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484" r:id="rId3"/>
    <p:sldId id="494" r:id="rId4"/>
    <p:sldId id="357" r:id="rId5"/>
    <p:sldId id="489" r:id="rId6"/>
    <p:sldId id="493" r:id="rId7"/>
    <p:sldId id="492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3340"/>
    <a:srgbClr val="000000"/>
    <a:srgbClr val="E6007E"/>
    <a:srgbClr val="660066"/>
    <a:srgbClr val="00ADBA"/>
    <a:srgbClr val="00244E"/>
    <a:srgbClr val="7A942F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6456" autoAdjust="0"/>
  </p:normalViewPr>
  <p:slideViewPr>
    <p:cSldViewPr snapToGrid="0">
      <p:cViewPr varScale="1">
        <p:scale>
          <a:sx n="67" d="100"/>
          <a:sy n="67" d="100"/>
        </p:scale>
        <p:origin x="640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Administrasjon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Justis og </a:t>
          </a:r>
          <a:br>
            <a:rPr lang="nb-NO" sz="1000" dirty="0"/>
          </a:br>
          <a:r>
            <a:rPr lang="nb-NO" sz="1000" dirty="0"/>
            <a:t>verjemål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Helse 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Oppvekst og utdanning</a:t>
          </a:r>
          <a:endParaRPr lang="nb-NO" sz="800" dirty="0"/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Samordning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Miljøvern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D21521-2520-469A-8BC7-26366F289E19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gm:t>
    </dgm:pt>
    <dgm:pt modelId="{EE204591-DBF7-4711-ACCD-C8AA22803244}" type="parTrans" cxnId="{F5DD8991-5E82-45A4-BAE5-BD3B0DCAA532}">
      <dgm:prSet/>
      <dgm:spPr/>
      <dgm:t>
        <a:bodyPr/>
        <a:lstStyle/>
        <a:p>
          <a:endParaRPr lang="nb-NO"/>
        </a:p>
      </dgm:t>
    </dgm:pt>
    <dgm:pt modelId="{C2B892DC-C6AF-460D-B582-6ECE19EA5CED}" type="sibTrans" cxnId="{F5DD8991-5E82-45A4-BAE5-BD3B0DCAA532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 custLinFactNeighborX="-71" custLinFactNeighborY="67799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8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8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8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8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8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8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3" custScaleX="136884" custScaleY="67019" custLinFactY="35473" custLinFactNeighborX="-1524" custLinFactNeighborY="10000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3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8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3" custScaleX="136884" custScaleY="69167" custLinFactNeighborX="430" custLinFactNeighborY="30866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3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  <dgm:pt modelId="{507BADDB-0DFA-402A-B582-FB24C10C6E64}" type="pres">
      <dgm:prSet presAssocID="{EE204591-DBF7-4711-ACCD-C8AA22803244}" presName="Name111" presStyleLbl="parChTrans1D2" presStyleIdx="7" presStyleCnt="8"/>
      <dgm:spPr/>
    </dgm:pt>
    <dgm:pt modelId="{E99FA41A-8D80-493C-8513-EFC535CF2470}" type="pres">
      <dgm:prSet presAssocID="{F8D21521-2520-469A-8BC7-26366F289E19}" presName="hierRoot3" presStyleCnt="0">
        <dgm:presLayoutVars>
          <dgm:hierBranch val="init"/>
        </dgm:presLayoutVars>
      </dgm:prSet>
      <dgm:spPr/>
    </dgm:pt>
    <dgm:pt modelId="{8E964C64-A0A3-47DE-BF0A-DF397D16CFAF}" type="pres">
      <dgm:prSet presAssocID="{F8D21521-2520-469A-8BC7-26366F289E19}" presName="rootComposite3" presStyleCnt="0"/>
      <dgm:spPr/>
    </dgm:pt>
    <dgm:pt modelId="{EE1CE2F4-FA55-4654-99BD-C31700EEC35E}" type="pres">
      <dgm:prSet presAssocID="{F8D21521-2520-469A-8BC7-26366F289E19}" presName="rootText3" presStyleLbl="asst1" presStyleIdx="2" presStyleCnt="3" custScaleX="136884" custScaleY="65655" custLinFactX="59109" custLinFactNeighborX="100000" custLinFactNeighborY="-6561">
        <dgm:presLayoutVars>
          <dgm:chPref val="3"/>
        </dgm:presLayoutVars>
      </dgm:prSet>
      <dgm:spPr/>
    </dgm:pt>
    <dgm:pt modelId="{298BE7BB-89EA-4F26-9897-D0E42FA7CAED}" type="pres">
      <dgm:prSet presAssocID="{F8D21521-2520-469A-8BC7-26366F289E19}" presName="rootConnector3" presStyleLbl="asst1" presStyleIdx="2" presStyleCnt="3"/>
      <dgm:spPr/>
    </dgm:pt>
    <dgm:pt modelId="{4DA382D2-782A-4DB2-B922-167AB0A0A356}" type="pres">
      <dgm:prSet presAssocID="{F8D21521-2520-469A-8BC7-26366F289E19}" presName="hierChild6" presStyleCnt="0"/>
      <dgm:spPr/>
    </dgm:pt>
    <dgm:pt modelId="{55D134B6-006B-4DD8-8299-17CEBC9A418E}" type="pres">
      <dgm:prSet presAssocID="{F8D21521-2520-469A-8BC7-26366F289E19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6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4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1DE4AF22-D8E0-48C3-9347-B6AF16322E3F}" type="presOf" srcId="{F8D21521-2520-469A-8BC7-26366F289E19}" destId="{EE1CE2F4-FA55-4654-99BD-C31700EEC35E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F5DD8991-5E82-45A4-BAE5-BD3B0DCAA532}" srcId="{02DF0E28-7F03-47C9-BE2A-3E1C280F7C0C}" destId="{F8D21521-2520-469A-8BC7-26366F289E19}" srcOrd="2" destOrd="0" parTransId="{EE204591-DBF7-4711-ACCD-C8AA22803244}" sibTransId="{C2B892DC-C6AF-460D-B582-6ECE19EA5CED}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148A50BC-C620-4C4A-9CA8-81565D27B5ED}" type="presOf" srcId="{EE204591-DBF7-4711-ACCD-C8AA22803244}" destId="{507BADDB-0DFA-402A-B582-FB24C10C6E64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3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A7E570EF-50FF-4CE0-9EE7-80EF15DACFE5}" type="presOf" srcId="{F8D21521-2520-469A-8BC7-26366F289E19}" destId="{298BE7BB-89EA-4F26-9897-D0E42FA7CAED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5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  <dgm:cxn modelId="{06EF5289-8575-4869-87AE-1DAFABDE18EA}" type="presParOf" srcId="{0D12B508-1CD4-4C9C-8EEA-0560C19CD9EC}" destId="{507BADDB-0DFA-402A-B582-FB24C10C6E64}" srcOrd="4" destOrd="0" presId="urn:microsoft.com/office/officeart/2005/8/layout/orgChart1"/>
    <dgm:cxn modelId="{0CF3345C-775B-4E1A-A47A-5F37A26782C1}" type="presParOf" srcId="{0D12B508-1CD4-4C9C-8EEA-0560C19CD9EC}" destId="{E99FA41A-8D80-493C-8513-EFC535CF2470}" srcOrd="5" destOrd="0" presId="urn:microsoft.com/office/officeart/2005/8/layout/orgChart1"/>
    <dgm:cxn modelId="{ED96B74F-D597-4122-A068-A30F51B3B38E}" type="presParOf" srcId="{E99FA41A-8D80-493C-8513-EFC535CF2470}" destId="{8E964C64-A0A3-47DE-BF0A-DF397D16CFAF}" srcOrd="0" destOrd="0" presId="urn:microsoft.com/office/officeart/2005/8/layout/orgChart1"/>
    <dgm:cxn modelId="{03005F13-83B8-4A42-A49D-011610963601}" type="presParOf" srcId="{8E964C64-A0A3-47DE-BF0A-DF397D16CFAF}" destId="{EE1CE2F4-FA55-4654-99BD-C31700EEC35E}" srcOrd="0" destOrd="0" presId="urn:microsoft.com/office/officeart/2005/8/layout/orgChart1"/>
    <dgm:cxn modelId="{51CEE83C-4134-4637-A030-501CCEFA49CE}" type="presParOf" srcId="{8E964C64-A0A3-47DE-BF0A-DF397D16CFAF}" destId="{298BE7BB-89EA-4F26-9897-D0E42FA7CAED}" srcOrd="1" destOrd="0" presId="urn:microsoft.com/office/officeart/2005/8/layout/orgChart1"/>
    <dgm:cxn modelId="{77A9D6F4-BD53-412D-A2D5-A9F061B2D119}" type="presParOf" srcId="{E99FA41A-8D80-493C-8513-EFC535CF2470}" destId="{4DA382D2-782A-4DB2-B922-167AB0A0A356}" srcOrd="1" destOrd="0" presId="urn:microsoft.com/office/officeart/2005/8/layout/orgChart1"/>
    <dgm:cxn modelId="{F1CB1C31-6906-4CC5-B9DA-7B673FE1B902}" type="presParOf" srcId="{E99FA41A-8D80-493C-8513-EFC535CF2470}" destId="{55D134B6-006B-4DD8-8299-17CEBC9A41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Administrasjon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Justis og </a:t>
          </a:r>
          <a:br>
            <a:rPr lang="nb-NO" sz="1000" dirty="0"/>
          </a:br>
          <a:r>
            <a:rPr lang="nb-NO" sz="1000" dirty="0"/>
            <a:t>verjemål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Helse 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Oppvekst og utdanning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Samordning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Miljøvern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D21521-2520-469A-8BC7-26366F289E19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gm:t>
    </dgm:pt>
    <dgm:pt modelId="{EE204591-DBF7-4711-ACCD-C8AA22803244}" type="parTrans" cxnId="{F5DD8991-5E82-45A4-BAE5-BD3B0DCAA532}">
      <dgm:prSet/>
      <dgm:spPr/>
      <dgm:t>
        <a:bodyPr/>
        <a:lstStyle/>
        <a:p>
          <a:endParaRPr lang="nb-NO"/>
        </a:p>
      </dgm:t>
    </dgm:pt>
    <dgm:pt modelId="{C2B892DC-C6AF-460D-B582-6ECE19EA5CED}" type="sibTrans" cxnId="{F5DD8991-5E82-45A4-BAE5-BD3B0DCAA532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 custLinFactNeighborX="-71" custLinFactNeighborY="67799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8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8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8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8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8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8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3" custScaleX="136884" custScaleY="67019" custLinFactY="35473" custLinFactNeighborX="-1524" custLinFactNeighborY="10000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3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8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3" custScaleX="136884" custScaleY="69167" custLinFactNeighborX="430" custLinFactNeighborY="30866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3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  <dgm:pt modelId="{507BADDB-0DFA-402A-B582-FB24C10C6E64}" type="pres">
      <dgm:prSet presAssocID="{EE204591-DBF7-4711-ACCD-C8AA22803244}" presName="Name111" presStyleLbl="parChTrans1D2" presStyleIdx="7" presStyleCnt="8"/>
      <dgm:spPr/>
    </dgm:pt>
    <dgm:pt modelId="{E99FA41A-8D80-493C-8513-EFC535CF2470}" type="pres">
      <dgm:prSet presAssocID="{F8D21521-2520-469A-8BC7-26366F289E19}" presName="hierRoot3" presStyleCnt="0">
        <dgm:presLayoutVars>
          <dgm:hierBranch val="init"/>
        </dgm:presLayoutVars>
      </dgm:prSet>
      <dgm:spPr/>
    </dgm:pt>
    <dgm:pt modelId="{8E964C64-A0A3-47DE-BF0A-DF397D16CFAF}" type="pres">
      <dgm:prSet presAssocID="{F8D21521-2520-469A-8BC7-26366F289E19}" presName="rootComposite3" presStyleCnt="0"/>
      <dgm:spPr/>
    </dgm:pt>
    <dgm:pt modelId="{EE1CE2F4-FA55-4654-99BD-C31700EEC35E}" type="pres">
      <dgm:prSet presAssocID="{F8D21521-2520-469A-8BC7-26366F289E19}" presName="rootText3" presStyleLbl="asst1" presStyleIdx="2" presStyleCnt="3" custScaleX="136884" custScaleY="65655" custLinFactX="59109" custLinFactNeighborX="100000" custLinFactNeighborY="-6561">
        <dgm:presLayoutVars>
          <dgm:chPref val="3"/>
        </dgm:presLayoutVars>
      </dgm:prSet>
      <dgm:spPr/>
    </dgm:pt>
    <dgm:pt modelId="{298BE7BB-89EA-4F26-9897-D0E42FA7CAED}" type="pres">
      <dgm:prSet presAssocID="{F8D21521-2520-469A-8BC7-26366F289E19}" presName="rootConnector3" presStyleLbl="asst1" presStyleIdx="2" presStyleCnt="3"/>
      <dgm:spPr/>
    </dgm:pt>
    <dgm:pt modelId="{4DA382D2-782A-4DB2-B922-167AB0A0A356}" type="pres">
      <dgm:prSet presAssocID="{F8D21521-2520-469A-8BC7-26366F289E19}" presName="hierChild6" presStyleCnt="0"/>
      <dgm:spPr/>
    </dgm:pt>
    <dgm:pt modelId="{55D134B6-006B-4DD8-8299-17CEBC9A418E}" type="pres">
      <dgm:prSet presAssocID="{F8D21521-2520-469A-8BC7-26366F289E19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6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4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1DE4AF22-D8E0-48C3-9347-B6AF16322E3F}" type="presOf" srcId="{F8D21521-2520-469A-8BC7-26366F289E19}" destId="{EE1CE2F4-FA55-4654-99BD-C31700EEC35E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F5DD8991-5E82-45A4-BAE5-BD3B0DCAA532}" srcId="{02DF0E28-7F03-47C9-BE2A-3E1C280F7C0C}" destId="{F8D21521-2520-469A-8BC7-26366F289E19}" srcOrd="2" destOrd="0" parTransId="{EE204591-DBF7-4711-ACCD-C8AA22803244}" sibTransId="{C2B892DC-C6AF-460D-B582-6ECE19EA5CED}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148A50BC-C620-4C4A-9CA8-81565D27B5ED}" type="presOf" srcId="{EE204591-DBF7-4711-ACCD-C8AA22803244}" destId="{507BADDB-0DFA-402A-B582-FB24C10C6E64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3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A7E570EF-50FF-4CE0-9EE7-80EF15DACFE5}" type="presOf" srcId="{F8D21521-2520-469A-8BC7-26366F289E19}" destId="{298BE7BB-89EA-4F26-9897-D0E42FA7CAED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5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  <dgm:cxn modelId="{06EF5289-8575-4869-87AE-1DAFABDE18EA}" type="presParOf" srcId="{0D12B508-1CD4-4C9C-8EEA-0560C19CD9EC}" destId="{507BADDB-0DFA-402A-B582-FB24C10C6E64}" srcOrd="4" destOrd="0" presId="urn:microsoft.com/office/officeart/2005/8/layout/orgChart1"/>
    <dgm:cxn modelId="{0CF3345C-775B-4E1A-A47A-5F37A26782C1}" type="presParOf" srcId="{0D12B508-1CD4-4C9C-8EEA-0560C19CD9EC}" destId="{E99FA41A-8D80-493C-8513-EFC535CF2470}" srcOrd="5" destOrd="0" presId="urn:microsoft.com/office/officeart/2005/8/layout/orgChart1"/>
    <dgm:cxn modelId="{ED96B74F-D597-4122-A068-A30F51B3B38E}" type="presParOf" srcId="{E99FA41A-8D80-493C-8513-EFC535CF2470}" destId="{8E964C64-A0A3-47DE-BF0A-DF397D16CFAF}" srcOrd="0" destOrd="0" presId="urn:microsoft.com/office/officeart/2005/8/layout/orgChart1"/>
    <dgm:cxn modelId="{03005F13-83B8-4A42-A49D-011610963601}" type="presParOf" srcId="{8E964C64-A0A3-47DE-BF0A-DF397D16CFAF}" destId="{EE1CE2F4-FA55-4654-99BD-C31700EEC35E}" srcOrd="0" destOrd="0" presId="urn:microsoft.com/office/officeart/2005/8/layout/orgChart1"/>
    <dgm:cxn modelId="{51CEE83C-4134-4637-A030-501CCEFA49CE}" type="presParOf" srcId="{8E964C64-A0A3-47DE-BF0A-DF397D16CFAF}" destId="{298BE7BB-89EA-4F26-9897-D0E42FA7CAED}" srcOrd="1" destOrd="0" presId="urn:microsoft.com/office/officeart/2005/8/layout/orgChart1"/>
    <dgm:cxn modelId="{77A9D6F4-BD53-412D-A2D5-A9F061B2D119}" type="presParOf" srcId="{E99FA41A-8D80-493C-8513-EFC535CF2470}" destId="{4DA382D2-782A-4DB2-B922-167AB0A0A356}" srcOrd="1" destOrd="0" presId="urn:microsoft.com/office/officeart/2005/8/layout/orgChart1"/>
    <dgm:cxn modelId="{F1CB1C31-6906-4CC5-B9DA-7B673FE1B902}" type="presParOf" srcId="{E99FA41A-8D80-493C-8513-EFC535CF2470}" destId="{55D134B6-006B-4DD8-8299-17CEBC9A41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ADDB-0DFA-402A-B582-FB24C10C6E64}">
      <dsp:nvSpPr>
        <dsp:cNvPr id="0" name=""/>
        <dsp:cNvSpPr/>
      </dsp:nvSpPr>
      <dsp:spPr>
        <a:xfrm>
          <a:off x="5162010" y="1047947"/>
          <a:ext cx="184377" cy="1247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7629"/>
              </a:lnTo>
              <a:lnTo>
                <a:pt x="184377" y="12476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459F-5C50-401D-84C7-174C86CC711B}">
      <dsp:nvSpPr>
        <dsp:cNvPr id="0" name=""/>
        <dsp:cNvSpPr/>
      </dsp:nvSpPr>
      <dsp:spPr>
        <a:xfrm>
          <a:off x="5162010" y="1047947"/>
          <a:ext cx="171951" cy="430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0363"/>
              </a:lnTo>
              <a:lnTo>
                <a:pt x="171951" y="4303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975178" y="1047947"/>
          <a:ext cx="186831" cy="1247895"/>
        </a:xfrm>
        <a:custGeom>
          <a:avLst/>
          <a:gdLst/>
          <a:ahLst/>
          <a:cxnLst/>
          <a:rect l="0" t="0" r="0" b="0"/>
          <a:pathLst>
            <a:path>
              <a:moveTo>
                <a:pt x="186831" y="0"/>
              </a:moveTo>
              <a:lnTo>
                <a:pt x="186831" y="1247895"/>
              </a:lnTo>
              <a:lnTo>
                <a:pt x="0" y="12478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162010" y="1047947"/>
          <a:ext cx="3783700" cy="201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789"/>
              </a:lnTo>
              <a:lnTo>
                <a:pt x="3783700" y="1853789"/>
              </a:lnTo>
              <a:lnTo>
                <a:pt x="378370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162010" y="1047947"/>
          <a:ext cx="1892405" cy="201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789"/>
              </a:lnTo>
              <a:lnTo>
                <a:pt x="1892405" y="1853789"/>
              </a:lnTo>
              <a:lnTo>
                <a:pt x="1892405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116290" y="1047947"/>
          <a:ext cx="91440" cy="20179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3789"/>
              </a:lnTo>
              <a:lnTo>
                <a:pt x="46829" y="1853789"/>
              </a:lnTo>
              <a:lnTo>
                <a:pt x="46829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271825" y="1047947"/>
          <a:ext cx="1890185" cy="2017910"/>
        </a:xfrm>
        <a:custGeom>
          <a:avLst/>
          <a:gdLst/>
          <a:ahLst/>
          <a:cxnLst/>
          <a:rect l="0" t="0" r="0" b="0"/>
          <a:pathLst>
            <a:path>
              <a:moveTo>
                <a:pt x="1890185" y="0"/>
              </a:moveTo>
              <a:lnTo>
                <a:pt x="1890185" y="1853789"/>
              </a:lnTo>
              <a:lnTo>
                <a:pt x="0" y="1853789"/>
              </a:lnTo>
              <a:lnTo>
                <a:pt x="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380529" y="1047947"/>
          <a:ext cx="3781481" cy="2017910"/>
        </a:xfrm>
        <a:custGeom>
          <a:avLst/>
          <a:gdLst/>
          <a:ahLst/>
          <a:cxnLst/>
          <a:rect l="0" t="0" r="0" b="0"/>
          <a:pathLst>
            <a:path>
              <a:moveTo>
                <a:pt x="3781481" y="0"/>
              </a:moveTo>
              <a:lnTo>
                <a:pt x="3781481" y="1853789"/>
              </a:lnTo>
              <a:lnTo>
                <a:pt x="0" y="1853789"/>
              </a:lnTo>
              <a:lnTo>
                <a:pt x="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918069" y="530326"/>
          <a:ext cx="2487881" cy="517620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sp:txBody>
      <dsp:txXfrm>
        <a:off x="3918069" y="530326"/>
        <a:ext cx="2487881" cy="517620"/>
      </dsp:txXfrm>
    </dsp:sp>
    <dsp:sp modelId="{909C95B6-E601-4D07-A8B9-4253AA4B192F}">
      <dsp:nvSpPr>
        <dsp:cNvPr id="0" name=""/>
        <dsp:cNvSpPr/>
      </dsp:nvSpPr>
      <dsp:spPr>
        <a:xfrm>
          <a:off x="599002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Justis og </a:t>
          </a:r>
          <a:br>
            <a:rPr lang="nb-NO" sz="1000" kern="1200" dirty="0"/>
          </a:br>
          <a:r>
            <a:rPr lang="nb-NO" sz="1000" kern="1200" dirty="0"/>
            <a:t>verjemål</a:t>
          </a:r>
        </a:p>
      </dsp:txBody>
      <dsp:txXfrm>
        <a:off x="599002" y="3065858"/>
        <a:ext cx="1563054" cy="781527"/>
      </dsp:txXfrm>
    </dsp:sp>
    <dsp:sp modelId="{CDDA0DEA-00AB-4476-B1F6-F3D5C4F5B05A}">
      <dsp:nvSpPr>
        <dsp:cNvPr id="0" name=""/>
        <dsp:cNvSpPr/>
      </dsp:nvSpPr>
      <dsp:spPr>
        <a:xfrm>
          <a:off x="249029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Helse og sosial</a:t>
          </a:r>
        </a:p>
      </dsp:txBody>
      <dsp:txXfrm>
        <a:off x="2490298" y="3065858"/>
        <a:ext cx="1563054" cy="781527"/>
      </dsp:txXfrm>
    </dsp:sp>
    <dsp:sp modelId="{111B72F2-6D3E-4A9C-A953-9ECE5CECD5F6}">
      <dsp:nvSpPr>
        <dsp:cNvPr id="0" name=""/>
        <dsp:cNvSpPr/>
      </dsp:nvSpPr>
      <dsp:spPr>
        <a:xfrm>
          <a:off x="4381593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Oppvekst og utdanning</a:t>
          </a:r>
          <a:endParaRPr lang="nb-NO" sz="800" kern="1200" dirty="0"/>
        </a:p>
      </dsp:txBody>
      <dsp:txXfrm>
        <a:off x="4381593" y="3065858"/>
        <a:ext cx="1563054" cy="781527"/>
      </dsp:txXfrm>
    </dsp:sp>
    <dsp:sp modelId="{659292F3-2B21-4827-9546-D01800201700}">
      <dsp:nvSpPr>
        <dsp:cNvPr id="0" name=""/>
        <dsp:cNvSpPr/>
      </dsp:nvSpPr>
      <dsp:spPr>
        <a:xfrm>
          <a:off x="627288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</a:t>
          </a:r>
        </a:p>
      </dsp:txBody>
      <dsp:txXfrm>
        <a:off x="6272888" y="3065858"/>
        <a:ext cx="1563054" cy="781527"/>
      </dsp:txXfrm>
    </dsp:sp>
    <dsp:sp modelId="{EFB304F1-F6B6-401C-BEFD-6DEB5E98C5F2}">
      <dsp:nvSpPr>
        <dsp:cNvPr id="0" name=""/>
        <dsp:cNvSpPr/>
      </dsp:nvSpPr>
      <dsp:spPr>
        <a:xfrm>
          <a:off x="8164184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Landbruk</a:t>
          </a:r>
        </a:p>
      </dsp:txBody>
      <dsp:txXfrm>
        <a:off x="8164184" y="3065858"/>
        <a:ext cx="1563054" cy="781527"/>
      </dsp:txXfrm>
    </dsp:sp>
    <dsp:sp modelId="{7D1CE52B-6125-4CAE-B58D-0204E7AEA1B6}">
      <dsp:nvSpPr>
        <dsp:cNvPr id="0" name=""/>
        <dsp:cNvSpPr/>
      </dsp:nvSpPr>
      <dsp:spPr>
        <a:xfrm>
          <a:off x="2835607" y="2033957"/>
          <a:ext cx="2139570" cy="52377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Administrasjon</a:t>
          </a:r>
        </a:p>
      </dsp:txBody>
      <dsp:txXfrm>
        <a:off x="2835607" y="2033957"/>
        <a:ext cx="2139570" cy="523771"/>
      </dsp:txXfrm>
    </dsp:sp>
    <dsp:sp modelId="{C32C0C48-A0F3-41D4-8BB6-B6566DFE356D}">
      <dsp:nvSpPr>
        <dsp:cNvPr id="0" name=""/>
        <dsp:cNvSpPr/>
      </dsp:nvSpPr>
      <dsp:spPr>
        <a:xfrm>
          <a:off x="5333962" y="1208031"/>
          <a:ext cx="2139570" cy="540558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Samordning</a:t>
          </a:r>
        </a:p>
      </dsp:txBody>
      <dsp:txXfrm>
        <a:off x="5333962" y="1208031"/>
        <a:ext cx="2139570" cy="540558"/>
      </dsp:txXfrm>
    </dsp:sp>
    <dsp:sp modelId="{EE1CE2F4-FA55-4654-99BD-C31700EEC35E}">
      <dsp:nvSpPr>
        <dsp:cNvPr id="0" name=""/>
        <dsp:cNvSpPr/>
      </dsp:nvSpPr>
      <dsp:spPr>
        <a:xfrm>
          <a:off x="5346388" y="2039021"/>
          <a:ext cx="2139570" cy="51311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sp:txBody>
      <dsp:txXfrm>
        <a:off x="5346388" y="2039021"/>
        <a:ext cx="2139570" cy="5131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ADDB-0DFA-402A-B582-FB24C10C6E64}">
      <dsp:nvSpPr>
        <dsp:cNvPr id="0" name=""/>
        <dsp:cNvSpPr/>
      </dsp:nvSpPr>
      <dsp:spPr>
        <a:xfrm>
          <a:off x="5842899" y="1186176"/>
          <a:ext cx="208698" cy="1412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2196"/>
              </a:lnTo>
              <a:lnTo>
                <a:pt x="208698" y="14121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459F-5C50-401D-84C7-174C86CC711B}">
      <dsp:nvSpPr>
        <dsp:cNvPr id="0" name=""/>
        <dsp:cNvSpPr/>
      </dsp:nvSpPr>
      <dsp:spPr>
        <a:xfrm>
          <a:off x="5842899" y="1186176"/>
          <a:ext cx="194632" cy="4871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7130"/>
              </a:lnTo>
              <a:lnTo>
                <a:pt x="194632" y="4871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5631424" y="1186176"/>
          <a:ext cx="211475" cy="1412497"/>
        </a:xfrm>
        <a:custGeom>
          <a:avLst/>
          <a:gdLst/>
          <a:ahLst/>
          <a:cxnLst/>
          <a:rect l="0" t="0" r="0" b="0"/>
          <a:pathLst>
            <a:path>
              <a:moveTo>
                <a:pt x="211475" y="0"/>
              </a:moveTo>
              <a:lnTo>
                <a:pt x="211475" y="1412497"/>
              </a:lnTo>
              <a:lnTo>
                <a:pt x="0" y="14124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842899" y="1186176"/>
          <a:ext cx="4282785" cy="2284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8311"/>
              </a:lnTo>
              <a:lnTo>
                <a:pt x="4282785" y="2098311"/>
              </a:lnTo>
              <a:lnTo>
                <a:pt x="4282785" y="2284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842899" y="1186176"/>
          <a:ext cx="2142020" cy="2284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8311"/>
              </a:lnTo>
              <a:lnTo>
                <a:pt x="2142020" y="2098311"/>
              </a:lnTo>
              <a:lnTo>
                <a:pt x="2142020" y="2284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797179" y="1186176"/>
          <a:ext cx="91440" cy="22840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8311"/>
              </a:lnTo>
              <a:lnTo>
                <a:pt x="46976" y="2098311"/>
              </a:lnTo>
              <a:lnTo>
                <a:pt x="46976" y="2284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703391" y="1186176"/>
          <a:ext cx="2139508" cy="2284080"/>
        </a:xfrm>
        <a:custGeom>
          <a:avLst/>
          <a:gdLst/>
          <a:ahLst/>
          <a:cxnLst/>
          <a:rect l="0" t="0" r="0" b="0"/>
          <a:pathLst>
            <a:path>
              <a:moveTo>
                <a:pt x="2139508" y="0"/>
              </a:moveTo>
              <a:lnTo>
                <a:pt x="2139508" y="2098311"/>
              </a:lnTo>
              <a:lnTo>
                <a:pt x="0" y="2098311"/>
              </a:lnTo>
              <a:lnTo>
                <a:pt x="0" y="2284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562626" y="1186176"/>
          <a:ext cx="4280272" cy="2284080"/>
        </a:xfrm>
        <a:custGeom>
          <a:avLst/>
          <a:gdLst/>
          <a:ahLst/>
          <a:cxnLst/>
          <a:rect l="0" t="0" r="0" b="0"/>
          <a:pathLst>
            <a:path>
              <a:moveTo>
                <a:pt x="4280272" y="0"/>
              </a:moveTo>
              <a:lnTo>
                <a:pt x="4280272" y="2098311"/>
              </a:lnTo>
              <a:lnTo>
                <a:pt x="0" y="2098311"/>
              </a:lnTo>
              <a:lnTo>
                <a:pt x="0" y="2284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4434878" y="600278"/>
          <a:ext cx="2816043" cy="58589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sp:txBody>
      <dsp:txXfrm>
        <a:off x="4434878" y="600278"/>
        <a:ext cx="2816043" cy="585897"/>
      </dsp:txXfrm>
    </dsp:sp>
    <dsp:sp modelId="{909C95B6-E601-4D07-A8B9-4253AA4B192F}">
      <dsp:nvSpPr>
        <dsp:cNvPr id="0" name=""/>
        <dsp:cNvSpPr/>
      </dsp:nvSpPr>
      <dsp:spPr>
        <a:xfrm>
          <a:off x="678013" y="3470256"/>
          <a:ext cx="1769226" cy="884613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Justis og </a:t>
          </a:r>
          <a:br>
            <a:rPr lang="nb-NO" sz="1000" kern="1200" dirty="0"/>
          </a:br>
          <a:r>
            <a:rPr lang="nb-NO" sz="1000" kern="1200" dirty="0"/>
            <a:t>verjemål</a:t>
          </a:r>
        </a:p>
      </dsp:txBody>
      <dsp:txXfrm>
        <a:off x="678013" y="3470256"/>
        <a:ext cx="1769226" cy="884613"/>
      </dsp:txXfrm>
    </dsp:sp>
    <dsp:sp modelId="{CDDA0DEA-00AB-4476-B1F6-F3D5C4F5B05A}">
      <dsp:nvSpPr>
        <dsp:cNvPr id="0" name=""/>
        <dsp:cNvSpPr/>
      </dsp:nvSpPr>
      <dsp:spPr>
        <a:xfrm>
          <a:off x="2818777" y="3470256"/>
          <a:ext cx="1769226" cy="884613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Helse og sosial</a:t>
          </a:r>
        </a:p>
      </dsp:txBody>
      <dsp:txXfrm>
        <a:off x="2818777" y="3470256"/>
        <a:ext cx="1769226" cy="884613"/>
      </dsp:txXfrm>
    </dsp:sp>
    <dsp:sp modelId="{111B72F2-6D3E-4A9C-A953-9ECE5CECD5F6}">
      <dsp:nvSpPr>
        <dsp:cNvPr id="0" name=""/>
        <dsp:cNvSpPr/>
      </dsp:nvSpPr>
      <dsp:spPr>
        <a:xfrm>
          <a:off x="4959542" y="3470256"/>
          <a:ext cx="1769226" cy="884613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Oppvekst og utdanning</a:t>
          </a:r>
        </a:p>
      </dsp:txBody>
      <dsp:txXfrm>
        <a:off x="4959542" y="3470256"/>
        <a:ext cx="1769226" cy="884613"/>
      </dsp:txXfrm>
    </dsp:sp>
    <dsp:sp modelId="{659292F3-2B21-4827-9546-D01800201700}">
      <dsp:nvSpPr>
        <dsp:cNvPr id="0" name=""/>
        <dsp:cNvSpPr/>
      </dsp:nvSpPr>
      <dsp:spPr>
        <a:xfrm>
          <a:off x="7100307" y="3470256"/>
          <a:ext cx="1769226" cy="884613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</a:t>
          </a:r>
        </a:p>
      </dsp:txBody>
      <dsp:txXfrm>
        <a:off x="7100307" y="3470256"/>
        <a:ext cx="1769226" cy="884613"/>
      </dsp:txXfrm>
    </dsp:sp>
    <dsp:sp modelId="{EFB304F1-F6B6-401C-BEFD-6DEB5E98C5F2}">
      <dsp:nvSpPr>
        <dsp:cNvPr id="0" name=""/>
        <dsp:cNvSpPr/>
      </dsp:nvSpPr>
      <dsp:spPr>
        <a:xfrm>
          <a:off x="9241071" y="3470256"/>
          <a:ext cx="1769226" cy="884613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Landbruk</a:t>
          </a:r>
        </a:p>
      </dsp:txBody>
      <dsp:txXfrm>
        <a:off x="9241071" y="3470256"/>
        <a:ext cx="1769226" cy="884613"/>
      </dsp:txXfrm>
    </dsp:sp>
    <dsp:sp modelId="{7D1CE52B-6125-4CAE-B58D-0204E7AEA1B6}">
      <dsp:nvSpPr>
        <dsp:cNvPr id="0" name=""/>
        <dsp:cNvSpPr/>
      </dsp:nvSpPr>
      <dsp:spPr>
        <a:xfrm>
          <a:off x="3209635" y="2302244"/>
          <a:ext cx="2421788" cy="592859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Administrasjon</a:t>
          </a:r>
        </a:p>
      </dsp:txBody>
      <dsp:txXfrm>
        <a:off x="3209635" y="2302244"/>
        <a:ext cx="2421788" cy="592859"/>
      </dsp:txXfrm>
    </dsp:sp>
    <dsp:sp modelId="{C32C0C48-A0F3-41D4-8BB6-B6566DFE356D}">
      <dsp:nvSpPr>
        <dsp:cNvPr id="0" name=""/>
        <dsp:cNvSpPr/>
      </dsp:nvSpPr>
      <dsp:spPr>
        <a:xfrm>
          <a:off x="6037532" y="1367375"/>
          <a:ext cx="2421788" cy="611860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Samordning</a:t>
          </a:r>
        </a:p>
      </dsp:txBody>
      <dsp:txXfrm>
        <a:off x="6037532" y="1367375"/>
        <a:ext cx="2421788" cy="611860"/>
      </dsp:txXfrm>
    </dsp:sp>
    <dsp:sp modelId="{EE1CE2F4-FA55-4654-99BD-C31700EEC35E}">
      <dsp:nvSpPr>
        <dsp:cNvPr id="0" name=""/>
        <dsp:cNvSpPr/>
      </dsp:nvSpPr>
      <dsp:spPr>
        <a:xfrm>
          <a:off x="6051597" y="2307976"/>
          <a:ext cx="2421788" cy="580792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sp:txBody>
      <dsp:txXfrm>
        <a:off x="6051597" y="2307976"/>
        <a:ext cx="2421788" cy="5807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16.11.2022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1.jpeg"/><Relationship Id="rId17" Type="http://schemas.openxmlformats.org/officeDocument/2006/relationships/image" Target="../media/image26.jpg"/><Relationship Id="rId2" Type="http://schemas.openxmlformats.org/officeDocument/2006/relationships/image" Target="../media/image17.png"/><Relationship Id="rId16" Type="http://schemas.openxmlformats.org/officeDocument/2006/relationships/image" Target="../media/image25.jp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0.jpe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4.jpg"/><Relationship Id="rId10" Type="http://schemas.openxmlformats.org/officeDocument/2006/relationships/image" Target="../media/image1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16.11.2022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0155C06-D74C-425C-A604-36F1835358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3F7B4C3-CFC9-4B81-847E-63C4816D9E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16.11.2022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16.11.2022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16.11.2022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07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16.11.2022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16.11.2022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4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16.11.2022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16.11.2022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2873312E-2776-4228-A165-1972682487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etre oppv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694A818-C692-4839-96E2-41E6041D68B7}"/>
              </a:ext>
            </a:extLst>
          </p:cNvPr>
          <p:cNvSpPr/>
          <p:nvPr userDrawn="1"/>
        </p:nvSpPr>
        <p:spPr>
          <a:xfrm>
            <a:off x="7511142" y="2585949"/>
            <a:ext cx="4680857" cy="420855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63772F0-7D16-42FD-96EE-A61715A24B1C}"/>
              </a:ext>
            </a:extLst>
          </p:cNvPr>
          <p:cNvSpPr/>
          <p:nvPr userDrawn="1"/>
        </p:nvSpPr>
        <p:spPr>
          <a:xfrm>
            <a:off x="3141024" y="-1"/>
            <a:ext cx="9050976" cy="258595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16.11.2022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CE8C87CE-3D73-4BE4-A297-5EAFB800C413}"/>
              </a:ext>
            </a:extLst>
          </p:cNvPr>
          <p:cNvSpPr/>
          <p:nvPr userDrawn="1"/>
        </p:nvSpPr>
        <p:spPr>
          <a:xfrm>
            <a:off x="0" y="0"/>
            <a:ext cx="3141024" cy="258595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658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61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til på å lytte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6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- innhold -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333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/Mellom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818" r="-1781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felles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746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egne 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17" b="-1335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638158322"/>
              </p:ext>
            </p:extLst>
          </p:nvPr>
        </p:nvGraphicFramePr>
        <p:xfrm>
          <a:off x="810072" y="1184424"/>
          <a:ext cx="10326241" cy="3847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803673"/>
            <a:ext cx="508409" cy="499038"/>
          </a:xfrm>
          <a:prstGeom prst="rect">
            <a:avLst/>
          </a:prstGeom>
        </p:spPr>
      </p:pic>
      <p:pic>
        <p:nvPicPr>
          <p:cNvPr id="6" name="Bilde 5" descr="Et bilde som inneholder person, mann, briller, har på seg&#10;&#10;Automatisk generert beskrivelse">
            <a:extLst>
              <a:ext uri="{FF2B5EF4-FFF2-40B4-BE49-F238E27FC236}">
                <a16:creationId xmlns:a16="http://schemas.microsoft.com/office/drawing/2014/main" id="{7FB6DA68-D085-4F65-A44E-E9B0F2AC4B4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6196" y="1020677"/>
            <a:ext cx="950603" cy="118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Bilde 12" descr="Et bilde som inneholder mann, person, dress, slips&#10;&#10;Automatisk generert beskrivelse">
            <a:extLst>
              <a:ext uri="{FF2B5EF4-FFF2-40B4-BE49-F238E27FC236}">
                <a16:creationId xmlns:a16="http://schemas.microsoft.com/office/drawing/2014/main" id="{B820F9D0-666A-42BE-90FC-379D21BD257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6363" y="5107037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Bilde 16" descr="Et bilde som inneholder person, klær, mann, har på seg&#10;&#10;Automatisk generert beskrivelse">
            <a:extLst>
              <a:ext uri="{FF2B5EF4-FFF2-40B4-BE49-F238E27FC236}">
                <a16:creationId xmlns:a16="http://schemas.microsoft.com/office/drawing/2014/main" id="{5D0ECA1F-87A3-4C35-9C67-6696D273E3B6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9809" y="5107037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Bilde 18" descr="Et bilde som inneholder person, klær, smilende, slips&#10;&#10;Automatisk generert beskrivelse">
            <a:extLst>
              <a:ext uri="{FF2B5EF4-FFF2-40B4-BE49-F238E27FC236}">
                <a16:creationId xmlns:a16="http://schemas.microsoft.com/office/drawing/2014/main" id="{36303191-6E1E-4617-BF18-22EE9B1FD9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5495" y="5107037"/>
            <a:ext cx="87200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Bilde 20" descr="Et bilde som inneholder person, klær, kvinne, utendørs&#10;&#10;Automatisk generert beskrivelse">
            <a:extLst>
              <a:ext uri="{FF2B5EF4-FFF2-40B4-BE49-F238E27FC236}">
                <a16:creationId xmlns:a16="http://schemas.microsoft.com/office/drawing/2014/main" id="{1F00C826-1628-4BD6-951B-546FCA271CF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9503" y="2680678"/>
            <a:ext cx="835378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Bilde 22" descr="Et bilde som inneholder person, mann, klær, smilende&#10;&#10;Automatisk generert beskrivelse">
            <a:extLst>
              <a:ext uri="{FF2B5EF4-FFF2-40B4-BE49-F238E27FC236}">
                <a16:creationId xmlns:a16="http://schemas.microsoft.com/office/drawing/2014/main" id="{ED14EBFD-801F-4623-AD95-0AD57A784A1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7591" y="334553"/>
            <a:ext cx="999408" cy="12489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3C830447-E868-4072-9FF5-894D08A2E6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5316" y="2684330"/>
            <a:ext cx="83537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Bilde 26">
            <a:extLst>
              <a:ext uri="{FF2B5EF4-FFF2-40B4-BE49-F238E27FC236}">
                <a16:creationId xmlns:a16="http://schemas.microsoft.com/office/drawing/2014/main" id="{9EF37483-9129-44F4-85AD-837D3E2A72F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7515" y="5107037"/>
            <a:ext cx="83537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kstSylinder 27">
            <a:extLst>
              <a:ext uri="{FF2B5EF4-FFF2-40B4-BE49-F238E27FC236}">
                <a16:creationId xmlns:a16="http://schemas.microsoft.com/office/drawing/2014/main" id="{91EB28E0-C297-4695-92A4-E780C6447011}"/>
              </a:ext>
            </a:extLst>
          </p:cNvPr>
          <p:cNvSpPr txBox="1"/>
          <p:nvPr userDrawn="1"/>
        </p:nvSpPr>
        <p:spPr>
          <a:xfrm>
            <a:off x="6623821" y="774386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Rigmor Brøste</a:t>
            </a:r>
          </a:p>
          <a:p>
            <a:r>
              <a:rPr lang="nb-NO" sz="800" dirty="0"/>
              <a:t>statsforvaltar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F7732AF6-F00D-4709-89F5-86293AAD86B7}"/>
              </a:ext>
            </a:extLst>
          </p:cNvPr>
          <p:cNvSpPr txBox="1"/>
          <p:nvPr userDrawn="1"/>
        </p:nvSpPr>
        <p:spPr>
          <a:xfrm>
            <a:off x="8281928" y="1476177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Berit Brendskag Lied</a:t>
            </a:r>
          </a:p>
          <a:p>
            <a:r>
              <a:rPr lang="nb-NO" sz="800" dirty="0"/>
              <a:t>ass. statsforvaltar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B60AEC0B-5A21-4006-93D2-06BB37551B85}"/>
              </a:ext>
            </a:extLst>
          </p:cNvPr>
          <p:cNvSpPr txBox="1"/>
          <p:nvPr userDrawn="1"/>
        </p:nvSpPr>
        <p:spPr>
          <a:xfrm>
            <a:off x="9239540" y="3082494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Stine Sætre</a:t>
            </a:r>
          </a:p>
          <a:p>
            <a:r>
              <a:rPr lang="nb-NO" sz="800" dirty="0"/>
              <a:t>fylkesberedskapssjef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B94F8677-FA19-4054-8A3D-70041CD59F00}"/>
              </a:ext>
            </a:extLst>
          </p:cNvPr>
          <p:cNvSpPr txBox="1"/>
          <p:nvPr userDrawn="1"/>
        </p:nvSpPr>
        <p:spPr>
          <a:xfrm>
            <a:off x="1653251" y="3082494"/>
            <a:ext cx="117986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Hilde Aure</a:t>
            </a:r>
          </a:p>
          <a:p>
            <a:r>
              <a:rPr lang="nb-NO" sz="800" dirty="0"/>
              <a:t>administrasjonssjef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B1DCCADD-FA6E-4238-9DBE-9EA7C786F39D}"/>
              </a:ext>
            </a:extLst>
          </p:cNvPr>
          <p:cNvSpPr txBox="1"/>
          <p:nvPr userDrawn="1"/>
        </p:nvSpPr>
        <p:spPr>
          <a:xfrm>
            <a:off x="8871134" y="6184452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Frank Madsøy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18382F2-459C-4D8B-86ED-0FD1B871C82C}"/>
              </a:ext>
            </a:extLst>
          </p:cNvPr>
          <p:cNvSpPr txBox="1"/>
          <p:nvPr userDrawn="1"/>
        </p:nvSpPr>
        <p:spPr>
          <a:xfrm>
            <a:off x="7356820" y="6184452"/>
            <a:ext cx="10498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Linda Aaram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D06E148F-EA27-41ED-8DEE-33891986EFFF}"/>
              </a:ext>
            </a:extLst>
          </p:cNvPr>
          <p:cNvSpPr txBox="1"/>
          <p:nvPr userDrawn="1"/>
        </p:nvSpPr>
        <p:spPr>
          <a:xfrm>
            <a:off x="5154996" y="6184452"/>
            <a:ext cx="165069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Maren Ørjasæter Aaland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0BA46594-7B78-4468-B93F-74A51A879B5E}"/>
              </a:ext>
            </a:extLst>
          </p:cNvPr>
          <p:cNvSpPr txBox="1"/>
          <p:nvPr userDrawn="1"/>
        </p:nvSpPr>
        <p:spPr>
          <a:xfrm>
            <a:off x="3545886" y="6184452"/>
            <a:ext cx="10909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Grete Teigland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24E3ACD2-B651-4E1E-A048-CBB30D07F0D5}"/>
              </a:ext>
            </a:extLst>
          </p:cNvPr>
          <p:cNvSpPr txBox="1"/>
          <p:nvPr userDrawn="1"/>
        </p:nvSpPr>
        <p:spPr>
          <a:xfrm>
            <a:off x="1668896" y="6175995"/>
            <a:ext cx="11934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Tone Monsen Aarø</a:t>
            </a:r>
          </a:p>
          <a:p>
            <a:pPr algn="ctr"/>
            <a:r>
              <a:rPr lang="nb-NO" sz="800" dirty="0"/>
              <a:t>direktør</a:t>
            </a:r>
          </a:p>
        </p:txBody>
      </p:sp>
      <p:pic>
        <p:nvPicPr>
          <p:cNvPr id="24" name="Bilde 23">
            <a:extLst>
              <a:ext uri="{FF2B5EF4-FFF2-40B4-BE49-F238E27FC236}">
                <a16:creationId xmlns:a16="http://schemas.microsoft.com/office/drawing/2014/main" id="{05195A01-70A0-4015-A38C-12395A11BEC4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6" b="2116"/>
          <a:stretch/>
        </p:blipFill>
        <p:spPr>
          <a:xfrm>
            <a:off x="1832598" y="5107037"/>
            <a:ext cx="87200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932549610"/>
              </p:ext>
            </p:extLst>
          </p:nvPr>
        </p:nvGraphicFramePr>
        <p:xfrm>
          <a:off x="257731" y="930651"/>
          <a:ext cx="11688312" cy="4355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803673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6576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1BE163BB-CFC6-4F8C-B96A-094DE878B4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8"/>
          <a:stretch/>
        </p:blipFill>
        <p:spPr>
          <a:xfrm>
            <a:off x="1" y="8724"/>
            <a:ext cx="12191999" cy="626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21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EEC7BE2C-E15B-456B-9147-91C52B42E1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38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80BB94B5-001E-41DB-A787-AD16C502BB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8155" y="5291403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81176" y="-86883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7EBFB9E6-519A-45A6-BFA0-896E2839B6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513" y="5665428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5" r:id="rId2"/>
    <p:sldLayoutId id="2147483666" r:id="rId3"/>
    <p:sldLayoutId id="2147483763" r:id="rId4"/>
    <p:sldLayoutId id="2147483667" r:id="rId5"/>
    <p:sldLayoutId id="2147483764" r:id="rId6"/>
    <p:sldLayoutId id="2147483669" r:id="rId7"/>
    <p:sldLayoutId id="2147483756" r:id="rId8"/>
    <p:sldLayoutId id="2147483765" r:id="rId9"/>
    <p:sldLayoutId id="2147483664" r:id="rId10"/>
    <p:sldLayoutId id="2147483760" r:id="rId11"/>
    <p:sldLayoutId id="2147483713" r:id="rId12"/>
    <p:sldLayoutId id="2147483761" r:id="rId13"/>
    <p:sldLayoutId id="2147483685" r:id="rId14"/>
    <p:sldLayoutId id="2147483714" r:id="rId15"/>
    <p:sldLayoutId id="2147483702" r:id="rId16"/>
    <p:sldLayoutId id="2147483736" r:id="rId17"/>
    <p:sldLayoutId id="2147483733" r:id="rId18"/>
    <p:sldLayoutId id="2147483716" r:id="rId19"/>
    <p:sldLayoutId id="2147483707" r:id="rId20"/>
    <p:sldLayoutId id="2147483675" r:id="rId21"/>
    <p:sldLayoutId id="2147483706" r:id="rId22"/>
    <p:sldLayoutId id="2147483709" r:id="rId23"/>
    <p:sldLayoutId id="2147483711" r:id="rId24"/>
    <p:sldLayoutId id="2147483710" r:id="rId25"/>
    <p:sldLayoutId id="2147483712" r:id="rId26"/>
    <p:sldLayoutId id="2147483655" r:id="rId27"/>
    <p:sldLayoutId id="2147483705" r:id="rId28"/>
    <p:sldLayoutId id="2147483767" r:id="rId29"/>
    <p:sldLayoutId id="2147483766" r:id="rId30"/>
    <p:sldLayoutId id="2147483759" r:id="rId31"/>
    <p:sldLayoutId id="2147483758" r:id="rId32"/>
    <p:sldLayoutId id="2147483757" r:id="rId33"/>
    <p:sldLayoutId id="2147483746" r:id="rId34"/>
    <p:sldLayoutId id="2147483718" r:id="rId35"/>
    <p:sldLayoutId id="2147483719" r:id="rId36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no/dokumenter/ny-rapport-om-barrierer-og-muligheter-for-bruk-av-lavutslippsmaterialer-i-bygg/id2690492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90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080B470A-AFD3-42BB-A607-CE4E0A2978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659" y="1122363"/>
            <a:ext cx="5724341" cy="2381854"/>
          </a:xfrm>
        </p:spPr>
        <p:txBody>
          <a:bodyPr anchor="b">
            <a:normAutofit/>
          </a:bodyPr>
          <a:lstStyle/>
          <a:p>
            <a:br>
              <a:rPr lang="nb-NO" sz="4100" dirty="0"/>
            </a:br>
            <a:r>
              <a:rPr lang="nb-NO" sz="2000" dirty="0"/>
              <a:t>Ny periode for</a:t>
            </a:r>
            <a:br>
              <a:rPr lang="nb-NO" sz="4100" dirty="0"/>
            </a:br>
            <a:r>
              <a:rPr lang="nb-NO" sz="4100" dirty="0"/>
              <a:t>Tredriveren i Møre og Romsdal </a:t>
            </a:r>
            <a:br>
              <a:rPr lang="nb-NO" sz="4100" dirty="0"/>
            </a:br>
            <a:r>
              <a:rPr lang="nb-NO" sz="2000" dirty="0"/>
              <a:t>2022-2025</a:t>
            </a:r>
            <a:endParaRPr lang="nb-NO" sz="4100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17B6939-CB60-41BE-9F4A-C07245C16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611" y="3945693"/>
            <a:ext cx="5724341" cy="898526"/>
          </a:xfrm>
        </p:spPr>
        <p:txBody>
          <a:bodyPr>
            <a:normAutofit/>
          </a:bodyPr>
          <a:lstStyle/>
          <a:p>
            <a:r>
              <a:rPr lang="nb-NO" sz="1300" dirty="0"/>
              <a:t>Christina Qvam Heggertveit</a:t>
            </a:r>
          </a:p>
          <a:p>
            <a:r>
              <a:rPr lang="nb-NO" sz="1300" dirty="0"/>
              <a:t>Fylkesskogmester og tredriver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3A7C231B-4450-4467-85FC-F8D4CE1F8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788" y="0"/>
            <a:ext cx="5628031" cy="52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71A1DAF-5B81-4E71-B4FB-33B7C3B3F5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0CAE16B-463B-4D9A-B532-D4D0B4862104}" type="datetime1">
              <a:rPr lang="nb-NO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16.11.2022</a:t>
            </a:fld>
            <a:endParaRPr lang="nb-NO" sz="1000"/>
          </a:p>
        </p:txBody>
      </p:sp>
    </p:spTree>
    <p:extLst>
      <p:ext uri="{BB962C8B-B14F-4D97-AF65-F5344CB8AC3E}">
        <p14:creationId xmlns:p14="http://schemas.microsoft.com/office/powerpoint/2010/main" val="4223962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030932E-BAC0-4A69-B92A-AFEEA49D76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3719" y="1227066"/>
            <a:ext cx="6941984" cy="4595597"/>
          </a:xfrm>
        </p:spPr>
        <p:txBody>
          <a:bodyPr/>
          <a:lstStyle/>
          <a:p>
            <a:r>
              <a:rPr lang="nb-NO" dirty="0"/>
              <a:t>5.1.6.14</a:t>
            </a:r>
          </a:p>
          <a:p>
            <a:r>
              <a:rPr lang="nb-NO" dirty="0"/>
              <a:t>Bidra til økt bruk av skogråstoff til bioenergi og økt bruk av tre, blant annet gjennom </a:t>
            </a:r>
            <a:r>
              <a:rPr lang="nb-NO" i="1" dirty="0"/>
              <a:t>det regionale partnerskapet</a:t>
            </a:r>
            <a:r>
              <a:rPr lang="nb-NO" dirty="0"/>
              <a:t>.</a:t>
            </a:r>
          </a:p>
          <a:p>
            <a:endParaRPr lang="nb-NO" dirty="0"/>
          </a:p>
          <a:p>
            <a:r>
              <a:rPr lang="nb-NO" dirty="0"/>
              <a:t>5.1.6.22</a:t>
            </a:r>
          </a:p>
          <a:p>
            <a:r>
              <a:rPr lang="nb-NO" dirty="0"/>
              <a:t>Det er et mål å øke verdiskapningen i landbruket gjennom en effektiv og lønnsom utnyttelse av gårdens ressurser. ….</a:t>
            </a:r>
          </a:p>
          <a:p>
            <a:endParaRPr lang="nb-NO" dirty="0"/>
          </a:p>
          <a:p>
            <a:r>
              <a:rPr lang="nb-NO" dirty="0"/>
              <a:t>5.2.4.5</a:t>
            </a:r>
          </a:p>
          <a:p>
            <a:r>
              <a:rPr lang="nb-NO" dirty="0"/>
              <a:t>Synliggjøre skogbrukets miljøhensyn og hvordan skog og trevirke kan bidra positivt i klimasammenheng og til det grønne skiftet gjennom å erstatte fossile utslipp samt styrking av skogens karbonopptak.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3F39B45C-0CCF-46A4-8757-28F1664AD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75" y="206498"/>
            <a:ext cx="10080625" cy="778694"/>
          </a:xfrm>
        </p:spPr>
        <p:txBody>
          <a:bodyPr/>
          <a:lstStyle/>
          <a:p>
            <a:r>
              <a:rPr lang="nb-NO" dirty="0"/>
              <a:t>Oppdraget – Tildelingsbrev og VØI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EF3B674-0F9C-44AB-92F2-3FF705C04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210861" y="1739763"/>
            <a:ext cx="5303499" cy="397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404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37F916F5-E8C3-A045-62B6-AC0B3DF4B0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2341427"/>
            <a:ext cx="5040306" cy="4625711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n-N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Kompetanseheving om klimavennlege og sirkulære byggeprosjekt.</a:t>
            </a:r>
            <a:endParaRPr lang="nb-NO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n-N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Løfte fram trebaserte næringar i fylket og lage møteplassar for ledd i verdikjeda for betre utnytting av ressursane. </a:t>
            </a:r>
            <a:endParaRPr lang="nb-NO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n-N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Forbildeprosjekt i fylket som nyttar tre som byggemateriell.</a:t>
            </a:r>
            <a:endParaRPr lang="nb-NO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n-N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Regional, trebasert industri. </a:t>
            </a:r>
            <a:endParaRPr lang="nb-NO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n-N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Meir bruk av norsk råstoff i trebasert industri. </a:t>
            </a:r>
            <a:endParaRPr lang="nb-NO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n-N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Kompetanseheving om sertifisering, berekraft og betre rekruttering til trebaserte næringar.</a:t>
            </a:r>
            <a:endParaRPr lang="nb-NO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n-N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Oppnå nye bruksområde og marknader for tre.</a:t>
            </a:r>
            <a:endParaRPr lang="nb-NO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1389C9A2-A65A-F42D-EB64-105540230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22" y="0"/>
            <a:ext cx="5236096" cy="6800127"/>
          </a:xfrm>
          <a:prstGeom prst="rect">
            <a:avLst/>
          </a:prstGeom>
          <a:noFill/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6C2BCD0D-E8D8-4A92-A7A9-A82ECB06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960094"/>
            <a:ext cx="5040306" cy="1077209"/>
          </a:xfrm>
        </p:spPr>
        <p:txBody>
          <a:bodyPr anchor="b">
            <a:normAutofit/>
          </a:bodyPr>
          <a:lstStyle/>
          <a:p>
            <a:r>
              <a:rPr lang="nb-NO" dirty="0"/>
              <a:t>Fokusområder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38B5ABE-63CE-CFF3-4498-C55543AFF47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39148" y="6590875"/>
            <a:ext cx="3868452" cy="1538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170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CC08B3A-F140-4F94-89B7-5AFB9C0BDC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0303" y="1338943"/>
            <a:ext cx="5924006" cy="5114107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SzPct val="80000"/>
              <a:buNone/>
              <a:defRPr/>
            </a:pPr>
            <a:r>
              <a:rPr lang="nn-NO" sz="1400" kern="1200" dirty="0" err="1"/>
              <a:t>Fagsamlinger</a:t>
            </a:r>
            <a:r>
              <a:rPr lang="nn-NO" sz="1400" kern="1200" dirty="0"/>
              <a:t> med </a:t>
            </a:r>
            <a:r>
              <a:rPr lang="nn-NO" sz="1400" kern="1200" dirty="0" err="1"/>
              <a:t>befaringer</a:t>
            </a:r>
            <a:r>
              <a:rPr lang="nn-NO" sz="1400" kern="1200" dirty="0"/>
              <a:t>, </a:t>
            </a:r>
            <a:r>
              <a:rPr lang="nn-NO" sz="1400" kern="1200" dirty="0" err="1"/>
              <a:t>presentasjoner</a:t>
            </a:r>
            <a:r>
              <a:rPr lang="nn-NO" sz="1400" kern="1200" dirty="0"/>
              <a:t>, </a:t>
            </a:r>
            <a:r>
              <a:rPr lang="nn-NO" sz="1400" kern="1200" dirty="0" err="1"/>
              <a:t>eksempler</a:t>
            </a:r>
            <a:r>
              <a:rPr lang="nn-NO" sz="1400" kern="1200" dirty="0"/>
              <a:t> og </a:t>
            </a:r>
            <a:r>
              <a:rPr lang="nn-NO" sz="1400" kern="1200" dirty="0" err="1"/>
              <a:t>diskusjoner</a:t>
            </a:r>
            <a:r>
              <a:rPr lang="nn-NO" sz="1400" kern="1200" dirty="0"/>
              <a:t>.</a:t>
            </a:r>
          </a:p>
          <a:p>
            <a:pPr>
              <a:lnSpc>
                <a:spcPct val="90000"/>
              </a:lnSpc>
              <a:spcBef>
                <a:spcPts val="0"/>
              </a:spcBef>
              <a:buSzPct val="80000"/>
              <a:defRPr/>
            </a:pPr>
            <a:endParaRPr lang="nn-NO" sz="1400" kern="1200" dirty="0"/>
          </a:p>
          <a:p>
            <a:pPr marL="928665" lvl="2" indent="-285750">
              <a:lnSpc>
                <a:spcPct val="90000"/>
              </a:lnSpc>
              <a:buSzPct val="80000"/>
              <a:buBlip>
                <a:blip r:embed="rId2"/>
              </a:buBlip>
            </a:pPr>
            <a:r>
              <a:rPr lang="nn-NO" sz="1400" dirty="0"/>
              <a:t>Besøke eksempelbygg</a:t>
            </a:r>
          </a:p>
          <a:p>
            <a:pPr marL="928665" lvl="2" indent="-285750">
              <a:lnSpc>
                <a:spcPct val="90000"/>
              </a:lnSpc>
              <a:buSzPct val="80000"/>
              <a:buBlip>
                <a:blip r:embed="rId2"/>
              </a:buBlip>
            </a:pPr>
            <a:r>
              <a:rPr lang="nn-NO" sz="1400" dirty="0"/>
              <a:t>Strategisk/politisk forankring</a:t>
            </a:r>
          </a:p>
          <a:p>
            <a:pPr marL="928665" lvl="2" indent="-285750">
              <a:lnSpc>
                <a:spcPct val="90000"/>
              </a:lnSpc>
              <a:buSzPct val="80000"/>
              <a:buBlip>
                <a:blip r:embed="rId2"/>
              </a:buBlip>
            </a:pPr>
            <a:r>
              <a:rPr lang="nb-NO" sz="1400" dirty="0"/>
              <a:t>Hva er bærekraftige bygg?</a:t>
            </a:r>
          </a:p>
          <a:p>
            <a:pPr marL="928665" lvl="2" indent="-285750">
              <a:lnSpc>
                <a:spcPct val="90000"/>
              </a:lnSpc>
              <a:buSzPct val="80000"/>
              <a:buBlip>
                <a:blip r:embed="rId2"/>
              </a:buBlip>
            </a:pPr>
            <a:r>
              <a:rPr lang="nn-NO" sz="1400" dirty="0"/>
              <a:t>Klima- og miljøplanar</a:t>
            </a:r>
          </a:p>
          <a:p>
            <a:pPr marL="928665" lvl="2" indent="-285750">
              <a:lnSpc>
                <a:spcPct val="90000"/>
              </a:lnSpc>
              <a:buSzPct val="80000"/>
              <a:buBlip>
                <a:blip r:embed="rId2"/>
              </a:buBlip>
            </a:pPr>
            <a:r>
              <a:rPr lang="nb-NO" sz="1400" dirty="0"/>
              <a:t>Leverandørutvikling </a:t>
            </a:r>
          </a:p>
          <a:p>
            <a:pPr marL="928665" lvl="2" indent="-285750">
              <a:lnSpc>
                <a:spcPct val="90000"/>
              </a:lnSpc>
              <a:buSzPct val="80000"/>
              <a:buBlip>
                <a:blip r:embed="rId2"/>
              </a:buBlip>
            </a:pPr>
            <a:r>
              <a:rPr lang="nb-NO" sz="1400" dirty="0"/>
              <a:t>Hvordan planlegge prosessene for bygg med høye miljøambisjoner? 	</a:t>
            </a:r>
          </a:p>
          <a:p>
            <a:pPr marL="928665" lvl="2" indent="-285750">
              <a:lnSpc>
                <a:spcPct val="90000"/>
              </a:lnSpc>
              <a:buSzPct val="80000"/>
              <a:buBlip>
                <a:blip r:embed="rId2"/>
              </a:buBlip>
            </a:pPr>
            <a:r>
              <a:rPr lang="nb-NO" sz="1400" dirty="0"/>
              <a:t>Tre som klimavennlig byggemateriale - nye bruksområder for tre</a:t>
            </a:r>
          </a:p>
          <a:p>
            <a:pPr marL="928665" lvl="2" indent="-285750">
              <a:lnSpc>
                <a:spcPct val="90000"/>
              </a:lnSpc>
              <a:buSzPct val="80000"/>
              <a:buBlip>
                <a:blip r:embed="rId2"/>
              </a:buBlip>
            </a:pPr>
            <a:r>
              <a:rPr lang="nb-NO" sz="1400" dirty="0"/>
              <a:t>Planlegging for holdbarhet og vedlikehold</a:t>
            </a:r>
          </a:p>
          <a:p>
            <a:pPr marL="928665" lvl="2" indent="-285750">
              <a:lnSpc>
                <a:spcPct val="90000"/>
              </a:lnSpc>
              <a:buSzPct val="80000"/>
              <a:buBlip>
                <a:blip r:embed="rId2"/>
              </a:buBlip>
            </a:pPr>
            <a:r>
              <a:rPr lang="nb-NO" sz="1400" dirty="0"/>
              <a:t>Gjennomføringsmodeller og entrepriseformer</a:t>
            </a:r>
          </a:p>
          <a:p>
            <a:pPr marL="928665" lvl="2" indent="-285750">
              <a:lnSpc>
                <a:spcPct val="90000"/>
              </a:lnSpc>
              <a:buSzPct val="80000"/>
              <a:buBlip>
                <a:blip r:embed="rId2"/>
              </a:buBlip>
            </a:pPr>
            <a:endParaRPr lang="nb-NO" sz="1400" dirty="0"/>
          </a:p>
          <a:p>
            <a:pPr marL="285750" indent="-285750">
              <a:lnSpc>
                <a:spcPct val="90000"/>
              </a:lnSpc>
              <a:spcBef>
                <a:spcPts val="0"/>
              </a:spcBef>
              <a:buSzPct val="80000"/>
              <a:buBlip>
                <a:blip r:embed="rId2"/>
              </a:buBlip>
              <a:defRPr/>
            </a:pPr>
            <a:r>
              <a:rPr lang="nn-NO" sz="1400" kern="1200" dirty="0" err="1"/>
              <a:t>Kommunene</a:t>
            </a:r>
            <a:r>
              <a:rPr lang="nn-NO" sz="1400" kern="1200" dirty="0"/>
              <a:t> kan søke Tredriveren om støtte til innkjøp av konsulenttimer ved planlegging og utforming av offentlege bygg med høye </a:t>
            </a:r>
            <a:r>
              <a:rPr lang="nn-NO" sz="1400" kern="1200" dirty="0" err="1"/>
              <a:t>miljøambisjoner</a:t>
            </a:r>
            <a:r>
              <a:rPr lang="nn-NO" sz="1400" kern="1200" dirty="0"/>
              <a:t> og </a:t>
            </a:r>
            <a:r>
              <a:rPr lang="nn-NO" sz="1400" kern="1200" dirty="0" err="1"/>
              <a:t>utstrakt</a:t>
            </a:r>
            <a:r>
              <a:rPr lang="nn-NO" sz="1400" kern="1200" dirty="0"/>
              <a:t> bruk av tre. </a:t>
            </a:r>
          </a:p>
          <a:p>
            <a:pPr>
              <a:lnSpc>
                <a:spcPct val="90000"/>
              </a:lnSpc>
              <a:spcBef>
                <a:spcPts val="0"/>
              </a:spcBef>
              <a:buSzPct val="80000"/>
              <a:defRPr/>
            </a:pPr>
            <a:endParaRPr lang="nn-NO" sz="1400" kern="1200" dirty="0"/>
          </a:p>
          <a:p>
            <a:pPr marL="285750" indent="-285750">
              <a:lnSpc>
                <a:spcPct val="90000"/>
              </a:lnSpc>
              <a:spcBef>
                <a:spcPts val="0"/>
              </a:spcBef>
              <a:buSzPct val="80000"/>
              <a:buBlip>
                <a:blip r:embed="rId2"/>
              </a:buBlip>
              <a:defRPr/>
            </a:pPr>
            <a:r>
              <a:rPr lang="nn-NO" sz="1400" kern="1200" dirty="0"/>
              <a:t>Tredriveren hjelper med å finne </a:t>
            </a:r>
            <a:r>
              <a:rPr lang="nn-NO" sz="1400" kern="1200" dirty="0" err="1"/>
              <a:t>konsulenter</a:t>
            </a:r>
            <a:r>
              <a:rPr lang="nn-NO" sz="1400" kern="1200" dirty="0"/>
              <a:t> og </a:t>
            </a:r>
            <a:r>
              <a:rPr lang="nn-NO" sz="1400" kern="1200" dirty="0" err="1"/>
              <a:t>annen</a:t>
            </a:r>
            <a:r>
              <a:rPr lang="nn-NO" sz="1400" kern="1200" dirty="0"/>
              <a:t> fagkompetanse som er relevant for prosjektet.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4006AC53-9A17-47B0-8918-894459E1D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457201"/>
            <a:ext cx="10080625" cy="627016"/>
          </a:xfrm>
        </p:spPr>
        <p:txBody>
          <a:bodyPr anchor="b">
            <a:normAutofit/>
          </a:bodyPr>
          <a:lstStyle/>
          <a:p>
            <a:r>
              <a:rPr lang="nn-NO" sz="3300" dirty="0"/>
              <a:t>Nettverk for </a:t>
            </a:r>
            <a:r>
              <a:rPr lang="nn-NO" sz="3300" dirty="0" err="1"/>
              <a:t>bærekraftige</a:t>
            </a:r>
            <a:r>
              <a:rPr lang="nn-NO" sz="3300" dirty="0"/>
              <a:t> bygg i Møre og Romsdal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C8C06BB4-27E4-4E4F-8000-6C7FF2CD0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583706" y="1748318"/>
            <a:ext cx="5321104" cy="399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12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99192786-1180-46AB-A46A-78D4FBDA8B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48794" y="1443446"/>
            <a:ext cx="6622869" cy="486528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1600" dirty="0"/>
              <a:t>Ca 3.000 m</a:t>
            </a:r>
            <a:r>
              <a:rPr lang="nb-NO" sz="1600" baseline="30000" dirty="0"/>
              <a:t>3 </a:t>
            </a:r>
            <a:r>
              <a:rPr lang="nb-NO" sz="1800" dirty="0"/>
              <a:t>med trevirke.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Totalt areal 8 400 m</a:t>
            </a:r>
            <a:r>
              <a:rPr lang="nb-NO" sz="1800" baseline="30000" dirty="0"/>
              <a:t>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112 lastebillass med elementer produsert  av lokale snekkere.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Elementer fra Nordisk massivtre, Kongsvinger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Limtre fra Mosvik, Fosen.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Ekstra lange elementer kommer fra </a:t>
            </a:r>
            <a:r>
              <a:rPr lang="nb-NO" sz="1800" dirty="0" err="1"/>
              <a:t>Splitkon</a:t>
            </a:r>
            <a:r>
              <a:rPr lang="nb-NO" sz="1800" dirty="0"/>
              <a:t>, 8.700 kg.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Oppført på 4,5 mnd.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1800" dirty="0"/>
              <a:t>Investeringsramme på kr 182 mill., spillemiddelfinansiering på kr 26,9 mill.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6.000</a:t>
            </a:r>
            <a:r>
              <a:rPr lang="nn-NO" sz="2000" dirty="0"/>
              <a:t> m</a:t>
            </a:r>
            <a:r>
              <a:rPr lang="nb-NO" sz="2000" baseline="30000" dirty="0"/>
              <a:t>3</a:t>
            </a:r>
            <a:r>
              <a:rPr lang="nb-NO" dirty="0"/>
              <a:t> sagtømmer med </a:t>
            </a:r>
            <a:r>
              <a:rPr lang="nb-NO" sz="2000" dirty="0"/>
              <a:t>50 % skurutbytte.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10 000 </a:t>
            </a:r>
            <a:r>
              <a:rPr lang="nn-NO" sz="2000" dirty="0"/>
              <a:t>m</a:t>
            </a:r>
            <a:r>
              <a:rPr lang="nb-NO" sz="2000" baseline="30000" dirty="0"/>
              <a:t>3</a:t>
            </a:r>
            <a:r>
              <a:rPr lang="nb-NO" dirty="0"/>
              <a:t> tømmer.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85D2999-2387-4CE6-B8BD-B612337CFC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46" r="25518"/>
          <a:stretch/>
        </p:blipFill>
        <p:spPr>
          <a:xfrm>
            <a:off x="0" y="685801"/>
            <a:ext cx="4975444" cy="6093824"/>
          </a:xfrm>
          <a:prstGeom prst="rect">
            <a:avLst/>
          </a:prstGeom>
          <a:noFill/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E44F8BFF-E71B-47B0-BC90-656DB3B17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794" y="352697"/>
            <a:ext cx="6087512" cy="646612"/>
          </a:xfrm>
        </p:spPr>
        <p:txBody>
          <a:bodyPr/>
          <a:lstStyle/>
          <a:p>
            <a:r>
              <a:rPr lang="nb-NO" sz="2000" dirty="0"/>
              <a:t>Idrettens hus - ferdig til skolestart 2020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45FB7BD5-0C99-4C93-926D-0BA4029F189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39148" y="6590875"/>
            <a:ext cx="3868452" cy="153888"/>
          </a:xfrm>
        </p:spPr>
        <p:txBody>
          <a:bodyPr/>
          <a:lstStyle/>
          <a:p>
            <a:r>
              <a:rPr lang="en-US" dirty="0"/>
              <a:t>Green Advisers AS</a:t>
            </a:r>
          </a:p>
        </p:txBody>
      </p:sp>
    </p:spTree>
    <p:extLst>
      <p:ext uri="{BB962C8B-B14F-4D97-AF65-F5344CB8AC3E}">
        <p14:creationId xmlns:p14="http://schemas.microsoft.com/office/powerpoint/2010/main" val="1022341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3D939FF3-F3B6-4838-B194-C889D962D9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97880" y="2695388"/>
            <a:ext cx="5238426" cy="361333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nb-NO" dirty="0">
                <a:latin typeface="Calibri" panose="020F0502020204030204" pitchFamily="34" charset="0"/>
                <a:cs typeface="Times New Roman" panose="02020603050405020304" pitchFamily="18" charset="0"/>
              </a:rPr>
              <a:t>000 m³ medgått trevirke.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kubikkmeter trelast binder 700-1 000 kg 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</a:rPr>
              <a:t>₂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avhengig av treslag.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cs typeface="Times New Roman" panose="02020603050405020304" pitchFamily="18" charset="0"/>
              </a:rPr>
              <a:t>3 000 tonn 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</a:rPr>
              <a:t>₂.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</a:rPr>
              <a:t>Halvparten av treverk ER karbon (C).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</a:rPr>
              <a:t>Gjennomsnitt for en norsk person er </a:t>
            </a:r>
            <a:r>
              <a:rPr lang="nb-NO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ca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nb-NO" sz="1800">
                <a:latin typeface="Calibri" panose="020F0502020204030204" pitchFamily="34" charset="0"/>
                <a:ea typeface="Calibri" panose="020F0502020204030204" pitchFamily="34" charset="0"/>
              </a:rPr>
              <a:t>14 </a:t>
            </a:r>
            <a:r>
              <a:rPr lang="nb-NO" sz="1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nb-NO" sz="1800">
                <a:latin typeface="Calibri" panose="020F0502020204030204" pitchFamily="34" charset="0"/>
                <a:ea typeface="Calibri" panose="020F0502020204030204" pitchFamily="34" charset="0"/>
              </a:rPr>
              <a:t>₂ -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</a:rPr>
              <a:t>ekv tonn/år.</a:t>
            </a:r>
          </a:p>
          <a:p>
            <a:endParaRPr lang="nb-NO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14" name="Bilde 13" descr="Et bilde som inneholder tekst&#10;&#10;Automatisk generert beskrivelse">
            <a:extLst>
              <a:ext uri="{FF2B5EF4-FFF2-40B4-BE49-F238E27FC236}">
                <a16:creationId xmlns:a16="http://schemas.microsoft.com/office/drawing/2014/main" id="{95EA00C2-BF5E-449A-8428-73474D8AA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5702"/>
            <a:ext cx="5552141" cy="4788721"/>
          </a:xfrm>
          <a:prstGeom prst="rect">
            <a:avLst/>
          </a:prstGeom>
          <a:noFill/>
        </p:spPr>
      </p:pic>
      <p:sp>
        <p:nvSpPr>
          <p:cNvPr id="12" name="Tittel 11">
            <a:extLst>
              <a:ext uri="{FF2B5EF4-FFF2-40B4-BE49-F238E27FC236}">
                <a16:creationId xmlns:a16="http://schemas.microsoft.com/office/drawing/2014/main" id="{1915130C-FDA3-4B07-A0D8-9FF7AAF44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0" y="1426144"/>
            <a:ext cx="5238426" cy="1077209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3300" dirty="0"/>
              <a:t>Hvor mye karbon er det bundet i Idrettens hus?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BBF93D63-6795-4D5B-867B-66E122D9EE4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39148" y="6590875"/>
            <a:ext cx="3868452" cy="1538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454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991C6FF7-3519-4820-B651-6E6CE8B53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93" y="1399017"/>
            <a:ext cx="6011719" cy="5059614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4FB47C75-BCE3-4D95-A694-04BAAC5921F0}"/>
              </a:ext>
            </a:extLst>
          </p:cNvPr>
          <p:cNvSpPr txBox="1"/>
          <p:nvPr/>
        </p:nvSpPr>
        <p:spPr>
          <a:xfrm>
            <a:off x="58994" y="6470024"/>
            <a:ext cx="93681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Kilde: NIBIO-rapport: </a:t>
            </a:r>
            <a:r>
              <a:rPr lang="nb-NO" sz="11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https://www.regjeringen.no/no/dokumenter/ny-rapport-om-barrierer-og-muligheter-for-bruk-av-lavutslippsmaterialer-i-bygg/id2690492/</a:t>
            </a:r>
            <a:endParaRPr lang="nb-NO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EB06303-3CFA-44E5-9CEB-46A1AB518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5542"/>
            <a:ext cx="8949704" cy="146316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CFC8E306-2803-4CAC-96E8-BA3906ECCFA0}"/>
              </a:ext>
            </a:extLst>
          </p:cNvPr>
          <p:cNvSpPr txBox="1"/>
          <p:nvPr/>
        </p:nvSpPr>
        <p:spPr>
          <a:xfrm>
            <a:off x="4029259" y="1828800"/>
            <a:ext cx="147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FFACEE2-93A6-4EB5-B84E-E1B865210611}"/>
              </a:ext>
            </a:extLst>
          </p:cNvPr>
          <p:cNvSpPr txBox="1"/>
          <p:nvPr/>
        </p:nvSpPr>
        <p:spPr>
          <a:xfrm>
            <a:off x="2914281" y="4336026"/>
            <a:ext cx="129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114C6E4E-7FF1-4021-B0DC-679A11074A49}"/>
              </a:ext>
            </a:extLst>
          </p:cNvPr>
          <p:cNvSpPr txBox="1"/>
          <p:nvPr/>
        </p:nvSpPr>
        <p:spPr>
          <a:xfrm>
            <a:off x="2147365" y="4324633"/>
            <a:ext cx="129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E5530F81-2210-464B-9B39-884766933E11}"/>
              </a:ext>
            </a:extLst>
          </p:cNvPr>
          <p:cNvSpPr txBox="1"/>
          <p:nvPr/>
        </p:nvSpPr>
        <p:spPr>
          <a:xfrm>
            <a:off x="3044067" y="5026250"/>
            <a:ext cx="129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8563CB93-B0F5-4B4D-9586-81EA46F395D7}"/>
              </a:ext>
            </a:extLst>
          </p:cNvPr>
          <p:cNvSpPr txBox="1"/>
          <p:nvPr/>
        </p:nvSpPr>
        <p:spPr>
          <a:xfrm>
            <a:off x="2212258" y="5089651"/>
            <a:ext cx="129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DD29E8E-7270-4D71-9839-543C3EBE31D6}"/>
              </a:ext>
            </a:extLst>
          </p:cNvPr>
          <p:cNvSpPr txBox="1"/>
          <p:nvPr/>
        </p:nvSpPr>
        <p:spPr>
          <a:xfrm>
            <a:off x="3740191" y="5156036"/>
            <a:ext cx="289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ell 13">
                <a:extLst>
                  <a:ext uri="{FF2B5EF4-FFF2-40B4-BE49-F238E27FC236}">
                    <a16:creationId xmlns:a16="http://schemas.microsoft.com/office/drawing/2014/main" id="{FB9DD658-E6AF-4A2B-80AC-698484836F9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512890" y="1399017"/>
              <a:ext cx="5456902" cy="2613208"/>
            </p:xfrm>
            <a:graphic>
              <a:graphicData uri="http://schemas.openxmlformats.org/drawingml/2006/table">
                <a:tbl>
                  <a:tblPr bandRow="1">
                    <a:tableStyleId>{5C22544A-7EE6-4342-B048-85BDC9FD1C3A}</a:tableStyleId>
                  </a:tblPr>
                  <a:tblGrid>
                    <a:gridCol w="3225777">
                      <a:extLst>
                        <a:ext uri="{9D8B030D-6E8A-4147-A177-3AD203B41FA5}">
                          <a16:colId xmlns:a16="http://schemas.microsoft.com/office/drawing/2014/main" val="1415959658"/>
                        </a:ext>
                      </a:extLst>
                    </a:gridCol>
                    <a:gridCol w="2231125">
                      <a:extLst>
                        <a:ext uri="{9D8B030D-6E8A-4147-A177-3AD203B41FA5}">
                          <a16:colId xmlns:a16="http://schemas.microsoft.com/office/drawing/2014/main" val="1719498415"/>
                        </a:ext>
                      </a:extLst>
                    </a:gridCol>
                  </a:tblGrid>
                  <a:tr h="330181">
                    <a:tc>
                      <a:txBody>
                        <a:bodyPr/>
                        <a:lstStyle/>
                        <a:p>
                          <a:pPr marL="0" lvl="0" indent="0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Tx/>
                            <a:buNone/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1. Massivtre Splitkon 1000 cm3.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70 kg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n-NO" sz="11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CO</m:t>
                                  </m:r>
                                </m:e>
                                <m:sub>
                                  <m:r>
                                    <a:rPr lang="nn-NO" sz="11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n-NO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n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ekv/m³.</a:t>
                          </a:r>
                          <a:endParaRPr lang="nb-NO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907464737"/>
                      </a:ext>
                    </a:extLst>
                  </a:tr>
                  <a:tr h="330181">
                    <a:tc>
                      <a:txBody>
                        <a:bodyPr/>
                        <a:lstStyle/>
                        <a:p>
                          <a:pPr marL="0" lvl="0" indent="0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Tx/>
                            <a:buNone/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2. Limtre Moelven prosjektlimtre 935 cm3.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72 kg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n-NO" sz="11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CO</m:t>
                                  </m:r>
                                </m:e>
                                <m:sub>
                                  <m:r>
                                    <a:rPr lang="nn-NO" sz="11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n-NO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n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ekv/m³.</a:t>
                          </a:r>
                          <a:endParaRPr lang="nb-NO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640190188"/>
                      </a:ext>
                    </a:extLst>
                  </a:tr>
                  <a:tr h="535241">
                    <a:tc>
                      <a:txBody>
                        <a:bodyPr/>
                        <a:lstStyle/>
                        <a:p>
                          <a:pPr marL="0" lvl="0" indent="0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Tx/>
                            <a:buNone/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3. Betong armert B30 M60 Lavkarbon B ikke resirk.   armering 160 cm3.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440 kg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n-NO" sz="11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CO</m:t>
                                  </m:r>
                                </m:e>
                                <m:sub>
                                  <m:r>
                                    <a:rPr lang="nn-NO" sz="11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n-NO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n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ekv/m³.</a:t>
                          </a: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269804228"/>
                      </a:ext>
                    </a:extLst>
                  </a:tr>
                  <a:tr h="270633">
                    <a:tc>
                      <a:txBody>
                        <a:bodyPr/>
                        <a:lstStyle/>
                        <a:p>
                          <a:pPr marL="0" lvl="0" indent="0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Tx/>
                            <a:buNone/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4. Stål (13-20 % resirkulert) 3,5 cm3.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2,62 kg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n-NO" sz="11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CO</m:t>
                                  </m:r>
                                </m:e>
                                <m:sub>
                                  <m:r>
                                    <a:rPr lang="nn-NO" sz="11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n-NO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n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ekv</a:t>
                          </a: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/kg. 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276196056"/>
                      </a:ext>
                    </a:extLst>
                  </a:tr>
                  <a:tr h="270633">
                    <a:tc>
                      <a:txBody>
                        <a:bodyPr/>
                        <a:lstStyle/>
                        <a:p>
                          <a:pPr marL="0" lvl="0" indent="0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Tx/>
                            <a:buNone/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5. Aluminium (ny alu.) 2,0 cm3. 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13,0 kg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100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1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CO</m:t>
                                  </m:r>
                                </m:e>
                                <m:sub>
                                  <m:r>
                                    <a:rPr lang="nb-NO" sz="11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ekv/kg.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Varierer fra 4-20 kg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1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CO</m:t>
                                  </m:r>
                                </m:e>
                                <m:sub>
                                  <m:r>
                                    <a:rPr lang="nb-NO" sz="11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ekv/kg globalt.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22159409"/>
                      </a:ext>
                    </a:extLst>
                  </a:tr>
                  <a:tr h="270633">
                    <a:tc>
                      <a:txBody>
                        <a:bodyPr/>
                        <a:lstStyle/>
                        <a:p>
                          <a:pPr marL="0" lvl="0" indent="0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Tx/>
                            <a:buNone/>
                          </a:pPr>
                          <a:r>
                            <a:rPr lang="en-US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6. Tegl (hulltegl) 200,0 cm3.</a:t>
                          </a:r>
                          <a:endParaRPr lang="nb-NO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220 kg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1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n-NO" sz="11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CO</m:t>
                                  </m:r>
                                </m:e>
                                <m:sub>
                                  <m:r>
                                    <a:rPr lang="nn-NO" sz="11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n-NO" sz="11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n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ekv</a:t>
                          </a:r>
                          <a:r>
                            <a:rPr lang="en-US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/tonn.</a:t>
                          </a:r>
                          <a:endParaRPr lang="nb-NO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2401497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ell 13">
                <a:extLst>
                  <a:ext uri="{FF2B5EF4-FFF2-40B4-BE49-F238E27FC236}">
                    <a16:creationId xmlns:a16="http://schemas.microsoft.com/office/drawing/2014/main" id="{FB9DD658-E6AF-4A2B-80AC-698484836F9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3882814"/>
                  </p:ext>
                </p:extLst>
              </p:nvPr>
            </p:nvGraphicFramePr>
            <p:xfrm>
              <a:off x="6512890" y="1399017"/>
              <a:ext cx="5456902" cy="2613208"/>
            </p:xfrm>
            <a:graphic>
              <a:graphicData uri="http://schemas.openxmlformats.org/drawingml/2006/table">
                <a:tbl>
                  <a:tblPr bandRow="1">
                    <a:tableStyleId>{5C22544A-7EE6-4342-B048-85BDC9FD1C3A}</a:tableStyleId>
                  </a:tblPr>
                  <a:tblGrid>
                    <a:gridCol w="3225777">
                      <a:extLst>
                        <a:ext uri="{9D8B030D-6E8A-4147-A177-3AD203B41FA5}">
                          <a16:colId xmlns:a16="http://schemas.microsoft.com/office/drawing/2014/main" val="1415959658"/>
                        </a:ext>
                      </a:extLst>
                    </a:gridCol>
                    <a:gridCol w="2231125">
                      <a:extLst>
                        <a:ext uri="{9D8B030D-6E8A-4147-A177-3AD203B41FA5}">
                          <a16:colId xmlns:a16="http://schemas.microsoft.com/office/drawing/2014/main" val="1719498415"/>
                        </a:ext>
                      </a:extLst>
                    </a:gridCol>
                  </a:tblGrid>
                  <a:tr h="452438">
                    <a:tc>
                      <a:txBody>
                        <a:bodyPr/>
                        <a:lstStyle/>
                        <a:p>
                          <a:pPr marL="0" lvl="0" indent="0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Tx/>
                            <a:buNone/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1. Massivtre Splitkon 1000 cm3.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145082" t="-9459" r="-546" b="-48378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7464737"/>
                      </a:ext>
                    </a:extLst>
                  </a:tr>
                  <a:tr h="452438">
                    <a:tc>
                      <a:txBody>
                        <a:bodyPr/>
                        <a:lstStyle/>
                        <a:p>
                          <a:pPr marL="0" lvl="0" indent="0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Tx/>
                            <a:buNone/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2. Limtre Moelven prosjektlimtre 935 cm3.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145082" t="-108000" r="-546" b="-377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0190188"/>
                      </a:ext>
                    </a:extLst>
                  </a:tr>
                  <a:tr h="535241">
                    <a:tc>
                      <a:txBody>
                        <a:bodyPr/>
                        <a:lstStyle/>
                        <a:p>
                          <a:pPr marL="0" lvl="0" indent="0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Tx/>
                            <a:buNone/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3. Betong armert B30 M60 Lavkarbon B ikke resirk.   armering 160 cm3.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145082" t="-177273" r="-546" b="-2215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69804228"/>
                      </a:ext>
                    </a:extLst>
                  </a:tr>
                  <a:tr h="270633">
                    <a:tc>
                      <a:txBody>
                        <a:bodyPr/>
                        <a:lstStyle/>
                        <a:p>
                          <a:pPr marL="0" lvl="0" indent="0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Tx/>
                            <a:buNone/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4. Stål (13-20 % resirkulert) 3,5 cm3.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145082" t="-542222" r="-546" b="-33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6196056"/>
                      </a:ext>
                    </a:extLst>
                  </a:tr>
                  <a:tr h="631825">
                    <a:tc>
                      <a:txBody>
                        <a:bodyPr/>
                        <a:lstStyle/>
                        <a:p>
                          <a:pPr marL="0" lvl="0" indent="0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Tx/>
                            <a:buNone/>
                          </a:pPr>
                          <a:r>
                            <a:rPr lang="nb-NO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5. Aluminium (ny alu.) 2,0 cm3. 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145082" t="-280583" r="-546" b="-456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2159409"/>
                      </a:ext>
                    </a:extLst>
                  </a:tr>
                  <a:tr h="270633">
                    <a:tc>
                      <a:txBody>
                        <a:bodyPr/>
                        <a:lstStyle/>
                        <a:p>
                          <a:pPr marL="0" lvl="0" indent="0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Tx/>
                            <a:buNone/>
                          </a:pPr>
                          <a:r>
                            <a:rPr lang="en-US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6. Tegl (hulltegl) 200,0 cm3.</a:t>
                          </a:r>
                          <a:endParaRPr lang="nb-NO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145082" t="-871111" r="-546" b="-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401497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1452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mr Powerpointmal.potx" id="{B9F4C092-288A-444F-8653-BF1F5B423886}" vid="{92C6207B-F3D5-47A9-8865-EB65EC29AF0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SFmr Powerpointmal</Template>
  <TotalTime>3874</TotalTime>
  <Words>555</Words>
  <Application>Microsoft Office PowerPoint</Application>
  <PresentationFormat>Widescreen</PresentationFormat>
  <Paragraphs>78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5" baseType="lpstr">
      <vt:lpstr>Arial</vt:lpstr>
      <vt:lpstr>Calibri</vt:lpstr>
      <vt:lpstr>Cambria Math</vt:lpstr>
      <vt:lpstr>Open Sans</vt:lpstr>
      <vt:lpstr>Open Sans Light</vt:lpstr>
      <vt:lpstr>Open Sans SemiBold</vt:lpstr>
      <vt:lpstr>Times New Roman</vt:lpstr>
      <vt:lpstr>Office-tema</vt:lpstr>
      <vt:lpstr> Ny periode for Tredriveren i Møre og Romsdal  2022-2025</vt:lpstr>
      <vt:lpstr>Oppdraget – Tildelingsbrev og VØI</vt:lpstr>
      <vt:lpstr>Fokusområder</vt:lpstr>
      <vt:lpstr>Nettverk for bærekraftige bygg i Møre og Romsdal</vt:lpstr>
      <vt:lpstr>Idrettens hus - ferdig til skolestart 2020</vt:lpstr>
      <vt:lpstr>Hvor mye karbon er det bundet i Idrettens hus?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Heggertveit, Christina Qvam</dc:creator>
  <dc:description>Powerpointmal for Statsforvaltaren i Møre og Romsdal.</dc:description>
  <cp:lastModifiedBy>Løset, Odd</cp:lastModifiedBy>
  <cp:revision>4</cp:revision>
  <dcterms:created xsi:type="dcterms:W3CDTF">2021-09-02T09:58:32Z</dcterms:created>
  <dcterms:modified xsi:type="dcterms:W3CDTF">2022-11-16T17:03:05Z</dcterms:modified>
</cp:coreProperties>
</file>