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60" r:id="rId3"/>
    <p:sldMasterId id="2147483775" r:id="rId4"/>
    <p:sldMasterId id="2147483790" r:id="rId5"/>
    <p:sldMasterId id="2147483805" r:id="rId6"/>
  </p:sldMasterIdLst>
  <p:notesMasterIdLst>
    <p:notesMasterId r:id="rId16"/>
  </p:notesMasterIdLst>
  <p:sldIdLst>
    <p:sldId id="304" r:id="rId7"/>
    <p:sldId id="303" r:id="rId8"/>
    <p:sldId id="307" r:id="rId9"/>
    <p:sldId id="308" r:id="rId10"/>
    <p:sldId id="309" r:id="rId11"/>
    <p:sldId id="310" r:id="rId12"/>
    <p:sldId id="311" r:id="rId13"/>
    <p:sldId id="305" r:id="rId14"/>
    <p:sldId id="306" r:id="rId15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80" autoAdjust="0"/>
  </p:normalViewPr>
  <p:slideViewPr>
    <p:cSldViewPr>
      <p:cViewPr varScale="1">
        <p:scale>
          <a:sx n="106" d="100"/>
          <a:sy n="106" d="100"/>
        </p:scale>
        <p:origin x="1734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144D25-772D-44FB-BCF8-733CE3EB81EB}" type="datetimeFigureOut">
              <a:rPr lang="nn-NO" smtClean="0"/>
              <a:t>24.08.2016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091CE-C973-4227-AC7F-371056F29687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9749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Frå</a:t>
            </a:r>
            <a:r>
              <a:rPr lang="nb-NO" dirty="0" smtClean="0"/>
              <a:t> og</a:t>
            </a:r>
            <a:r>
              <a:rPr lang="nb-NO" baseline="0" dirty="0" smtClean="0"/>
              <a:t> med 2020 får ny kommune </a:t>
            </a:r>
            <a:r>
              <a:rPr lang="nb-NO" baseline="0" dirty="0" err="1" smtClean="0"/>
              <a:t>basistilskot</a:t>
            </a:r>
            <a:r>
              <a:rPr lang="nb-NO" baseline="0" dirty="0" smtClean="0"/>
              <a:t> på </a:t>
            </a:r>
            <a:r>
              <a:rPr lang="nb-NO" baseline="0" dirty="0" err="1" smtClean="0"/>
              <a:t>vanleg</a:t>
            </a:r>
            <a:r>
              <a:rPr lang="nb-NO" baseline="0" dirty="0" smtClean="0"/>
              <a:t> måte etter </a:t>
            </a:r>
            <a:r>
              <a:rPr lang="nb-NO" baseline="0" dirty="0" err="1" smtClean="0"/>
              <a:t>gjeldande</a:t>
            </a:r>
            <a:r>
              <a:rPr lang="nb-NO" baseline="0" dirty="0" smtClean="0"/>
              <a:t> inntektssystem.</a:t>
            </a:r>
            <a:endParaRPr lang="nb-NO" dirty="0" smtClean="0"/>
          </a:p>
          <a:p>
            <a:r>
              <a:rPr lang="nb-NO" dirty="0" err="1" smtClean="0"/>
              <a:t>Utgiftsutjamninga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091CE-C973-4227-AC7F-371056F29687}" type="slidenum">
              <a:rPr lang="nn-NO" smtClean="0"/>
              <a:t>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890276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Basistilskot</a:t>
            </a:r>
            <a:r>
              <a:rPr lang="nb-NO" baseline="0" dirty="0" smtClean="0"/>
              <a:t> etter nytt </a:t>
            </a:r>
            <a:r>
              <a:rPr lang="nb-NO" baseline="0" dirty="0" err="1" smtClean="0"/>
              <a:t>inntektssysem</a:t>
            </a:r>
            <a:r>
              <a:rPr lang="nb-NO" baseline="0" dirty="0" smtClean="0"/>
              <a:t>: </a:t>
            </a:r>
          </a:p>
          <a:p>
            <a:r>
              <a:rPr lang="nb-NO" baseline="0" dirty="0" smtClean="0"/>
              <a:t>Volda 8,8 </a:t>
            </a:r>
            <a:r>
              <a:rPr lang="nb-NO" baseline="0" dirty="0" err="1" smtClean="0"/>
              <a:t>mill</a:t>
            </a:r>
            <a:r>
              <a:rPr lang="nb-NO" baseline="0" dirty="0" smtClean="0"/>
              <a:t> + tilbakeført 2,4 </a:t>
            </a:r>
            <a:r>
              <a:rPr lang="nb-NO" baseline="0" dirty="0" err="1" smtClean="0"/>
              <a:t>mill</a:t>
            </a:r>
            <a:r>
              <a:rPr lang="nb-NO" baseline="0" dirty="0" smtClean="0"/>
              <a:t> = netto reduksjon 3 mill. kroner.</a:t>
            </a:r>
          </a:p>
          <a:p>
            <a:r>
              <a:rPr lang="nb-NO" baseline="0" dirty="0" smtClean="0"/>
              <a:t>Hornindal 12,6 + tilbakeført 0,325 = netto reduksjon 1,245 mill. kroner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091CE-C973-4227-AC7F-371056F29687}" type="slidenum">
              <a:rPr lang="nn-NO" smtClean="0"/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292091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612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827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66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n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3D817E-0C3B-4B9D-89A3-CE4390CDDC35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10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038764-9ED0-41B8-9469-96BCD1C741A8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063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435" y="440694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E238B5-B92B-497F-B691-6671025AFCFF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36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84740" y="1981200"/>
            <a:ext cx="3692769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818188" y="1981200"/>
            <a:ext cx="3692769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405881-EDD2-4853-A0B8-D058F2F60492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26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29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29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2C4D53-A8B7-4A8F-BF59-B30E99527267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508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B59324-F47C-416F-8C9B-32A7FB6BF24B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072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F74A75-9B46-4900-B0BE-BCCA14EF4413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219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538" y="27306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DDB912-EC11-4430-8070-78B289C64739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89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nn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F624E8-1FE1-41EE-B765-B2A7E2D5889F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033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FF489-FEB8-4435-A57F-E20CB9C4630F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908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1881554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984738" y="609600"/>
            <a:ext cx="5503985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250363-32C3-48AB-A985-4C87F399268B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677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61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D2A2D-AE0C-407A-8EF1-35D8A4365585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79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C9FEE-7563-41EB-9E00-8A8D51561278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310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37FC9-3E4F-4716-A613-5E58BF48C1B0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34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84257" y="1981200"/>
            <a:ext cx="36861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822843" y="1981200"/>
            <a:ext cx="368776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730E2-0E53-4C84-ABB2-E613DA7CF5B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51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D10AF-AC0C-4D5C-A527-FDCE614B861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76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61E12B-0F74-415D-9C64-E86B5E1859C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211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8DEEA-FA04-4EF5-BE1C-491BC9CB7ED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1339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1" y="27306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CC838-E428-4100-B27C-0B82B9D89DA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3316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n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78819-5EBF-4BD1-8B5F-19A24C2CE26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9284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AE9ED-3FBD-4276-99B5-E709FCA97FCE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7880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1881188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984251" y="609600"/>
            <a:ext cx="549275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3293C-52BA-4FC2-9554-9521F2D94C8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682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TARTSIDE al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original_illustrasjon_fullfarge_powerpoint.jpg"/>
          <p:cNvPicPr>
            <a:picLocks noChangeAspect="1"/>
          </p:cNvPicPr>
          <p:nvPr userDrawn="1"/>
        </p:nvPicPr>
        <p:blipFill>
          <a:blip r:embed="rId2" cstate="print"/>
          <a:srcRect t="48300" r="1245" b="14300"/>
          <a:stretch>
            <a:fillRect/>
          </a:stretch>
        </p:blipFill>
        <p:spPr>
          <a:xfrm>
            <a:off x="539552" y="4293096"/>
            <a:ext cx="8604448" cy="256490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0" y="-306000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Startside alt.1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57400"/>
            <a:ext cx="7632700" cy="1227583"/>
          </a:xfrm>
        </p:spPr>
        <p:txBody>
          <a:bodyPr/>
          <a:lstStyle>
            <a:lvl1pPr algn="ctr">
              <a:defRPr baseline="0">
                <a:solidFill>
                  <a:schemeClr val="accent6"/>
                </a:solidFill>
              </a:defRPr>
            </a:lvl1pPr>
          </a:lstStyle>
          <a:p>
            <a:r>
              <a:rPr lang="nb-NO" dirty="0" smtClean="0"/>
              <a:t>Tittel på presentasjon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19138" y="3429000"/>
            <a:ext cx="7632700" cy="370892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Navn Foredragsholder</a:t>
            </a:r>
            <a:endParaRPr lang="nb-NO" dirty="0"/>
          </a:p>
        </p:txBody>
      </p:sp>
      <p:pic>
        <p:nvPicPr>
          <p:cNvPr id="13" name="Picture 12" descr="KMD2CB80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  <p:sp>
        <p:nvSpPr>
          <p:cNvPr id="17" name="TekstSylinder 16"/>
          <p:cNvSpPr txBox="1"/>
          <p:nvPr userDrawn="1"/>
        </p:nvSpPr>
        <p:spPr>
          <a:xfrm>
            <a:off x="-2124744" y="4929009"/>
            <a:ext cx="18367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 smtClean="0">
                <a:solidFill>
                  <a:prstClr val="black"/>
                </a:solidFill>
                <a:latin typeface="Arial" charset="0"/>
              </a:rPr>
              <a:t>For engelsk mal</a:t>
            </a:r>
            <a:endParaRPr lang="nb-NO" sz="1200" b="1" dirty="0">
              <a:solidFill>
                <a:prstClr val="black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Velg 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KMDmal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 – engelsk under ”oppsett”.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082827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3057"/>
                </a:solidFill>
              </a:defRPr>
            </a:lvl1pPr>
          </a:lstStyle>
          <a:p>
            <a:pPr lvl="0"/>
            <a:r>
              <a:rPr lang="nb-NO" dirty="0" smtClean="0"/>
              <a:t>Sted og dato</a:t>
            </a:r>
          </a:p>
        </p:txBody>
      </p:sp>
    </p:spTree>
    <p:extLst>
      <p:ext uri="{BB962C8B-B14F-4D97-AF65-F5344CB8AC3E}">
        <p14:creationId xmlns:p14="http://schemas.microsoft.com/office/powerpoint/2010/main" val="3060126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TARTSIDE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Sylinder 7"/>
          <p:cNvSpPr txBox="1"/>
          <p:nvPr userDrawn="1"/>
        </p:nvSpPr>
        <p:spPr>
          <a:xfrm>
            <a:off x="0" y="-306000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Startside alt. 2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57400"/>
            <a:ext cx="7632700" cy="1227583"/>
          </a:xfrm>
        </p:spPr>
        <p:txBody>
          <a:bodyPr/>
          <a:lstStyle>
            <a:lvl1pPr algn="ctr">
              <a:defRPr baseline="0">
                <a:solidFill>
                  <a:schemeClr val="accent6"/>
                </a:solidFill>
              </a:defRPr>
            </a:lvl1pPr>
          </a:lstStyle>
          <a:p>
            <a:r>
              <a:rPr lang="nb-NO" dirty="0" smtClean="0"/>
              <a:t>Tittel på presentasjon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19138" y="3429000"/>
            <a:ext cx="7632700" cy="370892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Navn Foredragsholder</a:t>
            </a:r>
            <a:endParaRPr lang="nb-NO" dirty="0"/>
          </a:p>
        </p:txBody>
      </p:sp>
      <p:pic>
        <p:nvPicPr>
          <p:cNvPr id="13" name="Picture 12" descr="KMD2CB8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  <p:sp>
        <p:nvSpPr>
          <p:cNvPr id="16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082827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3057"/>
                </a:solidFill>
              </a:defRPr>
            </a:lvl1pPr>
          </a:lstStyle>
          <a:p>
            <a:pPr lvl="0"/>
            <a:r>
              <a:rPr lang="nb-NO" dirty="0" smtClean="0"/>
              <a:t>Sted og dato</a:t>
            </a:r>
          </a:p>
        </p:txBody>
      </p:sp>
      <p:sp>
        <p:nvSpPr>
          <p:cNvPr id="17" name="TekstSylinder 16"/>
          <p:cNvSpPr txBox="1"/>
          <p:nvPr userDrawn="1"/>
        </p:nvSpPr>
        <p:spPr>
          <a:xfrm>
            <a:off x="-2124744" y="4929009"/>
            <a:ext cx="18367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 smtClean="0">
                <a:solidFill>
                  <a:prstClr val="black"/>
                </a:solidFill>
                <a:latin typeface="Arial" charset="0"/>
              </a:rPr>
              <a:t>For engelsk mal</a:t>
            </a:r>
            <a:endParaRPr lang="nb-NO" sz="1200" b="1" dirty="0">
              <a:solidFill>
                <a:prstClr val="black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Velg 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KMDmal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 – engelsk under ”oppsett”.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9" name="Bilde 8" descr="KMD_ENKEL_ill_fullfarge_H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166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591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sk mal TEKST MED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6000"/>
            <a:ext cx="4175126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: Tekst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med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kulepunkt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160588" y="4375150"/>
            <a:ext cx="183673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bunntekst: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å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sidenummer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, dato,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og tittel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på presentasjon: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Klikk  på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”Sett Inn” -&gt; Topp og bunntekst -&gt; Huk av for ønsket tekst.</a:t>
            </a:r>
          </a:p>
        </p:txBody>
      </p:sp>
      <p:cxnSp>
        <p:nvCxnSpPr>
          <p:cNvPr id="6" name="Vinkel 5"/>
          <p:cNvCxnSpPr/>
          <p:nvPr userDrawn="1"/>
        </p:nvCxnSpPr>
        <p:spPr>
          <a:xfrm>
            <a:off x="-1152525" y="5984875"/>
            <a:ext cx="828675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3EB43F62-448E-438D-BA5B-5367B0A4B48B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6E7AFDD-00A8-47A5-84C8-E079ED383EC0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197100" y="1592263"/>
            <a:ext cx="1836737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</a:t>
            </a:r>
            <a:r>
              <a:rPr lang="nb-NO" sz="1200" b="1" dirty="0" smtClean="0">
                <a:solidFill>
                  <a:prstClr val="black"/>
                </a:solidFill>
                <a:latin typeface="Arial" charset="0"/>
              </a:rPr>
              <a:t>nynorsk stavekontroll</a:t>
            </a: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Klikk fane ”se gjennom”, klikk i tekstfeltet og huk av for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nynorsk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under ”språk”</a:t>
            </a:r>
          </a:p>
        </p:txBody>
      </p:sp>
      <p:pic>
        <p:nvPicPr>
          <p:cNvPr id="14" name="Bilde 13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08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sk mal 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6000"/>
            <a:ext cx="32750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uten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kulepunkt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5D7297E-2DE3-4482-9C0D-DE360C4CD73F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pic>
        <p:nvPicPr>
          <p:cNvPr id="9" name="Bilde 8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040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kulepunkt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- 1 vertikalt bilde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 noChangeAspect="1"/>
          </p:cNvSpPr>
          <p:nvPr>
            <p:ph type="pic" sz="quarter" idx="13"/>
          </p:nvPr>
        </p:nvSpPr>
        <p:spPr>
          <a:xfrm>
            <a:off x="7200000" y="0"/>
            <a:ext cx="1936731" cy="63180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23EEC2A-7B0E-4CC3-A664-DB6EF0F16539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0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A98624EF-F7C9-43A3-9EA4-30EF3F17D6A9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pic>
        <p:nvPicPr>
          <p:cNvPr id="12" name="Bilde 11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014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</a:t>
            </a:r>
            <a:r>
              <a:rPr lang="nb-NO" sz="1200" dirty="0" err="1">
                <a:solidFill>
                  <a:prstClr val="black"/>
                </a:solidFill>
                <a:latin typeface="Arial" charset="0"/>
              </a:rPr>
              <a:t>kulepunkter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 – 3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7200000" y="0"/>
            <a:ext cx="1944000" cy="21168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7200000" y="2116800"/>
            <a:ext cx="1944000" cy="21168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7200000" y="4230000"/>
            <a:ext cx="1944000" cy="20880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 smtClean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7C39ABB-C317-465F-BDB8-9586282EF09B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2746617-EE46-483E-BD6F-225E0ABBAA7E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4" name="TekstSylinder 13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6" name="Bilde 15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884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</a:t>
            </a:r>
            <a:r>
              <a:rPr lang="nb-NO" sz="1200" dirty="0" err="1">
                <a:solidFill>
                  <a:prstClr val="black"/>
                </a:solidFill>
                <a:latin typeface="Arial" charset="0"/>
              </a:rPr>
              <a:t>kulepunkter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 –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4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7200000" y="0"/>
            <a:ext cx="1944000" cy="15876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7200000" y="1587600"/>
            <a:ext cx="1944000" cy="15876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7200000" y="3175200"/>
            <a:ext cx="1944000" cy="15876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DFEC3-626A-46E4-BDDC-CB0E6F42B181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2746617-EE46-483E-BD6F-225E0ABBAA7E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4" name="Plassholder for bilde 7"/>
          <p:cNvSpPr>
            <a:spLocks noGrp="1"/>
          </p:cNvSpPr>
          <p:nvPr>
            <p:ph type="pic" sz="quarter" idx="19"/>
          </p:nvPr>
        </p:nvSpPr>
        <p:spPr>
          <a:xfrm>
            <a:off x="7200000" y="4762800"/>
            <a:ext cx="1944000" cy="154652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7" name="Bilde 16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530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1 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liggende bilde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268538" y="474503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Bildestørrelse kan forandres ved å dra i bilderammen eller høyreklikke på rammen og klikke på størrelse og plassering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7"/>
            <a:ext cx="7631838" cy="183620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3438000"/>
            <a:ext cx="9144000" cy="29160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 smtClean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741BF5B1-2AE5-4DEB-A61B-6EBA66ADFFE5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0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9AA9BD6-8050-4090-948C-D1B40D632E0A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1" name="TekstSylinder 10"/>
          <p:cNvSpPr txBox="1"/>
          <p:nvPr userDrawn="1"/>
        </p:nvSpPr>
        <p:spPr>
          <a:xfrm>
            <a:off x="-2305050" y="3717032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3" name="Bilde 12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411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 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mal:1 utfallende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B9B327D-BD3B-4922-8CE3-CE4D2943E8FD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F494965-D8C5-4DEE-A36A-C39BF9BEA4AA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634523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 smtClean="0"/>
              <a:t>Klikk ikonet for å legge til bilde</a:t>
            </a:r>
            <a:endParaRPr lang="nb-NO" dirty="0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-2268538" y="474503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Bildestørrelse kan forandres ved å dra i bilderammen eller høyreklikke på rammen og klikke på størrelse og plassering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2305050" y="3717032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1796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TABELL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160588" y="5113338"/>
            <a:ext cx="2016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farger: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KRDs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fargepalett er lagt inn i malen og vil brukes automatisk i diagrammer og grafer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138" y="296863"/>
            <a:ext cx="76327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DD496F29-D085-433D-8A3D-911FBCBC4AB3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9AE2501-1319-4C69-A0F8-6822D9B27330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tabell 9"/>
          <p:cNvSpPr>
            <a:spLocks noGrp="1"/>
          </p:cNvSpPr>
          <p:nvPr>
            <p:ph type="tbl" sz="quarter" idx="13"/>
          </p:nvPr>
        </p:nvSpPr>
        <p:spPr>
          <a:xfrm>
            <a:off x="719138" y="1591200"/>
            <a:ext cx="7632700" cy="4537075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en tabell</a:t>
            </a:r>
            <a:endParaRPr lang="nb-NO" noProof="0" dirty="0"/>
          </a:p>
        </p:txBody>
      </p:sp>
      <p:pic>
        <p:nvPicPr>
          <p:cNvPr id="11" name="Bilde 10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953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DIAGRAM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160588" y="5113338"/>
            <a:ext cx="2016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farger: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KRDs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fargepalett er lagt inn i malen og vil brukes automatisk i diagrammer og grafer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103CD1C-5298-42E5-AC39-9A2B2982EE70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5F84F35-D8CF-40CF-864C-EAFBFBC172A4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diagram 8"/>
          <p:cNvSpPr>
            <a:spLocks noGrp="1"/>
          </p:cNvSpPr>
          <p:nvPr>
            <p:ph type="chart" sz="quarter" idx="17"/>
          </p:nvPr>
        </p:nvSpPr>
        <p:spPr>
          <a:xfrm>
            <a:off x="719138" y="1592263"/>
            <a:ext cx="7632700" cy="4537075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diagram</a:t>
            </a:r>
            <a:endParaRPr lang="nb-NO" noProof="0" dirty="0"/>
          </a:p>
        </p:txBody>
      </p:sp>
      <p:pic>
        <p:nvPicPr>
          <p:cNvPr id="10" name="Bilde 9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5819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orsk mal TO INNHOLDSDELER - sammenli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To innholdsdeler - Sammenlikning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160588" y="5113338"/>
            <a:ext cx="2016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farger: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KRDs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fargepalett er lagt inn i malen og vil brukes automatisk i diagrammer og grafer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19138" y="1600200"/>
            <a:ext cx="3776662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703638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FAE6640-0CD1-4CBD-9CBC-EF04FB6580BF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6806B2C8-A7D3-4F1A-8056-06DB1B87D535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pic>
        <p:nvPicPr>
          <p:cNvPr id="11" name="Bilde 10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9866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LUTTSIDE - bildekreditering alt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original_illustrasjon_fullfarge_powerpoint.jpg"/>
          <p:cNvPicPr>
            <a:picLocks noChangeAspect="1"/>
          </p:cNvPicPr>
          <p:nvPr userDrawn="1"/>
        </p:nvPicPr>
        <p:blipFill>
          <a:blip r:embed="rId2" cstate="print"/>
          <a:srcRect t="48300" r="1245" b="14300"/>
          <a:stretch>
            <a:fillRect/>
          </a:stretch>
        </p:blipFill>
        <p:spPr>
          <a:xfrm>
            <a:off x="539552" y="4293096"/>
            <a:ext cx="8604448" cy="256490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0" y="-268288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Sluttside bildekreditering alt. 1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628900" y="5299075"/>
            <a:ext cx="2413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bildekreditering: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Alle bilder brukt i presentasjonen må krediteres for eksempel slik: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Slide nr. X: Fotograf, Bildebyrå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2564904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 smtClean="0"/>
              <a:t>Bildekreditering</a:t>
            </a:r>
          </a:p>
        </p:txBody>
      </p:sp>
      <p:pic>
        <p:nvPicPr>
          <p:cNvPr id="12" name="Picture 12" descr="KMD2CB80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2664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LUTTSIDE - bildekreditering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Sylinder 7"/>
          <p:cNvSpPr txBox="1"/>
          <p:nvPr userDrawn="1"/>
        </p:nvSpPr>
        <p:spPr>
          <a:xfrm>
            <a:off x="0" y="-268288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Sluttside bildekreditering alt.2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628900" y="5299075"/>
            <a:ext cx="2413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bildekreditering: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Alle bilder brukt i presentasjonen må krediteres for eksempel slik: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Slide nr. X: Fotograf, Bildebyrå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2564904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 smtClean="0"/>
              <a:t>Bildekreditering</a:t>
            </a:r>
          </a:p>
        </p:txBody>
      </p:sp>
      <p:pic>
        <p:nvPicPr>
          <p:cNvPr id="12" name="Picture 12" descr="KMD2CB8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  <p:pic>
        <p:nvPicPr>
          <p:cNvPr id="13" name="Bilde 12" descr="KMD_ENKEL_ill_fullfarge_H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166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435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TARTSIDE al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original_illustrasjon_fullfarge_powerpoint.jpg"/>
          <p:cNvPicPr>
            <a:picLocks noChangeAspect="1"/>
          </p:cNvPicPr>
          <p:nvPr userDrawn="1"/>
        </p:nvPicPr>
        <p:blipFill>
          <a:blip r:embed="rId2" cstate="print"/>
          <a:srcRect t="48300" r="1245" b="14300"/>
          <a:stretch>
            <a:fillRect/>
          </a:stretch>
        </p:blipFill>
        <p:spPr>
          <a:xfrm>
            <a:off x="539552" y="4293096"/>
            <a:ext cx="8604448" cy="256490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0" y="-306000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Startside alt.1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57400"/>
            <a:ext cx="7632700" cy="1227583"/>
          </a:xfrm>
        </p:spPr>
        <p:txBody>
          <a:bodyPr/>
          <a:lstStyle>
            <a:lvl1pPr algn="ctr">
              <a:defRPr baseline="0">
                <a:solidFill>
                  <a:schemeClr val="accent6"/>
                </a:solidFill>
              </a:defRPr>
            </a:lvl1pPr>
          </a:lstStyle>
          <a:p>
            <a:r>
              <a:rPr lang="nb-NO" dirty="0" smtClean="0"/>
              <a:t>Tittel på presentasjon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19138" y="3429000"/>
            <a:ext cx="7632700" cy="370892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Navn Foredragsholder</a:t>
            </a:r>
            <a:endParaRPr lang="nb-NO" dirty="0"/>
          </a:p>
        </p:txBody>
      </p:sp>
      <p:pic>
        <p:nvPicPr>
          <p:cNvPr id="13" name="Picture 12" descr="KMD2CB80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  <p:sp>
        <p:nvSpPr>
          <p:cNvPr id="17" name="TekstSylinder 16"/>
          <p:cNvSpPr txBox="1"/>
          <p:nvPr userDrawn="1"/>
        </p:nvSpPr>
        <p:spPr>
          <a:xfrm>
            <a:off x="-2124744" y="4929009"/>
            <a:ext cx="18367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 smtClean="0">
                <a:solidFill>
                  <a:prstClr val="black"/>
                </a:solidFill>
                <a:latin typeface="Arial" charset="0"/>
              </a:rPr>
              <a:t>For engelsk mal</a:t>
            </a:r>
            <a:endParaRPr lang="nb-NO" sz="1200" b="1" dirty="0">
              <a:solidFill>
                <a:prstClr val="black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Velg 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KMDmal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 – engelsk under ”oppsett”.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082827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3057"/>
                </a:solidFill>
              </a:defRPr>
            </a:lvl1pPr>
          </a:lstStyle>
          <a:p>
            <a:pPr lvl="0"/>
            <a:r>
              <a:rPr lang="nb-NO" dirty="0" smtClean="0"/>
              <a:t>Sted og dato</a:t>
            </a:r>
          </a:p>
        </p:txBody>
      </p:sp>
    </p:spTree>
    <p:extLst>
      <p:ext uri="{BB962C8B-B14F-4D97-AF65-F5344CB8AC3E}">
        <p14:creationId xmlns:p14="http://schemas.microsoft.com/office/powerpoint/2010/main" val="37700150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TARTSIDE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Sylinder 7"/>
          <p:cNvSpPr txBox="1"/>
          <p:nvPr userDrawn="1"/>
        </p:nvSpPr>
        <p:spPr>
          <a:xfrm>
            <a:off x="0" y="-306000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Startside alt. 2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57400"/>
            <a:ext cx="7632700" cy="1227583"/>
          </a:xfrm>
        </p:spPr>
        <p:txBody>
          <a:bodyPr/>
          <a:lstStyle>
            <a:lvl1pPr algn="ctr">
              <a:defRPr baseline="0">
                <a:solidFill>
                  <a:schemeClr val="accent6"/>
                </a:solidFill>
              </a:defRPr>
            </a:lvl1pPr>
          </a:lstStyle>
          <a:p>
            <a:r>
              <a:rPr lang="nb-NO" dirty="0" smtClean="0"/>
              <a:t>Tittel på presentasjon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19138" y="3429000"/>
            <a:ext cx="7632700" cy="370892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Navn Foredragsholder</a:t>
            </a:r>
            <a:endParaRPr lang="nb-NO" dirty="0"/>
          </a:p>
        </p:txBody>
      </p:sp>
      <p:pic>
        <p:nvPicPr>
          <p:cNvPr id="13" name="Picture 12" descr="KMD2CB8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  <p:sp>
        <p:nvSpPr>
          <p:cNvPr id="16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082827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3057"/>
                </a:solidFill>
              </a:defRPr>
            </a:lvl1pPr>
          </a:lstStyle>
          <a:p>
            <a:pPr lvl="0"/>
            <a:r>
              <a:rPr lang="nb-NO" dirty="0" smtClean="0"/>
              <a:t>Sted og dato</a:t>
            </a:r>
          </a:p>
        </p:txBody>
      </p:sp>
      <p:sp>
        <p:nvSpPr>
          <p:cNvPr id="17" name="TekstSylinder 16"/>
          <p:cNvSpPr txBox="1"/>
          <p:nvPr userDrawn="1"/>
        </p:nvSpPr>
        <p:spPr>
          <a:xfrm>
            <a:off x="-2124744" y="4929009"/>
            <a:ext cx="18367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 smtClean="0">
                <a:solidFill>
                  <a:prstClr val="black"/>
                </a:solidFill>
                <a:latin typeface="Arial" charset="0"/>
              </a:rPr>
              <a:t>For engelsk mal</a:t>
            </a:r>
            <a:endParaRPr lang="nb-NO" sz="1200" b="1" dirty="0">
              <a:solidFill>
                <a:prstClr val="black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Velg 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KMDmal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 – engelsk under ”oppsett”.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9" name="Bilde 8" descr="KMD_ENKEL_ill_fullfarge_H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166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4745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sk mal TEKST MED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6000"/>
            <a:ext cx="4175126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: Tekst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med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kulepunkt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160588" y="4375150"/>
            <a:ext cx="183673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bunntekst: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å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sidenummer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, dato,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og tittel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på presentasjon: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Klikk  på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”Sett Inn” -&gt; Topp og bunntekst -&gt; Huk av for ønsket tekst.</a:t>
            </a:r>
          </a:p>
        </p:txBody>
      </p:sp>
      <p:cxnSp>
        <p:nvCxnSpPr>
          <p:cNvPr id="6" name="Vinkel 5"/>
          <p:cNvCxnSpPr/>
          <p:nvPr userDrawn="1"/>
        </p:nvCxnSpPr>
        <p:spPr>
          <a:xfrm>
            <a:off x="-1152525" y="5984875"/>
            <a:ext cx="828675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3EB43F62-448E-438D-BA5B-5367B0A4B48B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6E7AFDD-00A8-47A5-84C8-E079ED383EC0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197100" y="1592263"/>
            <a:ext cx="1836737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</a:t>
            </a:r>
            <a:r>
              <a:rPr lang="nb-NO" sz="1200" b="1" dirty="0" smtClean="0">
                <a:solidFill>
                  <a:prstClr val="black"/>
                </a:solidFill>
                <a:latin typeface="Arial" charset="0"/>
              </a:rPr>
              <a:t>nynorsk stavekontroll</a:t>
            </a: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Klikk fane ”se gjennom”, klikk i tekstfeltet og huk av for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nynorsk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under ”språk”</a:t>
            </a:r>
          </a:p>
        </p:txBody>
      </p:sp>
      <p:pic>
        <p:nvPicPr>
          <p:cNvPr id="14" name="Bilde 13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240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sk mal 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6000"/>
            <a:ext cx="32750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uten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kulepunkt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5D7297E-2DE3-4482-9C0D-DE360C4CD73F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pic>
        <p:nvPicPr>
          <p:cNvPr id="9" name="Bilde 8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765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kulepunkt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- 1 vertikalt bilde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 noChangeAspect="1"/>
          </p:cNvSpPr>
          <p:nvPr>
            <p:ph type="pic" sz="quarter" idx="13"/>
          </p:nvPr>
        </p:nvSpPr>
        <p:spPr>
          <a:xfrm>
            <a:off x="7200000" y="0"/>
            <a:ext cx="1936731" cy="63180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23EEC2A-7B0E-4CC3-A664-DB6EF0F16539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0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A98624EF-F7C9-43A3-9EA4-30EF3F17D6A9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pic>
        <p:nvPicPr>
          <p:cNvPr id="12" name="Bilde 11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5679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</a:t>
            </a:r>
            <a:r>
              <a:rPr lang="nb-NO" sz="1200" dirty="0" err="1">
                <a:solidFill>
                  <a:prstClr val="black"/>
                </a:solidFill>
                <a:latin typeface="Arial" charset="0"/>
              </a:rPr>
              <a:t>kulepunkter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 – 3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7200000" y="0"/>
            <a:ext cx="1944000" cy="21168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7200000" y="2116800"/>
            <a:ext cx="1944000" cy="21168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7200000" y="4230000"/>
            <a:ext cx="1944000" cy="20880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 smtClean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7C39ABB-C317-465F-BDB8-9586282EF09B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2746617-EE46-483E-BD6F-225E0ABBAA7E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4" name="TekstSylinder 13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6" name="Bilde 15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45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</a:t>
            </a:r>
            <a:r>
              <a:rPr lang="nb-NO" sz="1200" dirty="0" err="1">
                <a:solidFill>
                  <a:prstClr val="black"/>
                </a:solidFill>
                <a:latin typeface="Arial" charset="0"/>
              </a:rPr>
              <a:t>kulepunkter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 –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4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7200000" y="0"/>
            <a:ext cx="1944000" cy="15876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7200000" y="1587600"/>
            <a:ext cx="1944000" cy="15876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7200000" y="3175200"/>
            <a:ext cx="1944000" cy="15876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DFEC3-626A-46E4-BDDC-CB0E6F42B181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2746617-EE46-483E-BD6F-225E0ABBAA7E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4" name="Plassholder for bilde 7"/>
          <p:cNvSpPr>
            <a:spLocks noGrp="1"/>
          </p:cNvSpPr>
          <p:nvPr>
            <p:ph type="pic" sz="quarter" idx="19"/>
          </p:nvPr>
        </p:nvSpPr>
        <p:spPr>
          <a:xfrm>
            <a:off x="7200000" y="4762800"/>
            <a:ext cx="1944000" cy="154652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7" name="Bilde 16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1334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1 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liggende bilde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268538" y="474503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Bildestørrelse kan forandres ved å dra i bilderammen eller høyreklikke på rammen og klikke på størrelse og plassering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7"/>
            <a:ext cx="7631838" cy="183620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3438000"/>
            <a:ext cx="9144000" cy="29160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 smtClean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741BF5B1-2AE5-4DEB-A61B-6EBA66ADFFE5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0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9AA9BD6-8050-4090-948C-D1B40D632E0A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1" name="TekstSylinder 10"/>
          <p:cNvSpPr txBox="1"/>
          <p:nvPr userDrawn="1"/>
        </p:nvSpPr>
        <p:spPr>
          <a:xfrm>
            <a:off x="-2305050" y="3717032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3" name="Bilde 12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7648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 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mal:1 utfallende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B9B327D-BD3B-4922-8CE3-CE4D2943E8FD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F494965-D8C5-4DEE-A36A-C39BF9BEA4AA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634523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 smtClean="0"/>
              <a:t>Klikk ikonet for å legge til bilde</a:t>
            </a:r>
            <a:endParaRPr lang="nb-NO" dirty="0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-2268538" y="474503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Bildestørrelse kan forandres ved å dra i bilderammen eller høyreklikke på rammen og klikke på størrelse og plassering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2305050" y="3717032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4800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TABELL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160588" y="5113338"/>
            <a:ext cx="2016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farger: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KRDs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fargepalett er lagt inn i malen og vil brukes automatisk i diagrammer og grafer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138" y="296863"/>
            <a:ext cx="76327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DD496F29-D085-433D-8A3D-911FBCBC4AB3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9AE2501-1319-4C69-A0F8-6822D9B27330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tabell 9"/>
          <p:cNvSpPr>
            <a:spLocks noGrp="1"/>
          </p:cNvSpPr>
          <p:nvPr>
            <p:ph type="tbl" sz="quarter" idx="13"/>
          </p:nvPr>
        </p:nvSpPr>
        <p:spPr>
          <a:xfrm>
            <a:off x="719138" y="1591200"/>
            <a:ext cx="7632700" cy="4537075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en tabell</a:t>
            </a:r>
            <a:endParaRPr lang="nb-NO" noProof="0" dirty="0"/>
          </a:p>
        </p:txBody>
      </p:sp>
      <p:pic>
        <p:nvPicPr>
          <p:cNvPr id="11" name="Bilde 10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50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DIAGRAM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160588" y="5113338"/>
            <a:ext cx="2016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farger: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KRDs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fargepalett er lagt inn i malen og vil brukes automatisk i diagrammer og grafer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103CD1C-5298-42E5-AC39-9A2B2982EE70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5F84F35-D8CF-40CF-864C-EAFBFBC172A4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diagram 8"/>
          <p:cNvSpPr>
            <a:spLocks noGrp="1"/>
          </p:cNvSpPr>
          <p:nvPr>
            <p:ph type="chart" sz="quarter" idx="17"/>
          </p:nvPr>
        </p:nvSpPr>
        <p:spPr>
          <a:xfrm>
            <a:off x="719138" y="1592263"/>
            <a:ext cx="7632700" cy="4537075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diagram</a:t>
            </a:r>
            <a:endParaRPr lang="nb-NO" noProof="0" dirty="0"/>
          </a:p>
        </p:txBody>
      </p:sp>
      <p:pic>
        <p:nvPicPr>
          <p:cNvPr id="10" name="Bilde 9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5414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orsk mal TO INNHOLDSDELER - sammenli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To innholdsdeler - Sammenlikning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160588" y="5113338"/>
            <a:ext cx="2016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farger: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KRDs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fargepalett er lagt inn i malen og vil brukes automatisk i diagrammer og grafer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19138" y="1600200"/>
            <a:ext cx="3776662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703638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FAE6640-0CD1-4CBD-9CBC-EF04FB6580BF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6806B2C8-A7D3-4F1A-8056-06DB1B87D535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pic>
        <p:nvPicPr>
          <p:cNvPr id="11" name="Bilde 10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520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LUTTSIDE - bildekreditering alt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original_illustrasjon_fullfarge_powerpoint.jpg"/>
          <p:cNvPicPr>
            <a:picLocks noChangeAspect="1"/>
          </p:cNvPicPr>
          <p:nvPr userDrawn="1"/>
        </p:nvPicPr>
        <p:blipFill>
          <a:blip r:embed="rId2" cstate="print"/>
          <a:srcRect t="48300" r="1245" b="14300"/>
          <a:stretch>
            <a:fillRect/>
          </a:stretch>
        </p:blipFill>
        <p:spPr>
          <a:xfrm>
            <a:off x="539552" y="4293096"/>
            <a:ext cx="8604448" cy="256490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0" y="-268288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Sluttside bildekreditering alt. 1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628900" y="5299075"/>
            <a:ext cx="2413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bildekreditering: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Alle bilder brukt i presentasjonen må krediteres for eksempel slik: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Slide nr. X: Fotograf, Bildebyrå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2564904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 smtClean="0"/>
              <a:t>Bildekreditering</a:t>
            </a:r>
          </a:p>
        </p:txBody>
      </p:sp>
      <p:pic>
        <p:nvPicPr>
          <p:cNvPr id="12" name="Picture 12" descr="KMD2CB80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929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LUTTSIDE - bildekreditering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Sylinder 7"/>
          <p:cNvSpPr txBox="1"/>
          <p:nvPr userDrawn="1"/>
        </p:nvSpPr>
        <p:spPr>
          <a:xfrm>
            <a:off x="0" y="-268288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Sluttside bildekreditering alt.2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628900" y="5299075"/>
            <a:ext cx="2413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bildekreditering: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Alle bilder brukt i presentasjonen må krediteres for eksempel slik: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Slide nr. X: Fotograf, Bildebyrå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2564904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 smtClean="0"/>
              <a:t>Bildekreditering</a:t>
            </a:r>
          </a:p>
        </p:txBody>
      </p:sp>
      <p:pic>
        <p:nvPicPr>
          <p:cNvPr id="12" name="Picture 12" descr="KMD2CB8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  <p:pic>
        <p:nvPicPr>
          <p:cNvPr id="13" name="Bilde 12" descr="KMD_ENKEL_ill_fullfarge_H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166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548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TARTSIDE al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original_illustrasjon_fullfarge_powerpoint.jpg"/>
          <p:cNvPicPr>
            <a:picLocks noChangeAspect="1"/>
          </p:cNvPicPr>
          <p:nvPr userDrawn="1"/>
        </p:nvPicPr>
        <p:blipFill>
          <a:blip r:embed="rId2" cstate="print"/>
          <a:srcRect t="48300" r="1245" b="14300"/>
          <a:stretch>
            <a:fillRect/>
          </a:stretch>
        </p:blipFill>
        <p:spPr>
          <a:xfrm>
            <a:off x="539552" y="4293096"/>
            <a:ext cx="8604448" cy="256490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0" y="-306000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Startside alt.1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57400"/>
            <a:ext cx="7632700" cy="1227583"/>
          </a:xfrm>
        </p:spPr>
        <p:txBody>
          <a:bodyPr/>
          <a:lstStyle>
            <a:lvl1pPr algn="ctr">
              <a:defRPr baseline="0">
                <a:solidFill>
                  <a:schemeClr val="accent6"/>
                </a:solidFill>
              </a:defRPr>
            </a:lvl1pPr>
          </a:lstStyle>
          <a:p>
            <a:r>
              <a:rPr lang="nb-NO" dirty="0" smtClean="0"/>
              <a:t>Tittel på presentasjon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19138" y="3429000"/>
            <a:ext cx="7632700" cy="370892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Navn Foredragsholder</a:t>
            </a:r>
            <a:endParaRPr lang="nb-NO" dirty="0"/>
          </a:p>
        </p:txBody>
      </p:sp>
      <p:pic>
        <p:nvPicPr>
          <p:cNvPr id="13" name="Picture 12" descr="KMD2CB80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  <p:sp>
        <p:nvSpPr>
          <p:cNvPr id="17" name="TekstSylinder 16"/>
          <p:cNvSpPr txBox="1"/>
          <p:nvPr userDrawn="1"/>
        </p:nvSpPr>
        <p:spPr>
          <a:xfrm>
            <a:off x="-2124744" y="4929009"/>
            <a:ext cx="18367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 smtClean="0">
                <a:solidFill>
                  <a:prstClr val="black"/>
                </a:solidFill>
                <a:latin typeface="Arial" charset="0"/>
              </a:rPr>
              <a:t>For engelsk mal</a:t>
            </a:r>
            <a:endParaRPr lang="nb-NO" sz="1200" b="1" dirty="0">
              <a:solidFill>
                <a:prstClr val="black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Velg 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KMDmal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 – engelsk under ”oppsett”.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082827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3057"/>
                </a:solidFill>
              </a:defRPr>
            </a:lvl1pPr>
          </a:lstStyle>
          <a:p>
            <a:pPr lvl="0"/>
            <a:r>
              <a:rPr lang="nb-NO" dirty="0" smtClean="0"/>
              <a:t>Sted og dato</a:t>
            </a:r>
          </a:p>
        </p:txBody>
      </p:sp>
    </p:spTree>
    <p:extLst>
      <p:ext uri="{BB962C8B-B14F-4D97-AF65-F5344CB8AC3E}">
        <p14:creationId xmlns:p14="http://schemas.microsoft.com/office/powerpoint/2010/main" val="19245501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TARTSIDE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Sylinder 7"/>
          <p:cNvSpPr txBox="1"/>
          <p:nvPr userDrawn="1"/>
        </p:nvSpPr>
        <p:spPr>
          <a:xfrm>
            <a:off x="0" y="-306000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Startside alt. 2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57400"/>
            <a:ext cx="7632700" cy="1227583"/>
          </a:xfrm>
        </p:spPr>
        <p:txBody>
          <a:bodyPr/>
          <a:lstStyle>
            <a:lvl1pPr algn="ctr">
              <a:defRPr baseline="0">
                <a:solidFill>
                  <a:schemeClr val="accent6"/>
                </a:solidFill>
              </a:defRPr>
            </a:lvl1pPr>
          </a:lstStyle>
          <a:p>
            <a:r>
              <a:rPr lang="nb-NO" dirty="0" smtClean="0"/>
              <a:t>Tittel på presentasjon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19138" y="3429000"/>
            <a:ext cx="7632700" cy="370892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Navn Foredragsholder</a:t>
            </a:r>
            <a:endParaRPr lang="nb-NO" dirty="0"/>
          </a:p>
        </p:txBody>
      </p:sp>
      <p:pic>
        <p:nvPicPr>
          <p:cNvPr id="13" name="Picture 12" descr="KMD2CB8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  <p:sp>
        <p:nvSpPr>
          <p:cNvPr id="16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082827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3057"/>
                </a:solidFill>
              </a:defRPr>
            </a:lvl1pPr>
          </a:lstStyle>
          <a:p>
            <a:pPr lvl="0"/>
            <a:r>
              <a:rPr lang="nb-NO" dirty="0" smtClean="0"/>
              <a:t>Sted og dato</a:t>
            </a:r>
          </a:p>
        </p:txBody>
      </p:sp>
      <p:sp>
        <p:nvSpPr>
          <p:cNvPr id="17" name="TekstSylinder 16"/>
          <p:cNvSpPr txBox="1"/>
          <p:nvPr userDrawn="1"/>
        </p:nvSpPr>
        <p:spPr>
          <a:xfrm>
            <a:off x="-2124744" y="4929009"/>
            <a:ext cx="18367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 smtClean="0">
                <a:solidFill>
                  <a:prstClr val="black"/>
                </a:solidFill>
                <a:latin typeface="Arial" charset="0"/>
              </a:rPr>
              <a:t>For engelsk mal</a:t>
            </a:r>
            <a:endParaRPr lang="nb-NO" sz="1200" b="1" dirty="0">
              <a:solidFill>
                <a:prstClr val="black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Velg 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KMDmal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 – engelsk under ”oppsett”.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9" name="Bilde 8" descr="KMD_ENKEL_ill_fullfarge_H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166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066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sk mal TEKST MED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6000"/>
            <a:ext cx="4175126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: Tekst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med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kulepunkt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160588" y="4375150"/>
            <a:ext cx="183673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bunntekst: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å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sidenummer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, dato,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og tittel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på presentasjon: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Klikk  på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”Sett Inn” -&gt; Topp og bunntekst -&gt; Huk av for ønsket tekst.</a:t>
            </a:r>
          </a:p>
        </p:txBody>
      </p:sp>
      <p:cxnSp>
        <p:nvCxnSpPr>
          <p:cNvPr id="6" name="Vinkel 5"/>
          <p:cNvCxnSpPr/>
          <p:nvPr userDrawn="1"/>
        </p:nvCxnSpPr>
        <p:spPr>
          <a:xfrm>
            <a:off x="-1152525" y="5984875"/>
            <a:ext cx="828675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3EB43F62-448E-438D-BA5B-5367B0A4B48B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6E7AFDD-00A8-47A5-84C8-E079ED383EC0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197100" y="1592263"/>
            <a:ext cx="1836737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</a:t>
            </a:r>
            <a:r>
              <a:rPr lang="nb-NO" sz="1200" b="1" dirty="0" smtClean="0">
                <a:solidFill>
                  <a:prstClr val="black"/>
                </a:solidFill>
                <a:latin typeface="Arial" charset="0"/>
              </a:rPr>
              <a:t>nynorsk stavekontroll</a:t>
            </a: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Klikk fane ”se gjennom”, klikk i tekstfeltet og huk av for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nynorsk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under ”språk”</a:t>
            </a:r>
          </a:p>
        </p:txBody>
      </p:sp>
      <p:pic>
        <p:nvPicPr>
          <p:cNvPr id="14" name="Bilde 13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418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sk mal 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6000"/>
            <a:ext cx="32750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uten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kulepunkt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5D7297E-2DE3-4482-9C0D-DE360C4CD73F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pic>
        <p:nvPicPr>
          <p:cNvPr id="9" name="Bilde 8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089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kulepunkt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- 1 vertikalt bilde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 noChangeAspect="1"/>
          </p:cNvSpPr>
          <p:nvPr>
            <p:ph type="pic" sz="quarter" idx="13"/>
          </p:nvPr>
        </p:nvSpPr>
        <p:spPr>
          <a:xfrm>
            <a:off x="7200000" y="0"/>
            <a:ext cx="1936731" cy="63180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23EEC2A-7B0E-4CC3-A664-DB6EF0F16539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0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A98624EF-F7C9-43A3-9EA4-30EF3F17D6A9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pic>
        <p:nvPicPr>
          <p:cNvPr id="12" name="Bilde 11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3751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</a:t>
            </a:r>
            <a:r>
              <a:rPr lang="nb-NO" sz="1200" dirty="0" err="1">
                <a:solidFill>
                  <a:prstClr val="black"/>
                </a:solidFill>
                <a:latin typeface="Arial" charset="0"/>
              </a:rPr>
              <a:t>kulepunkter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 – 3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7200000" y="0"/>
            <a:ext cx="1944000" cy="21168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7200000" y="2116800"/>
            <a:ext cx="1944000" cy="21168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7200000" y="4230000"/>
            <a:ext cx="1944000" cy="20880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 smtClean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7C39ABB-C317-465F-BDB8-9586282EF09B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2746617-EE46-483E-BD6F-225E0ABBAA7E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4" name="TekstSylinder 13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6" name="Bilde 15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615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</a:t>
            </a:r>
            <a:r>
              <a:rPr lang="nb-NO" sz="1200" dirty="0" err="1">
                <a:solidFill>
                  <a:prstClr val="black"/>
                </a:solidFill>
                <a:latin typeface="Arial" charset="0"/>
              </a:rPr>
              <a:t>kulepunkter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 –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4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7200000" y="0"/>
            <a:ext cx="1944000" cy="15876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7200000" y="1587600"/>
            <a:ext cx="1944000" cy="15876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7200000" y="3175200"/>
            <a:ext cx="1944000" cy="15876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DFEC3-626A-46E4-BDDC-CB0E6F42B181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2746617-EE46-483E-BD6F-225E0ABBAA7E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4" name="Plassholder for bilde 7"/>
          <p:cNvSpPr>
            <a:spLocks noGrp="1"/>
          </p:cNvSpPr>
          <p:nvPr>
            <p:ph type="pic" sz="quarter" idx="19"/>
          </p:nvPr>
        </p:nvSpPr>
        <p:spPr>
          <a:xfrm>
            <a:off x="7200000" y="4762800"/>
            <a:ext cx="1944000" cy="154652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7" name="Bilde 16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1209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1 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liggende bilde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268538" y="474503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Bildestørrelse kan forandres ved å dra i bilderammen eller høyreklikke på rammen og klikke på størrelse og plassering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7"/>
            <a:ext cx="7631838" cy="183620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3438000"/>
            <a:ext cx="9144000" cy="29160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 smtClean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741BF5B1-2AE5-4DEB-A61B-6EBA66ADFFE5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0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9AA9BD6-8050-4090-948C-D1B40D632E0A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1" name="TekstSylinder 10"/>
          <p:cNvSpPr txBox="1"/>
          <p:nvPr userDrawn="1"/>
        </p:nvSpPr>
        <p:spPr>
          <a:xfrm>
            <a:off x="-2305050" y="3717032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3" name="Bilde 12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90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 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mal:1 utfallende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B9B327D-BD3B-4922-8CE3-CE4D2943E8FD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F494965-D8C5-4DEE-A36A-C39BF9BEA4AA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634523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 smtClean="0"/>
              <a:t>Klikk ikonet for å legge til bilde</a:t>
            </a:r>
            <a:endParaRPr lang="nb-NO" dirty="0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-2268538" y="474503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Bildestørrelse kan forandres ved å dra i bilderammen eller høyreklikke på rammen og klikke på størrelse og plassering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2305050" y="3717032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1635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TABELL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160588" y="5113338"/>
            <a:ext cx="2016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farger: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KRDs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fargepalett er lagt inn i malen og vil brukes automatisk i diagrammer og grafer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138" y="296863"/>
            <a:ext cx="76327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DD496F29-D085-433D-8A3D-911FBCBC4AB3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9AE2501-1319-4C69-A0F8-6822D9B27330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tabell 9"/>
          <p:cNvSpPr>
            <a:spLocks noGrp="1"/>
          </p:cNvSpPr>
          <p:nvPr>
            <p:ph type="tbl" sz="quarter" idx="13"/>
          </p:nvPr>
        </p:nvSpPr>
        <p:spPr>
          <a:xfrm>
            <a:off x="719138" y="1591200"/>
            <a:ext cx="7632700" cy="4537075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en tabell</a:t>
            </a:r>
            <a:endParaRPr lang="nb-NO" noProof="0" dirty="0"/>
          </a:p>
        </p:txBody>
      </p:sp>
      <p:pic>
        <p:nvPicPr>
          <p:cNvPr id="11" name="Bilde 10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973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DIAGRAM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160588" y="5113338"/>
            <a:ext cx="2016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farger: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KRDs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fargepalett er lagt inn i malen og vil brukes automatisk i diagrammer og grafer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103CD1C-5298-42E5-AC39-9A2B2982EE70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5F84F35-D8CF-40CF-864C-EAFBFBC172A4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diagram 8"/>
          <p:cNvSpPr>
            <a:spLocks noGrp="1"/>
          </p:cNvSpPr>
          <p:nvPr>
            <p:ph type="chart" sz="quarter" idx="17"/>
          </p:nvPr>
        </p:nvSpPr>
        <p:spPr>
          <a:xfrm>
            <a:off x="719138" y="1592263"/>
            <a:ext cx="7632700" cy="4537075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diagram</a:t>
            </a:r>
            <a:endParaRPr lang="nb-NO" noProof="0" dirty="0"/>
          </a:p>
        </p:txBody>
      </p:sp>
      <p:pic>
        <p:nvPicPr>
          <p:cNvPr id="10" name="Bilde 9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3200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orsk mal TO INNHOLDSDELER - sammenli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To innholdsdeler - Sammenlikning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160588" y="5113338"/>
            <a:ext cx="2016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farger: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KRDs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fargepalett er lagt inn i malen og vil brukes automatisk i diagrammer og grafer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19138" y="1600200"/>
            <a:ext cx="3776662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703638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FAE6640-0CD1-4CBD-9CBC-EF04FB6580BF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6806B2C8-A7D3-4F1A-8056-06DB1B87D535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pic>
        <p:nvPicPr>
          <p:cNvPr id="11" name="Bilde 10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0060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LUTTSIDE - bildekreditering alt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original_illustrasjon_fullfarge_powerpoint.jpg"/>
          <p:cNvPicPr>
            <a:picLocks noChangeAspect="1"/>
          </p:cNvPicPr>
          <p:nvPr userDrawn="1"/>
        </p:nvPicPr>
        <p:blipFill>
          <a:blip r:embed="rId2" cstate="print"/>
          <a:srcRect t="48300" r="1245" b="14300"/>
          <a:stretch>
            <a:fillRect/>
          </a:stretch>
        </p:blipFill>
        <p:spPr>
          <a:xfrm>
            <a:off x="539552" y="4293096"/>
            <a:ext cx="8604448" cy="256490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0" y="-268288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Sluttside bildekreditering alt. 1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628900" y="5299075"/>
            <a:ext cx="2413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bildekreditering: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Alle bilder brukt i presentasjonen må krediteres for eksempel slik: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Slide nr. X: Fotograf, Bildebyrå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2564904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 smtClean="0"/>
              <a:t>Bildekreditering</a:t>
            </a:r>
          </a:p>
        </p:txBody>
      </p:sp>
      <p:pic>
        <p:nvPicPr>
          <p:cNvPr id="12" name="Picture 12" descr="KMD2CB80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3182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LUTTSIDE - bildekreditering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Sylinder 7"/>
          <p:cNvSpPr txBox="1"/>
          <p:nvPr userDrawn="1"/>
        </p:nvSpPr>
        <p:spPr>
          <a:xfrm>
            <a:off x="0" y="-268288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Sluttside bildekreditering alt.2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628900" y="5299075"/>
            <a:ext cx="2413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bildekreditering: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Alle bilder brukt i presentasjonen må krediteres for eksempel slik: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Slide nr. X: Fotograf, Bildebyrå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2564904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 smtClean="0"/>
              <a:t>Bildekreditering</a:t>
            </a:r>
          </a:p>
        </p:txBody>
      </p:sp>
      <p:pic>
        <p:nvPicPr>
          <p:cNvPr id="12" name="Picture 12" descr="KMD2CB8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  <p:pic>
        <p:nvPicPr>
          <p:cNvPr id="13" name="Bilde 12" descr="KMD_ENKEL_ill_fullfarge_H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166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1189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TARTSIDE al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original_illustrasjon_fullfarge_powerpoint.jpg"/>
          <p:cNvPicPr>
            <a:picLocks noChangeAspect="1"/>
          </p:cNvPicPr>
          <p:nvPr userDrawn="1"/>
        </p:nvPicPr>
        <p:blipFill>
          <a:blip r:embed="rId2" cstate="print"/>
          <a:srcRect t="48300" r="1245" b="14300"/>
          <a:stretch>
            <a:fillRect/>
          </a:stretch>
        </p:blipFill>
        <p:spPr>
          <a:xfrm>
            <a:off x="539552" y="4293096"/>
            <a:ext cx="8604448" cy="256490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0" y="-306000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Startside alt.1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57400"/>
            <a:ext cx="7632700" cy="1227583"/>
          </a:xfrm>
        </p:spPr>
        <p:txBody>
          <a:bodyPr/>
          <a:lstStyle>
            <a:lvl1pPr algn="ctr">
              <a:defRPr baseline="0">
                <a:solidFill>
                  <a:schemeClr val="accent6"/>
                </a:solidFill>
              </a:defRPr>
            </a:lvl1pPr>
          </a:lstStyle>
          <a:p>
            <a:r>
              <a:rPr lang="nb-NO" dirty="0" smtClean="0"/>
              <a:t>Tittel på presentasjon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19138" y="3429000"/>
            <a:ext cx="7632700" cy="370892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Navn Foredragsholder</a:t>
            </a:r>
            <a:endParaRPr lang="nb-NO" dirty="0"/>
          </a:p>
        </p:txBody>
      </p:sp>
      <p:pic>
        <p:nvPicPr>
          <p:cNvPr id="13" name="Picture 12" descr="KMD2CB80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  <p:sp>
        <p:nvSpPr>
          <p:cNvPr id="17" name="TekstSylinder 16"/>
          <p:cNvSpPr txBox="1"/>
          <p:nvPr userDrawn="1"/>
        </p:nvSpPr>
        <p:spPr>
          <a:xfrm>
            <a:off x="-2124744" y="4929009"/>
            <a:ext cx="18367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 smtClean="0">
                <a:solidFill>
                  <a:prstClr val="black"/>
                </a:solidFill>
                <a:latin typeface="Arial" charset="0"/>
              </a:rPr>
              <a:t>For engelsk mal</a:t>
            </a:r>
            <a:endParaRPr lang="nb-NO" sz="1200" b="1" dirty="0">
              <a:solidFill>
                <a:prstClr val="black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Velg 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KMDmal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 – engelsk under ”oppsett”.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082827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3057"/>
                </a:solidFill>
              </a:defRPr>
            </a:lvl1pPr>
          </a:lstStyle>
          <a:p>
            <a:pPr lvl="0"/>
            <a:r>
              <a:rPr lang="nb-NO" dirty="0" smtClean="0"/>
              <a:t>Sted og dato</a:t>
            </a:r>
          </a:p>
        </p:txBody>
      </p:sp>
    </p:spTree>
    <p:extLst>
      <p:ext uri="{BB962C8B-B14F-4D97-AF65-F5344CB8AC3E}">
        <p14:creationId xmlns:p14="http://schemas.microsoft.com/office/powerpoint/2010/main" val="37252508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TARTSIDE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Sylinder 7"/>
          <p:cNvSpPr txBox="1"/>
          <p:nvPr userDrawn="1"/>
        </p:nvSpPr>
        <p:spPr>
          <a:xfrm>
            <a:off x="0" y="-306000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Startside alt. 2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19138" y="2057400"/>
            <a:ext cx="7632700" cy="1227583"/>
          </a:xfrm>
        </p:spPr>
        <p:txBody>
          <a:bodyPr/>
          <a:lstStyle>
            <a:lvl1pPr algn="ctr">
              <a:defRPr baseline="0">
                <a:solidFill>
                  <a:schemeClr val="accent6"/>
                </a:solidFill>
              </a:defRPr>
            </a:lvl1pPr>
          </a:lstStyle>
          <a:p>
            <a:r>
              <a:rPr lang="nb-NO" dirty="0" smtClean="0"/>
              <a:t>Tittel på presentasjon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19138" y="3429000"/>
            <a:ext cx="7632700" cy="370892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Navn Foredragsholder</a:t>
            </a:r>
            <a:endParaRPr lang="nb-NO" dirty="0"/>
          </a:p>
        </p:txBody>
      </p:sp>
      <p:pic>
        <p:nvPicPr>
          <p:cNvPr id="13" name="Picture 12" descr="KMD2CB8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  <p:sp>
        <p:nvSpPr>
          <p:cNvPr id="16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082827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3057"/>
                </a:solidFill>
              </a:defRPr>
            </a:lvl1pPr>
          </a:lstStyle>
          <a:p>
            <a:pPr lvl="0"/>
            <a:r>
              <a:rPr lang="nb-NO" dirty="0" smtClean="0"/>
              <a:t>Sted og dato</a:t>
            </a:r>
          </a:p>
        </p:txBody>
      </p:sp>
      <p:sp>
        <p:nvSpPr>
          <p:cNvPr id="17" name="TekstSylinder 16"/>
          <p:cNvSpPr txBox="1"/>
          <p:nvPr userDrawn="1"/>
        </p:nvSpPr>
        <p:spPr>
          <a:xfrm>
            <a:off x="-2124744" y="4929009"/>
            <a:ext cx="18367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 smtClean="0">
                <a:solidFill>
                  <a:prstClr val="black"/>
                </a:solidFill>
                <a:latin typeface="Arial" charset="0"/>
              </a:rPr>
              <a:t>For engelsk mal</a:t>
            </a:r>
            <a:endParaRPr lang="nb-NO" sz="1200" b="1" dirty="0">
              <a:solidFill>
                <a:prstClr val="black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Velg 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KMDmal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 – engelsk under ”oppsett”.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9" name="Bilde 8" descr="KMD_ENKEL_ill_fullfarge_H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166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2149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sk mal TEKST MED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6000"/>
            <a:ext cx="4175126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: Tekst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med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kulepunkt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160588" y="4375150"/>
            <a:ext cx="183673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bunntekst: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å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sidenummer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, dato,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og tittel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på presentasjon: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Klikk  på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”Sett Inn” -&gt; Topp og bunntekst -&gt; Huk av for ønsket tekst.</a:t>
            </a:r>
          </a:p>
        </p:txBody>
      </p:sp>
      <p:cxnSp>
        <p:nvCxnSpPr>
          <p:cNvPr id="6" name="Vinkel 5"/>
          <p:cNvCxnSpPr/>
          <p:nvPr userDrawn="1"/>
        </p:nvCxnSpPr>
        <p:spPr>
          <a:xfrm>
            <a:off x="-1152525" y="5984875"/>
            <a:ext cx="828675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3EB43F62-448E-438D-BA5B-5367B0A4B48B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6E7AFDD-00A8-47A5-84C8-E079ED383EC0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197100" y="1592263"/>
            <a:ext cx="1836737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</a:t>
            </a:r>
            <a:r>
              <a:rPr lang="nb-NO" sz="1200" b="1" dirty="0" smtClean="0">
                <a:solidFill>
                  <a:prstClr val="black"/>
                </a:solidFill>
                <a:latin typeface="Arial" charset="0"/>
              </a:rPr>
              <a:t>nynorsk stavekontroll</a:t>
            </a: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Klikk fane ”se gjennom”, klikk i tekstfeltet og huk av for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nynorsk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under ”språk”</a:t>
            </a:r>
          </a:p>
        </p:txBody>
      </p:sp>
      <p:pic>
        <p:nvPicPr>
          <p:cNvPr id="14" name="Bilde 13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6278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sk mal 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6000"/>
            <a:ext cx="32750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uten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kulepunkt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7631838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5D7297E-2DE3-4482-9C0D-DE360C4CD73F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pic>
        <p:nvPicPr>
          <p:cNvPr id="9" name="Bilde 8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60071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kulepunkt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- 1 vertikalt bilde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 noChangeAspect="1"/>
          </p:cNvSpPr>
          <p:nvPr>
            <p:ph type="pic" sz="quarter" idx="13"/>
          </p:nvPr>
        </p:nvSpPr>
        <p:spPr>
          <a:xfrm>
            <a:off x="7200000" y="0"/>
            <a:ext cx="1936731" cy="63180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23EEC2A-7B0E-4CC3-A664-DB6EF0F16539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0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A98624EF-F7C9-43A3-9EA4-30EF3F17D6A9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pic>
        <p:nvPicPr>
          <p:cNvPr id="12" name="Bilde 11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23642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</a:t>
            </a:r>
            <a:r>
              <a:rPr lang="nb-NO" sz="1200" dirty="0" err="1">
                <a:solidFill>
                  <a:prstClr val="black"/>
                </a:solidFill>
                <a:latin typeface="Arial" charset="0"/>
              </a:rPr>
              <a:t>kulepunkter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 – 3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7200000" y="0"/>
            <a:ext cx="1944000" cy="21168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7200000" y="2116800"/>
            <a:ext cx="1944000" cy="21168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7200000" y="4230000"/>
            <a:ext cx="1944000" cy="20880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 smtClean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7C39ABB-C317-465F-BDB8-9586282EF09B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2746617-EE46-483E-BD6F-225E0ABBAA7E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4" name="TekstSylinder 13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6" name="Bilde 15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9003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</a:t>
            </a:r>
            <a:r>
              <a:rPr lang="nb-NO" sz="1200" dirty="0" err="1">
                <a:solidFill>
                  <a:prstClr val="black"/>
                </a:solidFill>
                <a:latin typeface="Arial" charset="0"/>
              </a:rPr>
              <a:t>kulepunkter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 –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4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637270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6"/>
            <a:ext cx="637228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7200000" y="0"/>
            <a:ext cx="1944000" cy="15876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7200000" y="1587600"/>
            <a:ext cx="1944000" cy="15876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7200000" y="3175200"/>
            <a:ext cx="1944000" cy="15876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DFEC3-626A-46E4-BDDC-CB0E6F42B181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2746617-EE46-483E-BD6F-225E0ABBAA7E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4" name="Plassholder for bilde 7"/>
          <p:cNvSpPr>
            <a:spLocks noGrp="1"/>
          </p:cNvSpPr>
          <p:nvPr>
            <p:ph type="pic" sz="quarter" idx="19"/>
          </p:nvPr>
        </p:nvSpPr>
        <p:spPr>
          <a:xfrm>
            <a:off x="7200000" y="4762800"/>
            <a:ext cx="1944000" cy="154652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2305050" y="5299075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7" name="Bilde 16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6324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EKST m kulepunkt 1 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Tekst med liggende bilde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268538" y="474503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Bildestørrelse kan forandres ved å dra i bilderammen eller høyreklikke på rammen og klikke på størrelse og plassering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296652"/>
            <a:ext cx="7632266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592797"/>
            <a:ext cx="7631838" cy="183620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3438000"/>
            <a:ext cx="9144000" cy="2916000"/>
          </a:xfrm>
          <a:solidFill>
            <a:srgbClr val="E6E7E8"/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 smtClean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741BF5B1-2AE5-4DEB-A61B-6EBA66ADFFE5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0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9AA9BD6-8050-4090-948C-D1B40D632E0A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1" name="TekstSylinder 10"/>
          <p:cNvSpPr txBox="1"/>
          <p:nvPr userDrawn="1"/>
        </p:nvSpPr>
        <p:spPr>
          <a:xfrm>
            <a:off x="-2305050" y="3717032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3" name="Bilde 12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339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 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mal:1 utfallende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B9B327D-BD3B-4922-8CE3-CE4D2943E8FD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F494965-D8C5-4DEE-A36A-C39BF9BEA4AA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634523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 smtClean="0"/>
              <a:t>Klikk ikonet for å legge til bilde</a:t>
            </a:r>
            <a:endParaRPr lang="nb-NO" dirty="0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-2268538" y="4745038"/>
            <a:ext cx="20161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Bildestørrelse kan forandres ved å dra i bilderammen eller høyreklikke på rammen og klikke på størrelse og plassering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-2305050" y="3717032"/>
            <a:ext cx="20161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bilde: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For best oppløsning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anbefales </a:t>
            </a:r>
            <a:r>
              <a:rPr lang="nb-NO" sz="1200" dirty="0" err="1" smtClean="0">
                <a:solidFill>
                  <a:prstClr val="black"/>
                </a:solidFill>
                <a:latin typeface="Arial" charset="0"/>
              </a:rPr>
              <a:t>jpg-format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6527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TABELL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160588" y="5113338"/>
            <a:ext cx="2016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farger: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KRDs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fargepalett er lagt inn i malen og vil brukes automatisk i diagrammer og grafer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138" y="296863"/>
            <a:ext cx="76327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DD496F29-D085-433D-8A3D-911FBCBC4AB3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9AE2501-1319-4C69-A0F8-6822D9B27330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tabell 9"/>
          <p:cNvSpPr>
            <a:spLocks noGrp="1"/>
          </p:cNvSpPr>
          <p:nvPr>
            <p:ph type="tbl" sz="quarter" idx="13"/>
          </p:nvPr>
        </p:nvSpPr>
        <p:spPr>
          <a:xfrm>
            <a:off x="719138" y="1591200"/>
            <a:ext cx="7632700" cy="4537075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en tabell</a:t>
            </a:r>
            <a:endParaRPr lang="nb-NO" noProof="0" dirty="0"/>
          </a:p>
        </p:txBody>
      </p:sp>
      <p:pic>
        <p:nvPicPr>
          <p:cNvPr id="11" name="Bilde 10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76568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mal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DIAGRAM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160588" y="5113338"/>
            <a:ext cx="2016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farger: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KRDs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fargepalett er lagt inn i malen og vil brukes automatisk i diagrammer og grafer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103CD1C-5298-42E5-AC39-9A2B2982EE70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5F84F35-D8CF-40CF-864C-EAFBFBC172A4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12" name="Plassholder for diagram 8"/>
          <p:cNvSpPr>
            <a:spLocks noGrp="1"/>
          </p:cNvSpPr>
          <p:nvPr>
            <p:ph type="chart" sz="quarter" idx="17"/>
          </p:nvPr>
        </p:nvSpPr>
        <p:spPr>
          <a:xfrm>
            <a:off x="719138" y="1592263"/>
            <a:ext cx="7632700" cy="4537075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diagram</a:t>
            </a:r>
            <a:endParaRPr lang="nb-NO" noProof="0" dirty="0"/>
          </a:p>
        </p:txBody>
      </p:sp>
      <p:pic>
        <p:nvPicPr>
          <p:cNvPr id="10" name="Bilde 9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5106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orsk mal TO INNHOLDSDELER - sammenli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71438" y="-304800"/>
            <a:ext cx="75961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To innholdsdeler - Sammenlikning</a:t>
            </a: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-2160588" y="5113338"/>
            <a:ext cx="2016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 farger: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KRDs </a:t>
            </a:r>
            <a:r>
              <a:rPr lang="nb-NO" sz="1200" dirty="0">
                <a:solidFill>
                  <a:prstClr val="black"/>
                </a:solidFill>
                <a:latin typeface="Arial" charset="0"/>
              </a:rPr>
              <a:t>fargepalett er lagt inn i malen og vil brukes automatisk i diagrammer og grafer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19138" y="1600200"/>
            <a:ext cx="3776662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703638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FAE6640-0CD1-4CBD-9CBC-EF04FB6580BF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dirty="0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6806B2C8-A7D3-4F1A-8056-06DB1B87D535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pic>
        <p:nvPicPr>
          <p:cNvPr id="11" name="Bilde 10" descr="KMD_ENKEL_ill_fullfarge_H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99792" cy="4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698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LUTTSIDE - bildekreditering alt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original_illustrasjon_fullfarge_powerpoint.jpg"/>
          <p:cNvPicPr>
            <a:picLocks noChangeAspect="1"/>
          </p:cNvPicPr>
          <p:nvPr userDrawn="1"/>
        </p:nvPicPr>
        <p:blipFill>
          <a:blip r:embed="rId2" cstate="print"/>
          <a:srcRect t="48300" r="1245" b="14300"/>
          <a:stretch>
            <a:fillRect/>
          </a:stretch>
        </p:blipFill>
        <p:spPr>
          <a:xfrm>
            <a:off x="539552" y="4293096"/>
            <a:ext cx="8604448" cy="256490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0" y="-268288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Sluttside bildekreditering alt. 1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628900" y="5299075"/>
            <a:ext cx="2413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bildekreditering: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Alle bilder brukt i presentasjonen må krediteres for eksempel slik: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Slide nr. X: Fotograf, Bildebyrå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2564904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 smtClean="0"/>
              <a:t>Bildekreditering</a:t>
            </a:r>
          </a:p>
        </p:txBody>
      </p:sp>
      <p:pic>
        <p:nvPicPr>
          <p:cNvPr id="12" name="Picture 12" descr="KMD2CB80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08496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rsk mal SLUTTSIDE - bildekreditering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Sylinder 7"/>
          <p:cNvSpPr txBox="1"/>
          <p:nvPr userDrawn="1"/>
        </p:nvSpPr>
        <p:spPr>
          <a:xfrm>
            <a:off x="0" y="-268288"/>
            <a:ext cx="2987675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Norsk mal: </a:t>
            </a:r>
            <a:r>
              <a:rPr lang="nb-NO" sz="1200" dirty="0" smtClean="0">
                <a:solidFill>
                  <a:prstClr val="black"/>
                </a:solidFill>
                <a:latin typeface="Arial" charset="0"/>
              </a:rPr>
              <a:t>Sluttside bildekreditering alt.2</a:t>
            </a:r>
            <a:endParaRPr lang="nb-NO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-2628900" y="5299075"/>
            <a:ext cx="2413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b="1" dirty="0">
                <a:solidFill>
                  <a:prstClr val="black"/>
                </a:solidFill>
                <a:latin typeface="Arial" charset="0"/>
              </a:rPr>
              <a:t>Tips bildekreditering: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Alle bilder brukt i presentasjonen må krediteres for eksempel slik: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200" dirty="0">
                <a:solidFill>
                  <a:prstClr val="black"/>
                </a:solidFill>
                <a:latin typeface="Arial" charset="0"/>
              </a:rPr>
              <a:t>Slide nr. X: Fotograf, Bildebyrå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2564904"/>
            <a:ext cx="7632700" cy="323850"/>
          </a:xfrm>
        </p:spPr>
        <p:txBody>
          <a:bodyPr/>
          <a:lstStyle>
            <a:lvl1pPr algn="ctr">
              <a:buNone/>
              <a:defRPr sz="12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 smtClean="0"/>
              <a:t>Bildekreditering</a:t>
            </a:r>
          </a:p>
        </p:txBody>
      </p:sp>
      <p:pic>
        <p:nvPicPr>
          <p:cNvPr id="12" name="Picture 12" descr="KMD2CB8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33772" y="618521"/>
            <a:ext cx="2876456" cy="973742"/>
          </a:xfrm>
          <a:prstGeom prst="rect">
            <a:avLst/>
          </a:prstGeom>
        </p:spPr>
      </p:pic>
      <p:pic>
        <p:nvPicPr>
          <p:cNvPr id="13" name="Bilde 12" descr="KMD_ENKEL_ill_fullfarge_H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4797152"/>
            <a:ext cx="9144000" cy="166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48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55077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 altLang="nb-NO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05908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 altLang="nb-NO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26E00E-996C-4390-8728-1E767F69439D}" type="slidenum">
              <a:rPr lang="nb-NO" altLang="nb-NO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b-NO" altLang="nb-NO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37413" y="719138"/>
            <a:ext cx="174381" cy="5943600"/>
            <a:chOff x="3600" y="3713"/>
            <a:chExt cx="340" cy="10440"/>
          </a:xfrm>
        </p:grpSpPr>
        <p:sp>
          <p:nvSpPr>
            <p:cNvPr id="1033" name="Line 9"/>
            <p:cNvSpPr>
              <a:spLocks noChangeShapeType="1"/>
            </p:cNvSpPr>
            <p:nvPr/>
          </p:nvSpPr>
          <p:spPr bwMode="auto">
            <a:xfrm>
              <a:off x="3600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n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4" name="Line 10"/>
            <p:cNvSpPr>
              <a:spLocks noChangeShapeType="1"/>
            </p:cNvSpPr>
            <p:nvPr/>
          </p:nvSpPr>
          <p:spPr bwMode="auto">
            <a:xfrm>
              <a:off x="3686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n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5" name="Line 11"/>
            <p:cNvSpPr>
              <a:spLocks noChangeShapeType="1"/>
            </p:cNvSpPr>
            <p:nvPr/>
          </p:nvSpPr>
          <p:spPr bwMode="auto">
            <a:xfrm>
              <a:off x="3771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n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6" name="Line 12"/>
            <p:cNvSpPr>
              <a:spLocks noChangeShapeType="1"/>
            </p:cNvSpPr>
            <p:nvPr/>
          </p:nvSpPr>
          <p:spPr bwMode="auto">
            <a:xfrm>
              <a:off x="3854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n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7" name="Line 13"/>
            <p:cNvSpPr>
              <a:spLocks noChangeShapeType="1"/>
            </p:cNvSpPr>
            <p:nvPr/>
          </p:nvSpPr>
          <p:spPr bwMode="auto">
            <a:xfrm>
              <a:off x="3940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n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3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984741" y="609600"/>
            <a:ext cx="752621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 i malen</a:t>
            </a:r>
          </a:p>
        </p:txBody>
      </p:sp>
      <p:sp>
        <p:nvSpPr>
          <p:cNvPr id="1031" name="Rectangle 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4741" y="1981200"/>
            <a:ext cx="752621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</p:txBody>
      </p:sp>
      <p:pic>
        <p:nvPicPr>
          <p:cNvPr id="1032" name="Bilde 17" descr="RiksvEmbetFarge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92" y="142875"/>
            <a:ext cx="184638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510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57263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57263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2pPr>
      <a:lvl3pPr algn="l" defTabSz="957263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3pPr>
      <a:lvl4pPr algn="l" defTabSz="957263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4pPr>
      <a:lvl5pPr algn="l" defTabSz="957263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5pPr>
      <a:lvl6pPr marL="457200" algn="l" defTabSz="957263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l" defTabSz="957263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l" defTabSz="957263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l" defTabSz="957263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290513" indent="-290513" algn="l" defTabSz="957263" rtl="0" eaLnBrk="1" fontAlgn="base" hangingPunct="1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0988" algn="l" defTabSz="957263" rtl="0" eaLnBrk="1" fontAlgn="base" hangingPunct="1">
        <a:lnSpc>
          <a:spcPct val="200000"/>
        </a:lnSpc>
        <a:spcBef>
          <a:spcPct val="20000"/>
        </a:spcBef>
        <a:spcAft>
          <a:spcPct val="0"/>
        </a:spcAft>
        <a:buAutoNum type="arabicPeriod"/>
        <a:defRPr sz="2000">
          <a:solidFill>
            <a:schemeClr val="tx1"/>
          </a:solidFill>
          <a:latin typeface="+mn-lt"/>
        </a:defRPr>
      </a:lvl2pPr>
      <a:lvl3pPr marL="1243013" indent="-290513" algn="l" defTabSz="957263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3pPr>
      <a:lvl4pPr marL="2308225" indent="-400050" algn="l" defTabSz="957263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Times New Roman" pitchFamily="18" charset="0"/>
        </a:defRPr>
      </a:lvl4pPr>
      <a:lvl5pPr marL="2898775" indent="-400050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5pPr>
      <a:lvl6pPr marL="3355975" indent="-400050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6pPr>
      <a:lvl7pPr marL="3813175" indent="-400050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7pPr>
      <a:lvl8pPr marL="4270375" indent="-400050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8pPr>
      <a:lvl9pPr marL="4727575" indent="-400050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8"/>
          <p:cNvGrpSpPr>
            <a:grpSpLocks/>
          </p:cNvGrpSpPr>
          <p:nvPr/>
        </p:nvGrpSpPr>
        <p:grpSpPr bwMode="auto">
          <a:xfrm>
            <a:off x="238125" y="719138"/>
            <a:ext cx="173038" cy="5943600"/>
            <a:chOff x="3600" y="3713"/>
            <a:chExt cx="340" cy="10440"/>
          </a:xfrm>
        </p:grpSpPr>
        <p:sp>
          <p:nvSpPr>
            <p:cNvPr id="1033" name="Line 9"/>
            <p:cNvSpPr>
              <a:spLocks noChangeShapeType="1"/>
            </p:cNvSpPr>
            <p:nvPr/>
          </p:nvSpPr>
          <p:spPr bwMode="auto">
            <a:xfrm>
              <a:off x="3600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n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4" name="Line 10"/>
            <p:cNvSpPr>
              <a:spLocks noChangeShapeType="1"/>
            </p:cNvSpPr>
            <p:nvPr/>
          </p:nvSpPr>
          <p:spPr bwMode="auto">
            <a:xfrm>
              <a:off x="3684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n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5" name="Line 11"/>
            <p:cNvSpPr>
              <a:spLocks noChangeShapeType="1"/>
            </p:cNvSpPr>
            <p:nvPr/>
          </p:nvSpPr>
          <p:spPr bwMode="auto">
            <a:xfrm>
              <a:off x="3772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n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6" name="Line 12"/>
            <p:cNvSpPr>
              <a:spLocks noChangeShapeType="1"/>
            </p:cNvSpPr>
            <p:nvPr/>
          </p:nvSpPr>
          <p:spPr bwMode="auto">
            <a:xfrm>
              <a:off x="3856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n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7" name="Line 13"/>
            <p:cNvSpPr>
              <a:spLocks noChangeShapeType="1"/>
            </p:cNvSpPr>
            <p:nvPr/>
          </p:nvSpPr>
          <p:spPr bwMode="auto">
            <a:xfrm>
              <a:off x="3940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n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pic>
        <p:nvPicPr>
          <p:cNvPr id="3075" name="Bilde 18" descr="RiksvEmbetFarge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9075" y="144463"/>
            <a:ext cx="16002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984253" y="609600"/>
            <a:ext cx="75263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3077" name="Rectangle 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4253" y="1981200"/>
            <a:ext cx="752633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14" name="Plassholder for dato 3"/>
          <p:cNvSpPr>
            <a:spLocks noGrp="1"/>
          </p:cNvSpPr>
          <p:nvPr>
            <p:ph type="dt" sz="half" idx="2"/>
          </p:nvPr>
        </p:nvSpPr>
        <p:spPr bwMode="auto">
          <a:xfrm>
            <a:off x="1055688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>
            <a:lvl1pPr>
              <a:defRPr sz="1500">
                <a:latin typeface="+mn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15" name="Plassholder for bunntekst 4"/>
          <p:cNvSpPr>
            <a:spLocks noGrp="1"/>
          </p:cNvSpPr>
          <p:nvPr>
            <p:ph type="ftr" sz="quarter" idx="3"/>
          </p:nvPr>
        </p:nvSpPr>
        <p:spPr bwMode="auto">
          <a:xfrm>
            <a:off x="3305175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>
            <a:lvl1pPr algn="ctr">
              <a:defRPr sz="1500">
                <a:latin typeface="+mn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n-NO">
              <a:solidFill>
                <a:srgbClr val="000000"/>
              </a:solidFill>
            </a:endParaRPr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>
            <a:lvl1pPr algn="r">
              <a:defRPr sz="1500">
                <a:latin typeface="+mn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0F1E78-F4D4-43EE-BC6C-64777FFAC809}" type="slidenum">
              <a:rPr lang="nb-NO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13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290513" indent="-290513" algn="l" defTabSz="957263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0988" algn="l" defTabSz="9572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243013" indent="-290513" algn="l" defTabSz="95726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3pPr>
      <a:lvl4pPr marL="2308225" indent="-4000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Times New Roman" pitchFamily="18" charset="0"/>
        </a:defRPr>
      </a:lvl4pPr>
      <a:lvl5pPr marL="2898775" indent="-400050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5pPr>
      <a:lvl6pPr marL="3355975" indent="-400050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6pPr>
      <a:lvl7pPr marL="3813175" indent="-400050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7pPr>
      <a:lvl8pPr marL="4270375" indent="-400050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8pPr>
      <a:lvl9pPr marL="4727575" indent="-400050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6"/>
          <p:cNvSpPr>
            <a:spLocks/>
          </p:cNvSpPr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rgbClr val="D9D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>
              <a:solidFill>
                <a:srgbClr val="E6E7E8"/>
              </a:solidFill>
            </a:endParaRPr>
          </a:p>
        </p:txBody>
      </p:sp>
      <p:sp>
        <p:nvSpPr>
          <p:cNvPr id="1027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719138" y="296863"/>
            <a:ext cx="7632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8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720725" y="1592263"/>
            <a:ext cx="763111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635896" y="6444716"/>
            <a:ext cx="213360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3EAC37AA-BF66-446D-910F-BEA446E6042D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719138" y="6444716"/>
            <a:ext cx="289560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nb-NO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0" y="6444716"/>
            <a:ext cx="53975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B281674-E20B-47A5-8B3E-8500F2C9A501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5616116" y="6499089"/>
            <a:ext cx="3169109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000" dirty="0" smtClean="0">
                <a:solidFill>
                  <a:srgbClr val="E6E7E8">
                    <a:lumMod val="50000"/>
                  </a:srgbClr>
                </a:solidFill>
                <a:latin typeface="Verdana" pitchFamily="34" charset="0"/>
              </a:rPr>
              <a:t>Kommunal- og moderniseringsdepartementet</a:t>
            </a:r>
            <a:endParaRPr lang="nb-NO" sz="1000" dirty="0">
              <a:solidFill>
                <a:srgbClr val="E6E7E8">
                  <a:lumMod val="50000"/>
                </a:srgb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45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6"/>
          <p:cNvSpPr>
            <a:spLocks/>
          </p:cNvSpPr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rgbClr val="D9D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>
              <a:solidFill>
                <a:srgbClr val="E6E7E8"/>
              </a:solidFill>
            </a:endParaRPr>
          </a:p>
        </p:txBody>
      </p:sp>
      <p:sp>
        <p:nvSpPr>
          <p:cNvPr id="1027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719138" y="296863"/>
            <a:ext cx="7632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8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720725" y="1592263"/>
            <a:ext cx="763111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635896" y="6444716"/>
            <a:ext cx="213360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3EAC37AA-BF66-446D-910F-BEA446E6042D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719138" y="6444716"/>
            <a:ext cx="289560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nb-NO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0" y="6444716"/>
            <a:ext cx="53975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B281674-E20B-47A5-8B3E-8500F2C9A501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5616116" y="6499089"/>
            <a:ext cx="3169109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000" dirty="0" smtClean="0">
                <a:solidFill>
                  <a:srgbClr val="E6E7E8">
                    <a:lumMod val="50000"/>
                  </a:srgbClr>
                </a:solidFill>
                <a:latin typeface="Verdana" pitchFamily="34" charset="0"/>
              </a:rPr>
              <a:t>Kommunal- og moderniseringsdepartementet</a:t>
            </a:r>
            <a:endParaRPr lang="nb-NO" sz="1000" dirty="0">
              <a:solidFill>
                <a:srgbClr val="E6E7E8">
                  <a:lumMod val="50000"/>
                </a:srgb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175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6"/>
          <p:cNvSpPr>
            <a:spLocks/>
          </p:cNvSpPr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rgbClr val="D9D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>
              <a:solidFill>
                <a:srgbClr val="E6E7E8"/>
              </a:solidFill>
            </a:endParaRPr>
          </a:p>
        </p:txBody>
      </p:sp>
      <p:sp>
        <p:nvSpPr>
          <p:cNvPr id="1027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719138" y="296863"/>
            <a:ext cx="7632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8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720725" y="1592263"/>
            <a:ext cx="763111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635896" y="6444716"/>
            <a:ext cx="213360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3EAC37AA-BF66-446D-910F-BEA446E6042D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719138" y="6444716"/>
            <a:ext cx="289560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nb-NO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0" y="6444716"/>
            <a:ext cx="53975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B281674-E20B-47A5-8B3E-8500F2C9A501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5616116" y="6499089"/>
            <a:ext cx="3169109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000" dirty="0" smtClean="0">
                <a:solidFill>
                  <a:srgbClr val="E6E7E8">
                    <a:lumMod val="50000"/>
                  </a:srgbClr>
                </a:solidFill>
                <a:latin typeface="Verdana" pitchFamily="34" charset="0"/>
              </a:rPr>
              <a:t>Kommunal- og moderniseringsdepartementet</a:t>
            </a:r>
            <a:endParaRPr lang="nb-NO" sz="1000" dirty="0">
              <a:solidFill>
                <a:srgbClr val="E6E7E8">
                  <a:lumMod val="50000"/>
                </a:srgb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20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6"/>
          <p:cNvSpPr>
            <a:spLocks/>
          </p:cNvSpPr>
          <p:nvPr/>
        </p:nvSpPr>
        <p:spPr>
          <a:xfrm>
            <a:off x="0" y="6318000"/>
            <a:ext cx="9144000" cy="540000"/>
          </a:xfrm>
          <a:prstGeom prst="rect">
            <a:avLst/>
          </a:prstGeom>
          <a:solidFill>
            <a:srgbClr val="D9D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>
              <a:solidFill>
                <a:srgbClr val="E6E7E8"/>
              </a:solidFill>
            </a:endParaRPr>
          </a:p>
        </p:txBody>
      </p:sp>
      <p:sp>
        <p:nvSpPr>
          <p:cNvPr id="1027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719138" y="296863"/>
            <a:ext cx="7632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8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720725" y="1592263"/>
            <a:ext cx="763111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635896" y="6444716"/>
            <a:ext cx="213360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3EAC37AA-BF66-446D-910F-BEA446E6042D}" type="datetime4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24. august 2016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719138" y="6444716"/>
            <a:ext cx="289560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bg1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nb-NO" smtClean="0">
                <a:solidFill>
                  <a:srgbClr val="E6E7E8">
                    <a:lumMod val="50000"/>
                  </a:srgbClr>
                </a:solidFill>
              </a:rPr>
              <a:t>Tittel på presentasjon</a:t>
            </a:r>
            <a:endParaRPr lang="nb-NO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0" y="6444716"/>
            <a:ext cx="539750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>
                    <a:lumMod val="50000"/>
                  </a:schemeClr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B281674-E20B-47A5-8B3E-8500F2C9A501}" type="slidenum">
              <a:rPr lang="nb-NO" smtClean="0">
                <a:solidFill>
                  <a:srgbClr val="E6E7E8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E6E7E8">
                  <a:lumMod val="50000"/>
                </a:srgbClr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5616116" y="6499089"/>
            <a:ext cx="3169109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000" dirty="0" smtClean="0">
                <a:solidFill>
                  <a:srgbClr val="E6E7E8">
                    <a:lumMod val="50000"/>
                  </a:srgbClr>
                </a:solidFill>
                <a:latin typeface="Verdana" pitchFamily="34" charset="0"/>
              </a:rPr>
              <a:t>Kommunal- og moderniseringsdepartementet</a:t>
            </a:r>
            <a:endParaRPr lang="nb-NO" sz="1000" dirty="0">
              <a:solidFill>
                <a:srgbClr val="E6E7E8">
                  <a:lumMod val="50000"/>
                </a:srgb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91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55576" y="1628800"/>
            <a:ext cx="7772400" cy="1470025"/>
          </a:xfrm>
        </p:spPr>
        <p:txBody>
          <a:bodyPr/>
          <a:lstStyle/>
          <a:p>
            <a:pPr algn="ctr"/>
            <a:r>
              <a:rPr lang="nb-NO" dirty="0" err="1" smtClean="0"/>
              <a:t>Kommunereforma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448872" cy="1752600"/>
          </a:xfrm>
        </p:spPr>
        <p:txBody>
          <a:bodyPr/>
          <a:lstStyle/>
          <a:p>
            <a:r>
              <a:rPr lang="nb-NO" dirty="0" smtClean="0"/>
              <a:t>Hornindal og Volda</a:t>
            </a:r>
          </a:p>
          <a:p>
            <a:r>
              <a:rPr lang="nb-NO" dirty="0"/>
              <a:t>ø</a:t>
            </a:r>
            <a:r>
              <a:rPr lang="nb-NO" dirty="0" smtClean="0"/>
              <a:t>konomiske </a:t>
            </a:r>
            <a:r>
              <a:rPr lang="nn-NO" dirty="0" smtClean="0"/>
              <a:t>verkemiddel</a:t>
            </a:r>
            <a:r>
              <a:rPr lang="nb-NO" dirty="0" smtClean="0"/>
              <a:t> for ny kommune</a:t>
            </a:r>
          </a:p>
          <a:p>
            <a:endParaRPr lang="nb-NO" dirty="0"/>
          </a:p>
          <a:p>
            <a:endParaRPr lang="nb-NO" dirty="0" smtClean="0"/>
          </a:p>
          <a:p>
            <a:r>
              <a:rPr lang="nb-NO" sz="1600" dirty="0" smtClean="0"/>
              <a:t>Kåre Træen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02354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7734" y="742837"/>
            <a:ext cx="6467579" cy="659160"/>
          </a:xfrm>
        </p:spPr>
        <p:txBody>
          <a:bodyPr/>
          <a:lstStyle/>
          <a:p>
            <a:r>
              <a:rPr lang="nn-NO" sz="3200" dirty="0" smtClean="0"/>
              <a:t>Økonomiske verkemidla</a:t>
            </a:r>
            <a:endParaRPr lang="nn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19982" y="1700808"/>
            <a:ext cx="8016514" cy="5040560"/>
          </a:xfrm>
        </p:spPr>
        <p:txBody>
          <a:bodyPr/>
          <a:lstStyle/>
          <a:p>
            <a:pPr marL="466725" indent="-457200">
              <a:buFont typeface="Wingdings" panose="05000000000000000000" pitchFamily="2" charset="2"/>
              <a:buChar char="§"/>
            </a:pPr>
            <a:r>
              <a:rPr lang="nn-NO" sz="2600" dirty="0" smtClean="0"/>
              <a:t>Økonomiske verkemiddel for ny kommune</a:t>
            </a:r>
            <a:endParaRPr lang="nn-NO" sz="2600" dirty="0" smtClean="0"/>
          </a:p>
          <a:p>
            <a:pPr marL="938212" lvl="1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nn-NO" sz="2200" dirty="0" smtClean="0"/>
              <a:t>Dekning av eingongsutgifter til samanslåinga, tilskot på </a:t>
            </a:r>
            <a:r>
              <a:rPr lang="nn-NO" sz="2200" dirty="0" smtClean="0"/>
              <a:t>20 mill. kroner  utbetalt i 2017</a:t>
            </a:r>
            <a:endParaRPr lang="nn-NO" sz="2200" dirty="0"/>
          </a:p>
          <a:p>
            <a:pPr marL="938212" lvl="1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nn-NO" sz="2200" dirty="0" smtClean="0"/>
              <a:t>Reformstøtte på 5 mill. </a:t>
            </a:r>
            <a:r>
              <a:rPr lang="nn-NO" sz="2200" dirty="0" smtClean="0"/>
              <a:t>kroner utbetaling i 2020 (fri inntekt for kommunen)</a:t>
            </a:r>
          </a:p>
          <a:p>
            <a:pPr marL="481012" lvl="1" indent="0">
              <a:lnSpc>
                <a:spcPct val="100000"/>
              </a:lnSpc>
              <a:buNone/>
            </a:pPr>
            <a:r>
              <a:rPr lang="nn-NO" sz="2200" dirty="0" smtClean="0"/>
              <a:t>Rammetilskot:</a:t>
            </a:r>
          </a:p>
          <a:p>
            <a:pPr marL="938212" lvl="1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nn-NO" sz="2200" dirty="0" smtClean="0"/>
              <a:t>Inndelingstilskot </a:t>
            </a:r>
            <a:r>
              <a:rPr lang="nn-NO" sz="2200" dirty="0"/>
              <a:t>	</a:t>
            </a:r>
            <a:endParaRPr lang="nn-NO" sz="2200" dirty="0" smtClean="0"/>
          </a:p>
          <a:p>
            <a:pPr marL="1419225" lvl="2" indent="-457200">
              <a:buFont typeface="Arial" panose="020B0604020202020204" pitchFamily="34" charset="0"/>
              <a:buChar char="•"/>
            </a:pPr>
            <a:r>
              <a:rPr lang="nn-NO" sz="2200" dirty="0"/>
              <a:t>g</a:t>
            </a:r>
            <a:r>
              <a:rPr lang="nn-NO" sz="2200" dirty="0" smtClean="0"/>
              <a:t>ir kommunane kompensasjon for tap av basistilskot 	og netto reduksjon i samla regionalpolitiske tilskot som følgje av samanslåinga</a:t>
            </a:r>
          </a:p>
          <a:p>
            <a:pPr marL="1419225" lvl="2" indent="-457200">
              <a:buFont typeface="Arial" panose="020B0604020202020204" pitchFamily="34" charset="0"/>
              <a:buChar char="•"/>
            </a:pPr>
            <a:r>
              <a:rPr lang="nn-NO" sz="2200" dirty="0"/>
              <a:t>å</a:t>
            </a:r>
            <a:r>
              <a:rPr lang="nn-NO" sz="2200" dirty="0" smtClean="0"/>
              <a:t>rleg frå 2020 </a:t>
            </a:r>
            <a:r>
              <a:rPr lang="nn-NO" sz="2200" dirty="0"/>
              <a:t>og varer i 15 år og deretter nedtrapping over 5 </a:t>
            </a:r>
            <a:r>
              <a:rPr lang="nn-NO" sz="2200" dirty="0" smtClean="0"/>
              <a:t>år</a:t>
            </a:r>
          </a:p>
          <a:p>
            <a:pPr marL="1419225" lvl="2" indent="-457200">
              <a:buFont typeface="Arial" panose="020B0604020202020204" pitchFamily="34" charset="0"/>
              <a:buChar char="•"/>
            </a:pPr>
            <a:r>
              <a:rPr lang="nn-NO" sz="2200" dirty="0" smtClean="0"/>
              <a:t>Berekna ut i frå slik inntektssystemet er i 2016</a:t>
            </a:r>
          </a:p>
          <a:p>
            <a:pPr marL="1419225" lvl="2" indent="-457200">
              <a:buFont typeface="Arial" panose="020B0604020202020204" pitchFamily="34" charset="0"/>
              <a:buChar char="•"/>
            </a:pPr>
            <a:endParaRPr lang="nn-NO" sz="2200" dirty="0"/>
          </a:p>
          <a:p>
            <a:pPr marL="1419225" lvl="2" indent="-457200">
              <a:buFont typeface="Arial" panose="020B0604020202020204" pitchFamily="34" charset="0"/>
              <a:buChar char="•"/>
            </a:pPr>
            <a:endParaRPr lang="nn-NO" sz="2200" dirty="0" smtClean="0"/>
          </a:p>
        </p:txBody>
      </p:sp>
    </p:spTree>
    <p:extLst>
      <p:ext uri="{BB962C8B-B14F-4D97-AF65-F5344CB8AC3E}">
        <p14:creationId xmlns:p14="http://schemas.microsoft.com/office/powerpoint/2010/main" val="168975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z="3200" dirty="0"/>
              <a:t>Økonomiske </a:t>
            </a:r>
            <a:r>
              <a:rPr lang="nn-NO" sz="3200" dirty="0" smtClean="0"/>
              <a:t>verkemiddel </a:t>
            </a:r>
            <a:r>
              <a:rPr lang="nn-NO" sz="2000" dirty="0" smtClean="0"/>
              <a:t>(forts.)</a:t>
            </a:r>
            <a:endParaRPr lang="nb-NO" sz="2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84741" y="1700808"/>
            <a:ext cx="7907739" cy="4608512"/>
          </a:xfrm>
        </p:spPr>
        <p:txBody>
          <a:bodyPr/>
          <a:lstStyle/>
          <a:p>
            <a:pPr marL="481012" lvl="1" indent="0">
              <a:lnSpc>
                <a:spcPct val="100000"/>
              </a:lnSpc>
              <a:buNone/>
            </a:pPr>
            <a:r>
              <a:rPr lang="nn-NO" sz="2400" dirty="0"/>
              <a:t>Ordningar omtalt i </a:t>
            </a:r>
            <a:r>
              <a:rPr lang="nn-NO" sz="2400" dirty="0" err="1" smtClean="0"/>
              <a:t>kommuneprp</a:t>
            </a:r>
            <a:r>
              <a:rPr lang="nn-NO" sz="2400" dirty="0" smtClean="0"/>
              <a:t>. 2017:</a:t>
            </a:r>
            <a:endParaRPr lang="nn-NO" sz="2400" dirty="0"/>
          </a:p>
          <a:p>
            <a:pPr marL="938212" lvl="1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nn-NO" sz="2200" dirty="0" smtClean="0"/>
              <a:t>Overgangsordning </a:t>
            </a:r>
            <a:r>
              <a:rPr lang="nn-NO" sz="2200" dirty="0"/>
              <a:t>for kommunar som slår seg </a:t>
            </a:r>
            <a:r>
              <a:rPr lang="nn-NO" sz="2200" dirty="0" smtClean="0"/>
              <a:t>	saman </a:t>
            </a:r>
            <a:r>
              <a:rPr lang="nn-NO" sz="2200" dirty="0"/>
              <a:t>i reformperioden </a:t>
            </a:r>
            <a:r>
              <a:rPr lang="nn-NO" sz="2200" dirty="0" smtClean="0"/>
              <a:t>og som får </a:t>
            </a:r>
            <a:r>
              <a:rPr lang="nn-NO" sz="2200" dirty="0"/>
              <a:t>lågare </a:t>
            </a:r>
            <a:r>
              <a:rPr lang="nn-NO" sz="2200" dirty="0" smtClean="0"/>
              <a:t>	basistilskot </a:t>
            </a:r>
            <a:r>
              <a:rPr lang="nn-NO" sz="2200" dirty="0"/>
              <a:t>fram til </a:t>
            </a:r>
            <a:r>
              <a:rPr lang="nn-NO" sz="2200" dirty="0" smtClean="0"/>
              <a:t>samanslåinga i 2020 – endeleg modell og omfang for kompensasjon blir lagt fram i statsbudsjettet for 2017</a:t>
            </a:r>
            <a:endParaRPr lang="nn-NO" sz="2200" dirty="0"/>
          </a:p>
          <a:p>
            <a:pPr marL="938212" lvl="1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nn-NO" sz="2200" dirty="0" smtClean="0"/>
              <a:t>Nytt regionalpolitisk tilskot til </a:t>
            </a:r>
            <a:r>
              <a:rPr lang="nn-NO" sz="2200" dirty="0"/>
              <a:t>mellomstore </a:t>
            </a:r>
            <a:r>
              <a:rPr lang="nn-NO" sz="2200" dirty="0" smtClean="0"/>
              <a:t>kommunar (over 9000 </a:t>
            </a:r>
            <a:r>
              <a:rPr lang="nn-NO" sz="2200" dirty="0" err="1" smtClean="0"/>
              <a:t>innb</a:t>
            </a:r>
            <a:r>
              <a:rPr lang="nn-NO" sz="2200" dirty="0" smtClean="0"/>
              <a:t>.) </a:t>
            </a:r>
            <a:r>
              <a:rPr lang="nn-NO" sz="2200" dirty="0"/>
              <a:t>som slår seg saman og utgjer eit sterkare tyngdepunkt i </a:t>
            </a:r>
            <a:r>
              <a:rPr lang="nn-NO" sz="2200" dirty="0" smtClean="0"/>
              <a:t>regionen – nærmare om kriteria for tildeling og innretning i statsbudsjettet for 2017</a:t>
            </a:r>
          </a:p>
          <a:p>
            <a:pPr marL="938212" lvl="1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nn-NO" sz="2200" dirty="0" smtClean="0"/>
              <a:t>Søknad </a:t>
            </a:r>
            <a:r>
              <a:rPr lang="nn-NO" sz="2200" dirty="0"/>
              <a:t>om tilskot til betre infrastruktur (2016: 50 mill., 2017: 100 mill.)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6288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3608" y="609600"/>
            <a:ext cx="7467348" cy="875184"/>
          </a:xfrm>
        </p:spPr>
        <p:txBody>
          <a:bodyPr/>
          <a:lstStyle/>
          <a:p>
            <a:r>
              <a:rPr lang="nn-NO" sz="3200" dirty="0"/>
              <a:t>Økonomiske verkemiddel </a:t>
            </a:r>
            <a:r>
              <a:rPr lang="nn-NO" sz="1800" dirty="0"/>
              <a:t>(forts.)</a:t>
            </a:r>
            <a:endParaRPr lang="nb-NO" sz="1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84741" y="1556792"/>
            <a:ext cx="7619707" cy="453920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 smtClean="0"/>
              <a:t>Illustrasjon av </a:t>
            </a:r>
            <a:r>
              <a:rPr lang="nb-NO" sz="2000" dirty="0" err="1" smtClean="0"/>
              <a:t>inndelingstilskotet</a:t>
            </a:r>
            <a:r>
              <a:rPr lang="nb-NO" sz="2000" dirty="0" smtClean="0"/>
              <a:t> </a:t>
            </a:r>
            <a:r>
              <a:rPr lang="nb-NO" sz="2000" dirty="0" err="1" smtClean="0"/>
              <a:t>frå</a:t>
            </a:r>
            <a:r>
              <a:rPr lang="nb-NO" sz="2000" dirty="0" smtClean="0"/>
              <a:t> 2020 (kjelde: KS)</a:t>
            </a:r>
            <a:endParaRPr lang="nb-NO" sz="20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09" y="2392883"/>
            <a:ext cx="6486525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9121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3608" y="609600"/>
            <a:ext cx="7467348" cy="875184"/>
          </a:xfrm>
        </p:spPr>
        <p:txBody>
          <a:bodyPr/>
          <a:lstStyle/>
          <a:p>
            <a:r>
              <a:rPr lang="nn-NO" sz="3200" dirty="0"/>
              <a:t>Økonomiske verkemiddel </a:t>
            </a:r>
            <a:r>
              <a:rPr lang="nn-NO" sz="1800" dirty="0"/>
              <a:t>(forts.)</a:t>
            </a:r>
            <a:endParaRPr lang="nb-NO" sz="1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84741" y="1556792"/>
            <a:ext cx="7835731" cy="5126784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 smtClean="0"/>
              <a:t>Illustrasjon av </a:t>
            </a:r>
            <a:r>
              <a:rPr lang="nb-NO" sz="2000" dirty="0" err="1" smtClean="0"/>
              <a:t>inndelingstilskotet</a:t>
            </a:r>
            <a:r>
              <a:rPr lang="nb-NO" sz="2000" dirty="0" smtClean="0"/>
              <a:t> </a:t>
            </a:r>
            <a:r>
              <a:rPr lang="nb-NO" sz="2000" dirty="0" err="1" smtClean="0"/>
              <a:t>frå</a:t>
            </a:r>
            <a:r>
              <a:rPr lang="nb-NO" sz="2000" dirty="0" smtClean="0"/>
              <a:t> 2020 (kjelde: KS)</a:t>
            </a:r>
            <a:endParaRPr lang="nb-NO" sz="2000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988840"/>
            <a:ext cx="7200799" cy="469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1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3608" y="609600"/>
            <a:ext cx="7467348" cy="875184"/>
          </a:xfrm>
        </p:spPr>
        <p:txBody>
          <a:bodyPr/>
          <a:lstStyle/>
          <a:p>
            <a:r>
              <a:rPr lang="nn-NO" sz="3200" dirty="0"/>
              <a:t>Økonomiske verkemiddel </a:t>
            </a:r>
            <a:r>
              <a:rPr lang="nn-NO" sz="1800" dirty="0"/>
              <a:t>(forts.)</a:t>
            </a:r>
            <a:endParaRPr lang="nb-NO" sz="1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84741" y="1340768"/>
            <a:ext cx="7835731" cy="5328592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 smtClean="0"/>
              <a:t>Illustrasjon av </a:t>
            </a:r>
            <a:r>
              <a:rPr lang="nb-NO" sz="2000" dirty="0" err="1" smtClean="0"/>
              <a:t>inndelingstilskotet</a:t>
            </a:r>
            <a:r>
              <a:rPr lang="nb-NO" sz="2000" dirty="0" smtClean="0"/>
              <a:t> </a:t>
            </a:r>
            <a:r>
              <a:rPr lang="nb-NO" sz="2000" dirty="0" err="1" smtClean="0"/>
              <a:t>frå</a:t>
            </a:r>
            <a:r>
              <a:rPr lang="nb-NO" sz="2000" dirty="0" smtClean="0"/>
              <a:t> 2020 (kjelde: KS)</a:t>
            </a:r>
            <a:endParaRPr lang="nb-NO" sz="2000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638" y="2060848"/>
            <a:ext cx="6148362" cy="472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9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3608" y="609600"/>
            <a:ext cx="7467348" cy="875184"/>
          </a:xfrm>
        </p:spPr>
        <p:txBody>
          <a:bodyPr/>
          <a:lstStyle/>
          <a:p>
            <a:r>
              <a:rPr lang="nn-NO" sz="3200" dirty="0"/>
              <a:t>Økonomiske verkemiddel </a:t>
            </a:r>
            <a:r>
              <a:rPr lang="nn-NO" sz="1800" dirty="0"/>
              <a:t>(forts.)</a:t>
            </a:r>
            <a:endParaRPr lang="nb-NO" sz="1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84741" y="1340768"/>
            <a:ext cx="7835731" cy="5328592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 smtClean="0"/>
              <a:t>Illustrasjon av </a:t>
            </a:r>
            <a:r>
              <a:rPr lang="nb-NO" sz="2000" dirty="0" err="1" smtClean="0"/>
              <a:t>inndelingstilskotet</a:t>
            </a:r>
            <a:r>
              <a:rPr lang="nb-NO" sz="2000" dirty="0" smtClean="0"/>
              <a:t> </a:t>
            </a:r>
            <a:r>
              <a:rPr lang="nb-NO" sz="2000" dirty="0" err="1" smtClean="0"/>
              <a:t>frå</a:t>
            </a:r>
            <a:r>
              <a:rPr lang="nb-NO" sz="2000" dirty="0" smtClean="0"/>
              <a:t> 2020 (kjelde: KS)</a:t>
            </a:r>
            <a:endParaRPr lang="nb-NO" sz="2000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1" y="2485630"/>
            <a:ext cx="8496945" cy="243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12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Dekking av </a:t>
            </a:r>
            <a:r>
              <a:rPr lang="nb-NO" dirty="0" err="1" smtClean="0"/>
              <a:t>eingongskostnader</a:t>
            </a:r>
            <a:r>
              <a:rPr lang="nb-NO" dirty="0" smtClean="0"/>
              <a:t>	</a:t>
            </a:r>
          </a:p>
        </p:txBody>
      </p:sp>
      <p:sp>
        <p:nvSpPr>
          <p:cNvPr id="27651" name="Plassholder for innhold 7"/>
          <p:cNvSpPr>
            <a:spLocks noGrp="1"/>
          </p:cNvSpPr>
          <p:nvPr>
            <p:ph idx="1"/>
          </p:nvPr>
        </p:nvSpPr>
        <p:spPr>
          <a:xfrm>
            <a:off x="720003" y="1734044"/>
            <a:ext cx="7631838" cy="1960832"/>
          </a:xfrm>
        </p:spPr>
        <p:txBody>
          <a:bodyPr/>
          <a:lstStyle/>
          <a:p>
            <a:r>
              <a:rPr lang="nb-NO" dirty="0" smtClean="0"/>
              <a:t>Standardisert modell – </a:t>
            </a:r>
            <a:r>
              <a:rPr lang="nb-NO" dirty="0" err="1" smtClean="0"/>
              <a:t>utan</a:t>
            </a:r>
            <a:r>
              <a:rPr lang="nb-NO" dirty="0" smtClean="0"/>
              <a:t> søknad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Differensiert på </a:t>
            </a:r>
            <a:r>
              <a:rPr lang="nb-NO" dirty="0" err="1" smtClean="0"/>
              <a:t>kommunar</a:t>
            </a:r>
            <a:r>
              <a:rPr lang="nb-NO" dirty="0" smtClean="0"/>
              <a:t> og </a:t>
            </a:r>
            <a:r>
              <a:rPr lang="nb-NO" dirty="0" err="1" smtClean="0"/>
              <a:t>innbyggjarar</a:t>
            </a:r>
            <a:r>
              <a:rPr lang="nb-NO" dirty="0" smtClean="0"/>
              <a:t>: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0" y="6212738"/>
            <a:ext cx="539750" cy="32824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6E7AFDD-00A8-47A5-84C8-E079ED383EC0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  <p:graphicFrame>
        <p:nvGraphicFramePr>
          <p:cNvPr id="5" name="Tabell 4"/>
          <p:cNvGraphicFramePr>
            <a:graphicFrameLocks noGrp="1"/>
          </p:cNvGraphicFramePr>
          <p:nvPr/>
        </p:nvGraphicFramePr>
        <p:xfrm>
          <a:off x="827587" y="3827813"/>
          <a:ext cx="7632850" cy="1994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4"/>
                <a:gridCol w="1512168"/>
                <a:gridCol w="1152128"/>
                <a:gridCol w="1152128"/>
                <a:gridCol w="1368152"/>
              </a:tblGrid>
              <a:tr h="7976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nb-NO" sz="1500" b="1" dirty="0">
                          <a:solidFill>
                            <a:sysClr val="windowText" lastClr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Antall kommuner og innbyggere i </a:t>
                      </a:r>
                      <a:br>
                        <a:rPr lang="nb-NO" sz="1500" b="1" dirty="0">
                          <a:solidFill>
                            <a:sysClr val="windowText" lastClr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500" b="1" dirty="0">
                          <a:solidFill>
                            <a:sysClr val="windowText" lastClr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sammenslåingen</a:t>
                      </a:r>
                      <a:endParaRPr lang="nb-NO" sz="2200" b="1" dirty="0">
                        <a:solidFill>
                          <a:sysClr val="windowText" lastClr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nb-NO" sz="1500" b="1" dirty="0">
                          <a:solidFill>
                            <a:sysClr val="windowText" lastClr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0-19 </a:t>
                      </a:r>
                      <a:r>
                        <a:rPr lang="nb-NO" sz="1500" b="1" dirty="0" smtClean="0">
                          <a:solidFill>
                            <a:sysClr val="windowText" lastClr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999</a:t>
                      </a:r>
                      <a:br>
                        <a:rPr lang="nb-NO" sz="1500" b="1" dirty="0" smtClean="0">
                          <a:solidFill>
                            <a:sysClr val="windowText" lastClr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500" b="1" dirty="0" smtClean="0">
                          <a:solidFill>
                            <a:sysClr val="windowText" lastClr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innbyggere</a:t>
                      </a:r>
                      <a:endParaRPr lang="nb-NO" sz="2200" b="1" dirty="0">
                        <a:solidFill>
                          <a:sysClr val="windowText" lastClr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nb-NO" sz="1500" b="1" dirty="0">
                          <a:solidFill>
                            <a:sysClr val="windowText" lastClr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20- 49 999 innbyggere</a:t>
                      </a:r>
                      <a:endParaRPr lang="nb-NO" sz="2200" b="1" dirty="0">
                        <a:solidFill>
                          <a:sysClr val="windowText" lastClr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nb-NO" sz="1500" b="1" dirty="0">
                          <a:solidFill>
                            <a:sysClr val="windowText" lastClr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50- 99 999 innbyggere</a:t>
                      </a:r>
                      <a:endParaRPr lang="nb-NO" sz="2200" b="1" dirty="0">
                        <a:solidFill>
                          <a:sysClr val="windowText" lastClr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nb-NO" sz="1500" b="1" dirty="0">
                          <a:solidFill>
                            <a:sysClr val="windowText" lastClr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Over 100 </a:t>
                      </a:r>
                      <a:r>
                        <a:rPr lang="nb-NO" sz="1500" b="1" dirty="0" smtClean="0">
                          <a:solidFill>
                            <a:sysClr val="windowText" lastClr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000</a:t>
                      </a:r>
                      <a:br>
                        <a:rPr lang="nb-NO" sz="1500" b="1" dirty="0" smtClean="0">
                          <a:solidFill>
                            <a:sysClr val="windowText" lastClr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nb-NO" sz="1500" b="1" dirty="0" smtClean="0">
                          <a:solidFill>
                            <a:sysClr val="windowText" lastClr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innbyggere</a:t>
                      </a:r>
                      <a:endParaRPr lang="nb-NO" sz="2200" b="1" dirty="0">
                        <a:solidFill>
                          <a:sysClr val="windowText" lastClr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911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b="1" dirty="0">
                          <a:latin typeface="Times New Roman"/>
                          <a:ea typeface="Calibri"/>
                          <a:cs typeface="Times New Roman"/>
                        </a:rPr>
                        <a:t>2 kommuner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20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25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30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35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9911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b="1" dirty="0">
                          <a:latin typeface="Times New Roman"/>
                          <a:ea typeface="Calibri"/>
                          <a:cs typeface="Times New Roman"/>
                        </a:rPr>
                        <a:t>3 kommuner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30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35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40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45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9911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b="1" dirty="0">
                          <a:latin typeface="Times New Roman"/>
                          <a:ea typeface="Calibri"/>
                          <a:cs typeface="Times New Roman"/>
                        </a:rPr>
                        <a:t>4 kommuner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>
                          <a:latin typeface="Times New Roman"/>
                          <a:ea typeface="Calibri"/>
                          <a:cs typeface="Times New Roman"/>
                        </a:rPr>
                        <a:t>40 mill.</a:t>
                      </a:r>
                      <a:endParaRPr lang="nb-NO" sz="2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45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50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55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9911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b="1" dirty="0">
                          <a:latin typeface="Times New Roman"/>
                          <a:ea typeface="Calibri"/>
                          <a:cs typeface="Times New Roman"/>
                        </a:rPr>
                        <a:t>5 eller flere </a:t>
                      </a:r>
                      <a:r>
                        <a:rPr lang="nb-NO" sz="15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komm</a:t>
                      </a:r>
                      <a:r>
                        <a:rPr lang="nb-NO" sz="1500" b="1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50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55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60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1000"/>
                        </a:spcAft>
                      </a:pPr>
                      <a:r>
                        <a:rPr lang="nb-NO" sz="1500" dirty="0">
                          <a:latin typeface="Times New Roman"/>
                          <a:ea typeface="Calibri"/>
                          <a:cs typeface="Times New Roman"/>
                        </a:rPr>
                        <a:t>65 mill.</a:t>
                      </a:r>
                      <a:endParaRPr lang="nb-NO" sz="2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74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9572" y="537602"/>
            <a:ext cx="7632266" cy="897330"/>
          </a:xfrm>
        </p:spPr>
        <p:txBody>
          <a:bodyPr/>
          <a:lstStyle/>
          <a:p>
            <a:r>
              <a:rPr lang="nb-NO" dirty="0" smtClean="0"/>
              <a:t>Reformstøtte	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700808"/>
            <a:ext cx="8064896" cy="2326412"/>
          </a:xfrm>
        </p:spPr>
        <p:txBody>
          <a:bodyPr/>
          <a:lstStyle/>
          <a:p>
            <a:r>
              <a:rPr lang="nb-NO" sz="2215" dirty="0" err="1"/>
              <a:t>Tidlegare</a:t>
            </a:r>
            <a:r>
              <a:rPr lang="nb-NO" sz="2215" dirty="0"/>
              <a:t>: Støtte til infrastrukturtiltak</a:t>
            </a:r>
          </a:p>
          <a:p>
            <a:r>
              <a:rPr lang="nb-NO" sz="2215" dirty="0"/>
              <a:t>No: Reformstøtte, fri inntekt for kommunen</a:t>
            </a:r>
          </a:p>
          <a:p>
            <a:r>
              <a:rPr lang="nb-NO" sz="2215" dirty="0"/>
              <a:t>Standardisert modell, ingen søknad </a:t>
            </a:r>
          </a:p>
          <a:p>
            <a:r>
              <a:rPr lang="nb-NO" sz="2215" dirty="0"/>
              <a:t>Utbetalt når </a:t>
            </a:r>
            <a:r>
              <a:rPr lang="nb-NO" sz="2215" dirty="0" err="1"/>
              <a:t>kommunane</a:t>
            </a:r>
            <a:r>
              <a:rPr lang="nb-NO" sz="2215" dirty="0"/>
              <a:t> er </a:t>
            </a:r>
            <a:r>
              <a:rPr lang="nb-NO" sz="2215" dirty="0" err="1"/>
              <a:t>slegne</a:t>
            </a:r>
            <a:r>
              <a:rPr lang="nb-NO" sz="2215" dirty="0"/>
              <a:t> </a:t>
            </a:r>
            <a:r>
              <a:rPr lang="nb-NO" sz="2215" dirty="0" err="1"/>
              <a:t>saman</a:t>
            </a:r>
            <a:endParaRPr lang="nb-NO" sz="2215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0" y="6212738"/>
            <a:ext cx="539750" cy="32824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6E7AFDD-00A8-47A5-84C8-E079ED383EC0}" type="slidenum">
              <a:rPr lang="nb-NO" smtClean="0"/>
              <a:pPr>
                <a:defRPr/>
              </a:pPr>
              <a:t>9</a:t>
            </a:fld>
            <a:endParaRPr lang="nb-NO" dirty="0"/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/>
          </p:nvPr>
        </p:nvGraphicFramePr>
        <p:xfrm>
          <a:off x="1115616" y="4160156"/>
          <a:ext cx="5832648" cy="2153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6324"/>
                <a:gridCol w="2916324"/>
              </a:tblGrid>
              <a:tr h="478302">
                <a:tc>
                  <a:txBody>
                    <a:bodyPr/>
                    <a:lstStyle/>
                    <a:p>
                      <a:r>
                        <a:rPr lang="nb-NO" sz="1300" dirty="0" smtClean="0">
                          <a:solidFill>
                            <a:schemeClr val="tx1"/>
                          </a:solidFill>
                        </a:rPr>
                        <a:t>Antall innbyggere i sammenslåingen</a:t>
                      </a:r>
                      <a:endParaRPr lang="nb-NO" sz="1300" dirty="0">
                        <a:solidFill>
                          <a:schemeClr val="tx1"/>
                        </a:solidFill>
                      </a:endParaRPr>
                    </a:p>
                  </a:txBody>
                  <a:tcPr marT="42203" marB="42203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300" dirty="0" smtClean="0">
                          <a:solidFill>
                            <a:schemeClr val="tx1"/>
                          </a:solidFill>
                        </a:rPr>
                        <a:t>Reformstøtte</a:t>
                      </a:r>
                      <a:endParaRPr lang="nb-NO" sz="1300" dirty="0">
                        <a:solidFill>
                          <a:schemeClr val="tx1"/>
                        </a:solidFill>
                      </a:endParaRPr>
                    </a:p>
                  </a:txBody>
                  <a:tcPr marT="42203" marB="42203"/>
                </a:tc>
              </a:tr>
              <a:tr h="478302">
                <a:tc>
                  <a:txBody>
                    <a:bodyPr/>
                    <a:lstStyle/>
                    <a:p>
                      <a:r>
                        <a:rPr lang="nb-NO" sz="1300" dirty="0" smtClean="0"/>
                        <a:t>0-10 000 innbyggere</a:t>
                      </a:r>
                      <a:endParaRPr lang="nb-NO" sz="1300" dirty="0"/>
                    </a:p>
                  </a:txBody>
                  <a:tcPr marT="42203" marB="42203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5 mill.</a:t>
                      </a:r>
                      <a:endParaRPr kumimoji="0" lang="nb-NO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2203" marB="42203"/>
                </a:tc>
              </a:tr>
              <a:tr h="298002">
                <a:tc>
                  <a:txBody>
                    <a:bodyPr/>
                    <a:lstStyle/>
                    <a:p>
                      <a:r>
                        <a:rPr lang="nb-NO" sz="1300" dirty="0" smtClean="0"/>
                        <a:t>10-14 999 innbyggere</a:t>
                      </a:r>
                      <a:endParaRPr lang="nb-NO" sz="1300" dirty="0"/>
                    </a:p>
                  </a:txBody>
                  <a:tcPr marT="42203" marB="42203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300" dirty="0" smtClean="0"/>
                        <a:t>5 mill. </a:t>
                      </a:r>
                      <a:endParaRPr lang="nb-NO" sz="1300" dirty="0"/>
                    </a:p>
                  </a:txBody>
                  <a:tcPr marT="42203" marB="42203"/>
                </a:tc>
              </a:tr>
              <a:tr h="298002">
                <a:tc>
                  <a:txBody>
                    <a:bodyPr/>
                    <a:lstStyle/>
                    <a:p>
                      <a:r>
                        <a:rPr lang="nb-NO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15 000- 29 999 innbyggere</a:t>
                      </a:r>
                      <a:endParaRPr lang="nb-NO" sz="1300" dirty="0"/>
                    </a:p>
                  </a:txBody>
                  <a:tcPr marT="42203" marB="42203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300" dirty="0" smtClean="0"/>
                        <a:t>20 mill. </a:t>
                      </a:r>
                      <a:endParaRPr lang="nb-NO" sz="1300" dirty="0"/>
                    </a:p>
                  </a:txBody>
                  <a:tcPr marT="42203" marB="42203"/>
                </a:tc>
              </a:tr>
              <a:tr h="298002">
                <a:tc>
                  <a:txBody>
                    <a:bodyPr/>
                    <a:lstStyle/>
                    <a:p>
                      <a:r>
                        <a:rPr lang="nb-NO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30 000- 49 999 innbyggere</a:t>
                      </a:r>
                      <a:endParaRPr lang="nb-NO" sz="1300" dirty="0"/>
                    </a:p>
                  </a:txBody>
                  <a:tcPr marT="42203" marB="42203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300" dirty="0" smtClean="0"/>
                        <a:t>25 mill.</a:t>
                      </a:r>
                      <a:endParaRPr lang="nb-NO" sz="1300" dirty="0"/>
                    </a:p>
                  </a:txBody>
                  <a:tcPr marT="42203" marB="42203"/>
                </a:tc>
              </a:tr>
              <a:tr h="298002">
                <a:tc>
                  <a:txBody>
                    <a:bodyPr/>
                    <a:lstStyle/>
                    <a:p>
                      <a:r>
                        <a:rPr lang="nb-NO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 50 000 innbyggere</a:t>
                      </a:r>
                      <a:endParaRPr lang="nb-NO" sz="1300" dirty="0"/>
                    </a:p>
                  </a:txBody>
                  <a:tcPr marT="42203" marB="42203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300" dirty="0" smtClean="0"/>
                        <a:t>30 mill.</a:t>
                      </a:r>
                      <a:endParaRPr lang="nb-NO" sz="1300" dirty="0"/>
                    </a:p>
                  </a:txBody>
                  <a:tcPr marT="42203" marB="4220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935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7_Liggjande_A4_xa4cE">
  <a:themeElements>
    <a:clrScheme name="Liggjande A4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Liggjande A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iggjande A4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ggjande A4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gjande A4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gjande A4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gjande A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gjande A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gjande A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gjande A4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Liggjande A4 med vassmerke">
  <a:themeElements>
    <a:clrScheme name="2_Liggjande A4 med vassmerke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2_Liggjande A4 med vassmerk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Liggjande A4 med vassmerk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Liggjande A4 med vassmerk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Liggjande A4 med vassmerk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Liggjande A4 med vassmerk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Liggjande A4 med vassmerk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Liggjande A4 med vassmerk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Liggjande A4 med vassmerk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Liggjande A4 med vassmerk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MD powerpointmal norsk eng sam (4)">
  <a:themeElements>
    <a:clrScheme name="KMD fargepalett">
      <a:dk1>
        <a:sysClr val="windowText" lastClr="000000"/>
      </a:dk1>
      <a:lt1>
        <a:srgbClr val="E6E7E8"/>
      </a:lt1>
      <a:dk2>
        <a:srgbClr val="4B3E59"/>
      </a:dk2>
      <a:lt2>
        <a:srgbClr val="FFFFFF"/>
      </a:lt2>
      <a:accent1>
        <a:srgbClr val="0082BA"/>
      </a:accent1>
      <a:accent2>
        <a:srgbClr val="AB989D"/>
      </a:accent2>
      <a:accent3>
        <a:srgbClr val="C6DAE7"/>
      </a:accent3>
      <a:accent4>
        <a:srgbClr val="003057"/>
      </a:accent4>
      <a:accent5>
        <a:srgbClr val="ED8B00"/>
      </a:accent5>
      <a:accent6>
        <a:srgbClr val="DA291C"/>
      </a:accent6>
      <a:hlink>
        <a:srgbClr val="264994"/>
      </a:hlink>
      <a:folHlink>
        <a:srgbClr val="781D7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KMD powerpointmal norsk eng sam (4)">
  <a:themeElements>
    <a:clrScheme name="KMD fargepalett">
      <a:dk1>
        <a:sysClr val="windowText" lastClr="000000"/>
      </a:dk1>
      <a:lt1>
        <a:srgbClr val="E6E7E8"/>
      </a:lt1>
      <a:dk2>
        <a:srgbClr val="4B3E59"/>
      </a:dk2>
      <a:lt2>
        <a:srgbClr val="FFFFFF"/>
      </a:lt2>
      <a:accent1>
        <a:srgbClr val="0082BA"/>
      </a:accent1>
      <a:accent2>
        <a:srgbClr val="AB989D"/>
      </a:accent2>
      <a:accent3>
        <a:srgbClr val="C6DAE7"/>
      </a:accent3>
      <a:accent4>
        <a:srgbClr val="003057"/>
      </a:accent4>
      <a:accent5>
        <a:srgbClr val="ED8B00"/>
      </a:accent5>
      <a:accent6>
        <a:srgbClr val="DA291C"/>
      </a:accent6>
      <a:hlink>
        <a:srgbClr val="264994"/>
      </a:hlink>
      <a:folHlink>
        <a:srgbClr val="781D7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KMD powerpointmal norsk eng sam (4)">
  <a:themeElements>
    <a:clrScheme name="KMD fargepalett">
      <a:dk1>
        <a:sysClr val="windowText" lastClr="000000"/>
      </a:dk1>
      <a:lt1>
        <a:srgbClr val="E6E7E8"/>
      </a:lt1>
      <a:dk2>
        <a:srgbClr val="4B3E59"/>
      </a:dk2>
      <a:lt2>
        <a:srgbClr val="FFFFFF"/>
      </a:lt2>
      <a:accent1>
        <a:srgbClr val="0082BA"/>
      </a:accent1>
      <a:accent2>
        <a:srgbClr val="AB989D"/>
      </a:accent2>
      <a:accent3>
        <a:srgbClr val="C6DAE7"/>
      </a:accent3>
      <a:accent4>
        <a:srgbClr val="003057"/>
      </a:accent4>
      <a:accent5>
        <a:srgbClr val="ED8B00"/>
      </a:accent5>
      <a:accent6>
        <a:srgbClr val="DA291C"/>
      </a:accent6>
      <a:hlink>
        <a:srgbClr val="264994"/>
      </a:hlink>
      <a:folHlink>
        <a:srgbClr val="781D7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KMD powerpointmal norsk eng sam (4)">
  <a:themeElements>
    <a:clrScheme name="KMD fargepalett">
      <a:dk1>
        <a:sysClr val="windowText" lastClr="000000"/>
      </a:dk1>
      <a:lt1>
        <a:srgbClr val="E6E7E8"/>
      </a:lt1>
      <a:dk2>
        <a:srgbClr val="4B3E59"/>
      </a:dk2>
      <a:lt2>
        <a:srgbClr val="FFFFFF"/>
      </a:lt2>
      <a:accent1>
        <a:srgbClr val="0082BA"/>
      </a:accent1>
      <a:accent2>
        <a:srgbClr val="AB989D"/>
      </a:accent2>
      <a:accent3>
        <a:srgbClr val="C6DAE7"/>
      </a:accent3>
      <a:accent4>
        <a:srgbClr val="003057"/>
      </a:accent4>
      <a:accent5>
        <a:srgbClr val="ED8B00"/>
      </a:accent5>
      <a:accent6>
        <a:srgbClr val="DA291C"/>
      </a:accent6>
      <a:hlink>
        <a:srgbClr val="264994"/>
      </a:hlink>
      <a:folHlink>
        <a:srgbClr val="781D7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2321</TotalTime>
  <Words>287</Words>
  <Application>Microsoft Office PowerPoint</Application>
  <PresentationFormat>Skjermfremvisning (4:3)</PresentationFormat>
  <Paragraphs>88</Paragraphs>
  <Slides>9</Slides>
  <Notes>4</Notes>
  <HiddenSlides>2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6</vt:i4>
      </vt:variant>
      <vt:variant>
        <vt:lpstr>Lysbildetitler</vt:lpstr>
      </vt:variant>
      <vt:variant>
        <vt:i4>9</vt:i4>
      </vt:variant>
    </vt:vector>
  </HeadingPairs>
  <TitlesOfParts>
    <vt:vector size="20" baseType="lpstr">
      <vt:lpstr>Arial</vt:lpstr>
      <vt:lpstr>Calibri</vt:lpstr>
      <vt:lpstr>Times New Roman</vt:lpstr>
      <vt:lpstr>Verdana</vt:lpstr>
      <vt:lpstr>Wingdings</vt:lpstr>
      <vt:lpstr>17_Liggjande_A4_xa4cE</vt:lpstr>
      <vt:lpstr>3_Liggjande A4 med vassmerke</vt:lpstr>
      <vt:lpstr>KMD powerpointmal norsk eng sam (4)</vt:lpstr>
      <vt:lpstr>1_KMD powerpointmal norsk eng sam (4)</vt:lpstr>
      <vt:lpstr>2_KMD powerpointmal norsk eng sam (4)</vt:lpstr>
      <vt:lpstr>3_KMD powerpointmal norsk eng sam (4)</vt:lpstr>
      <vt:lpstr>Kommunereforma</vt:lpstr>
      <vt:lpstr>Økonomiske verkemidla</vt:lpstr>
      <vt:lpstr>Økonomiske verkemiddel (forts.)</vt:lpstr>
      <vt:lpstr>Økonomiske verkemiddel (forts.)</vt:lpstr>
      <vt:lpstr>Økonomiske verkemiddel (forts.)</vt:lpstr>
      <vt:lpstr>Økonomiske verkemiddel (forts.)</vt:lpstr>
      <vt:lpstr>Økonomiske verkemiddel (forts.)</vt:lpstr>
      <vt:lpstr>Dekking av eingongskostnader </vt:lpstr>
      <vt:lpstr>Reformstøtte </vt:lpstr>
    </vt:vector>
  </TitlesOfParts>
  <Company>Fylkesmannen i Sogn og Fjordane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Vidare prosess – kommune, fylke og stat</dc:title>
  <dc:creator>Træen, Kåre</dc:creator>
  <cp:lastModifiedBy>Træen, Kåre</cp:lastModifiedBy>
  <cp:revision>240</cp:revision>
  <cp:lastPrinted>2016-01-31T20:30:45Z</cp:lastPrinted>
  <dcterms:created xsi:type="dcterms:W3CDTF">2015-12-03T08:28:21Z</dcterms:created>
  <dcterms:modified xsi:type="dcterms:W3CDTF">2016-08-24T20:16:57Z</dcterms:modified>
</cp:coreProperties>
</file>