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66" r:id="rId4"/>
    <p:sldId id="263" r:id="rId5"/>
    <p:sldId id="267" r:id="rId6"/>
    <p:sldId id="268" r:id="rId7"/>
    <p:sldId id="269" r:id="rId8"/>
    <p:sldId id="262" r:id="rId9"/>
    <p:sldId id="270" r:id="rId10"/>
    <p:sldId id="271" r:id="rId11"/>
    <p:sldId id="261" r:id="rId12"/>
    <p:sldId id="272" r:id="rId13"/>
    <p:sldId id="259" r:id="rId14"/>
    <p:sldId id="265" r:id="rId15"/>
    <p:sldId id="273" r:id="rId16"/>
    <p:sldId id="274" r:id="rId17"/>
    <p:sldId id="264" r:id="rId18"/>
    <p:sldId id="275" r:id="rId19"/>
    <p:sldId id="279" r:id="rId20"/>
    <p:sldId id="277" r:id="rId21"/>
    <p:sldId id="276" r:id="rId22"/>
    <p:sldId id="278" r:id="rId23"/>
    <p:sldId id="280" r:id="rId24"/>
    <p:sldId id="281" r:id="rId25"/>
    <p:sldId id="282" r:id="rId26"/>
    <p:sldId id="283" r:id="rId27"/>
    <p:sldId id="284" r:id="rId28"/>
  </p:sldIdLst>
  <p:sldSz cx="12192000" cy="6858000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9C9"/>
    <a:srgbClr val="7A942F"/>
    <a:srgbClr val="EF3340"/>
    <a:srgbClr val="000000"/>
    <a:srgbClr val="E6007E"/>
    <a:srgbClr val="660066"/>
    <a:srgbClr val="00ADBA"/>
    <a:srgbClr val="00244E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16F05D-E890-455F-9F55-ED935CFA0636}" v="79" dt="2023-03-14T18:41:17.5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77" autoAdjust="0"/>
    <p:restoredTop sz="96456" autoAdjust="0"/>
  </p:normalViewPr>
  <p:slideViewPr>
    <p:cSldViewPr snapToGrid="0">
      <p:cViewPr varScale="1">
        <p:scale>
          <a:sx n="86" d="100"/>
          <a:sy n="86" d="100"/>
        </p:scale>
        <p:origin x="394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  <a:endParaRPr lang="nb-NO" sz="800" dirty="0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1047947"/>
          <a:ext cx="184377" cy="1247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629"/>
              </a:lnTo>
              <a:lnTo>
                <a:pt x="184377" y="1247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162010" y="1047947"/>
          <a:ext cx="171951" cy="4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363"/>
              </a:lnTo>
              <a:lnTo>
                <a:pt x="171951" y="430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1047947"/>
          <a:ext cx="186831" cy="1247895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247895"/>
              </a:lnTo>
              <a:lnTo>
                <a:pt x="0" y="1247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1047947"/>
          <a:ext cx="3783700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3783700" y="1853789"/>
              </a:lnTo>
              <a:lnTo>
                <a:pt x="378370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1047947"/>
          <a:ext cx="1892405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1892405" y="1853789"/>
              </a:lnTo>
              <a:lnTo>
                <a:pt x="1892405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1047947"/>
          <a:ext cx="91440" cy="201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3789"/>
              </a:lnTo>
              <a:lnTo>
                <a:pt x="46829" y="1853789"/>
              </a:lnTo>
              <a:lnTo>
                <a:pt x="46829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1047947"/>
          <a:ext cx="1890185" cy="2017910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1047947"/>
          <a:ext cx="3781481" cy="2017910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530326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530326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  <a:endParaRPr lang="nb-NO" sz="800" kern="1200" dirty="0"/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5333962" y="1208031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5333962" y="1208031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2039021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2039021"/>
        <a:ext cx="2139570" cy="513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842899" y="1186176"/>
          <a:ext cx="208698" cy="14121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2196"/>
              </a:lnTo>
              <a:lnTo>
                <a:pt x="208698" y="14121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842899" y="1186176"/>
          <a:ext cx="194632" cy="487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7130"/>
              </a:lnTo>
              <a:lnTo>
                <a:pt x="194632" y="48713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5631424" y="1186176"/>
          <a:ext cx="211475" cy="1412497"/>
        </a:xfrm>
        <a:custGeom>
          <a:avLst/>
          <a:gdLst/>
          <a:ahLst/>
          <a:cxnLst/>
          <a:rect l="0" t="0" r="0" b="0"/>
          <a:pathLst>
            <a:path>
              <a:moveTo>
                <a:pt x="211475" y="0"/>
              </a:moveTo>
              <a:lnTo>
                <a:pt x="211475" y="1412497"/>
              </a:lnTo>
              <a:lnTo>
                <a:pt x="0" y="14124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842899" y="1186176"/>
          <a:ext cx="4282785" cy="2284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8311"/>
              </a:lnTo>
              <a:lnTo>
                <a:pt x="4282785" y="2098311"/>
              </a:lnTo>
              <a:lnTo>
                <a:pt x="4282785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842899" y="1186176"/>
          <a:ext cx="2142020" cy="22840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8311"/>
              </a:lnTo>
              <a:lnTo>
                <a:pt x="2142020" y="2098311"/>
              </a:lnTo>
              <a:lnTo>
                <a:pt x="214202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797179" y="1186176"/>
          <a:ext cx="91440" cy="22840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8311"/>
              </a:lnTo>
              <a:lnTo>
                <a:pt x="46976" y="2098311"/>
              </a:lnTo>
              <a:lnTo>
                <a:pt x="46976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703391" y="1186176"/>
          <a:ext cx="2139508" cy="2284080"/>
        </a:xfrm>
        <a:custGeom>
          <a:avLst/>
          <a:gdLst/>
          <a:ahLst/>
          <a:cxnLst/>
          <a:rect l="0" t="0" r="0" b="0"/>
          <a:pathLst>
            <a:path>
              <a:moveTo>
                <a:pt x="2139508" y="0"/>
              </a:moveTo>
              <a:lnTo>
                <a:pt x="2139508" y="2098311"/>
              </a:lnTo>
              <a:lnTo>
                <a:pt x="0" y="2098311"/>
              </a:lnTo>
              <a:lnTo>
                <a:pt x="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562626" y="1186176"/>
          <a:ext cx="4280272" cy="2284080"/>
        </a:xfrm>
        <a:custGeom>
          <a:avLst/>
          <a:gdLst/>
          <a:ahLst/>
          <a:cxnLst/>
          <a:rect l="0" t="0" r="0" b="0"/>
          <a:pathLst>
            <a:path>
              <a:moveTo>
                <a:pt x="4280272" y="0"/>
              </a:moveTo>
              <a:lnTo>
                <a:pt x="4280272" y="2098311"/>
              </a:lnTo>
              <a:lnTo>
                <a:pt x="0" y="2098311"/>
              </a:lnTo>
              <a:lnTo>
                <a:pt x="0" y="22840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4434878" y="600278"/>
          <a:ext cx="2816043" cy="585897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4434878" y="600278"/>
        <a:ext cx="2816043" cy="585897"/>
      </dsp:txXfrm>
    </dsp:sp>
    <dsp:sp modelId="{909C95B6-E601-4D07-A8B9-4253AA4B192F}">
      <dsp:nvSpPr>
        <dsp:cNvPr id="0" name=""/>
        <dsp:cNvSpPr/>
      </dsp:nvSpPr>
      <dsp:spPr>
        <a:xfrm>
          <a:off x="678013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678013" y="3470256"/>
        <a:ext cx="1769226" cy="884613"/>
      </dsp:txXfrm>
    </dsp:sp>
    <dsp:sp modelId="{CDDA0DEA-00AB-4476-B1F6-F3D5C4F5B05A}">
      <dsp:nvSpPr>
        <dsp:cNvPr id="0" name=""/>
        <dsp:cNvSpPr/>
      </dsp:nvSpPr>
      <dsp:spPr>
        <a:xfrm>
          <a:off x="2818777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818777" y="3470256"/>
        <a:ext cx="1769226" cy="884613"/>
      </dsp:txXfrm>
    </dsp:sp>
    <dsp:sp modelId="{111B72F2-6D3E-4A9C-A953-9ECE5CECD5F6}">
      <dsp:nvSpPr>
        <dsp:cNvPr id="0" name=""/>
        <dsp:cNvSpPr/>
      </dsp:nvSpPr>
      <dsp:spPr>
        <a:xfrm>
          <a:off x="4959542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</a:p>
      </dsp:txBody>
      <dsp:txXfrm>
        <a:off x="4959542" y="3470256"/>
        <a:ext cx="1769226" cy="884613"/>
      </dsp:txXfrm>
    </dsp:sp>
    <dsp:sp modelId="{659292F3-2B21-4827-9546-D01800201700}">
      <dsp:nvSpPr>
        <dsp:cNvPr id="0" name=""/>
        <dsp:cNvSpPr/>
      </dsp:nvSpPr>
      <dsp:spPr>
        <a:xfrm>
          <a:off x="7100307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7100307" y="3470256"/>
        <a:ext cx="1769226" cy="884613"/>
      </dsp:txXfrm>
    </dsp:sp>
    <dsp:sp modelId="{EFB304F1-F6B6-401C-BEFD-6DEB5E98C5F2}">
      <dsp:nvSpPr>
        <dsp:cNvPr id="0" name=""/>
        <dsp:cNvSpPr/>
      </dsp:nvSpPr>
      <dsp:spPr>
        <a:xfrm>
          <a:off x="9241071" y="3470256"/>
          <a:ext cx="1769226" cy="884613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9241071" y="3470256"/>
        <a:ext cx="1769226" cy="884613"/>
      </dsp:txXfrm>
    </dsp:sp>
    <dsp:sp modelId="{7D1CE52B-6125-4CAE-B58D-0204E7AEA1B6}">
      <dsp:nvSpPr>
        <dsp:cNvPr id="0" name=""/>
        <dsp:cNvSpPr/>
      </dsp:nvSpPr>
      <dsp:spPr>
        <a:xfrm>
          <a:off x="3209635" y="2302244"/>
          <a:ext cx="2421788" cy="592859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3209635" y="2302244"/>
        <a:ext cx="2421788" cy="592859"/>
      </dsp:txXfrm>
    </dsp:sp>
    <dsp:sp modelId="{C32C0C48-A0F3-41D4-8BB6-B6566DFE356D}">
      <dsp:nvSpPr>
        <dsp:cNvPr id="0" name=""/>
        <dsp:cNvSpPr/>
      </dsp:nvSpPr>
      <dsp:spPr>
        <a:xfrm>
          <a:off x="6037532" y="1367375"/>
          <a:ext cx="2421788" cy="611860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6037532" y="1367375"/>
        <a:ext cx="2421788" cy="611860"/>
      </dsp:txXfrm>
    </dsp:sp>
    <dsp:sp modelId="{EE1CE2F4-FA55-4654-99BD-C31700EEC35E}">
      <dsp:nvSpPr>
        <dsp:cNvPr id="0" name=""/>
        <dsp:cNvSpPr/>
      </dsp:nvSpPr>
      <dsp:spPr>
        <a:xfrm>
          <a:off x="6051597" y="2307976"/>
          <a:ext cx="2421788" cy="580792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6051597" y="2307976"/>
        <a:ext cx="2421788" cy="580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Fra </a:t>
            </a:r>
            <a:r>
              <a:rPr lang="nb-NO" dirty="0" err="1"/>
              <a:t>dep</a:t>
            </a:r>
            <a:r>
              <a:rPr lang="nb-NO" dirty="0"/>
              <a:t>: </a:t>
            </a: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Vi er kommet til samme konklusjon som deg, herunder at det ikke er adgang til å sette et slikt vilkår.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Et slikt vilkår i en sak etter NMSK-forskriften vil innskrenke skogeiers frihet etter skogfondforskriften, og det mener jeg er vanskelig å forsvare rettslig.</a:t>
            </a: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Innføring av et krav om minimum 10% avsetting vil måtte kreve en endring av skogfondforskriften.</a:t>
            </a: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7422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4927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image" Target="../media/image17.png"/><Relationship Id="rId16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4.jpg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20.04.2023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58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638158322"/>
              </p:ext>
            </p:extLst>
          </p:nvPr>
        </p:nvGraphicFramePr>
        <p:xfrm>
          <a:off x="810072" y="1184424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  <p:pic>
        <p:nvPicPr>
          <p:cNvPr id="6" name="Bilde 5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7FB6DA68-D085-4F65-A44E-E9B0F2AC4B4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6196" y="1020677"/>
            <a:ext cx="950603" cy="118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680678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Bilde 22" descr="Et bilde som inneholder person, mann, klær, smilende&#10;&#10;Automatisk generert beskrivelse">
            <a:extLst>
              <a:ext uri="{FF2B5EF4-FFF2-40B4-BE49-F238E27FC236}">
                <a16:creationId xmlns:a16="http://schemas.microsoft.com/office/drawing/2014/main" id="{ED14EBFD-801F-4623-AD95-0AD57A784A1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91" y="334553"/>
            <a:ext cx="999408" cy="1248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2684330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7515" y="5107037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1EB28E0-C297-4695-92A4-E780C6447011}"/>
              </a:ext>
            </a:extLst>
          </p:cNvPr>
          <p:cNvSpPr txBox="1"/>
          <p:nvPr userDrawn="1"/>
        </p:nvSpPr>
        <p:spPr>
          <a:xfrm>
            <a:off x="6623821" y="77438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/>
              <a:t>statsforvaltar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7732AF6-F00D-4709-89F5-86293AAD86B7}"/>
              </a:ext>
            </a:extLst>
          </p:cNvPr>
          <p:cNvSpPr txBox="1"/>
          <p:nvPr userDrawn="1"/>
        </p:nvSpPr>
        <p:spPr>
          <a:xfrm>
            <a:off x="8281928" y="1476177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Berit Brendskag Lied</a:t>
            </a:r>
          </a:p>
          <a:p>
            <a:r>
              <a:rPr lang="nb-NO" sz="800" dirty="0"/>
              <a:t>ass. statsforvaltar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08249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082494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18445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184452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184452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 Aaland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184452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175995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Tone Monsen Aarø</a:t>
            </a:r>
          </a:p>
          <a:p>
            <a:pPr algn="ctr"/>
            <a:r>
              <a:rPr lang="nb-NO" sz="800" dirty="0"/>
              <a:t>direktør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05195A01-70A0-4015-A38C-12395A11BE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2" r="7633"/>
          <a:stretch/>
        </p:blipFill>
        <p:spPr>
          <a:xfrm>
            <a:off x="1832598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932549610"/>
              </p:ext>
            </p:extLst>
          </p:nvPr>
        </p:nvGraphicFramePr>
        <p:xfrm>
          <a:off x="257731" y="930651"/>
          <a:ext cx="11688312" cy="4355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6576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765" r:id="rId9"/>
    <p:sldLayoutId id="2147483664" r:id="rId10"/>
    <p:sldLayoutId id="2147483760" r:id="rId11"/>
    <p:sldLayoutId id="2147483713" r:id="rId12"/>
    <p:sldLayoutId id="2147483761" r:id="rId13"/>
    <p:sldLayoutId id="2147483685" r:id="rId14"/>
    <p:sldLayoutId id="2147483714" r:id="rId15"/>
    <p:sldLayoutId id="2147483702" r:id="rId16"/>
    <p:sldLayoutId id="2147483736" r:id="rId17"/>
    <p:sldLayoutId id="2147483733" r:id="rId18"/>
    <p:sldLayoutId id="2147483716" r:id="rId19"/>
    <p:sldLayoutId id="2147483707" r:id="rId20"/>
    <p:sldLayoutId id="2147483675" r:id="rId21"/>
    <p:sldLayoutId id="2147483706" r:id="rId22"/>
    <p:sldLayoutId id="2147483709" r:id="rId23"/>
    <p:sldLayoutId id="2147483711" r:id="rId24"/>
    <p:sldLayoutId id="2147483710" r:id="rId25"/>
    <p:sldLayoutId id="2147483712" r:id="rId26"/>
    <p:sldLayoutId id="2147483655" r:id="rId27"/>
    <p:sldLayoutId id="2147483705" r:id="rId28"/>
    <p:sldLayoutId id="2147483767" r:id="rId29"/>
    <p:sldLayoutId id="2147483766" r:id="rId30"/>
    <p:sldLayoutId id="2147483759" r:id="rId31"/>
    <p:sldLayoutId id="2147483758" r:id="rId32"/>
    <p:sldLayoutId id="2147483757" r:id="rId33"/>
    <p:sldLayoutId id="2147483746" r:id="rId34"/>
    <p:sldLayoutId id="2147483718" r:id="rId35"/>
    <p:sldLayoutId id="2147483719" r:id="rId3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svg"/><Relationship Id="rId7" Type="http://schemas.openxmlformats.org/officeDocument/2006/relationships/image" Target="../media/image59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11" Type="http://schemas.openxmlformats.org/officeDocument/2006/relationships/image" Target="../media/image63.svg"/><Relationship Id="rId5" Type="http://schemas.openxmlformats.org/officeDocument/2006/relationships/image" Target="../media/image57.sv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7" Type="http://schemas.openxmlformats.org/officeDocument/2006/relationships/image" Target="../media/image66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2.svg"/><Relationship Id="rId4" Type="http://schemas.openxmlformats.org/officeDocument/2006/relationships/image" Target="../media/image8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1A1DAF-5B81-4E71-B4FB-33B7C3B3F5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 dirty="0"/>
              <a:t>15.02.2023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7B6939-CB60-41BE-9F4A-C07245C16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8217" y="733014"/>
            <a:ext cx="8258026" cy="2576997"/>
          </a:xfrm>
        </p:spPr>
        <p:txBody>
          <a:bodyPr/>
          <a:lstStyle/>
          <a:p>
            <a:r>
              <a:rPr lang="nb-NO" sz="4400" dirty="0"/>
              <a:t>Juridisk time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54DE88-4D31-48B2-B2C1-553386B053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Skogsamling 2023</a:t>
            </a:r>
          </a:p>
        </p:txBody>
      </p:sp>
    </p:spTree>
    <p:extLst>
      <p:ext uri="{BB962C8B-B14F-4D97-AF65-F5344CB8AC3E}">
        <p14:creationId xmlns:p14="http://schemas.microsoft.com/office/powerpoint/2010/main" val="422396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5A3F1-7364-12B1-2F85-B205ECAD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Tema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FD8DD8-C3D5-62AE-633B-653DD88A62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2164988"/>
            <a:ext cx="7550473" cy="4144259"/>
          </a:xfrm>
        </p:spPr>
        <p:txBody>
          <a:bodyPr/>
          <a:lstStyle/>
          <a:p>
            <a:r>
              <a:rPr lang="nb-NO" dirty="0"/>
              <a:t>Forholdet mellom </a:t>
            </a:r>
            <a:r>
              <a:rPr lang="nb-NO" b="1" dirty="0">
                <a:solidFill>
                  <a:srgbClr val="FF0000"/>
                </a:solidFill>
              </a:rPr>
              <a:t>plan- og bygningsloven </a:t>
            </a:r>
            <a:r>
              <a:rPr lang="nb-NO" dirty="0"/>
              <a:t>og </a:t>
            </a:r>
            <a:r>
              <a:rPr lang="nb-NO" b="1" dirty="0">
                <a:solidFill>
                  <a:srgbClr val="00B050"/>
                </a:solidFill>
              </a:rPr>
              <a:t>landbruksvegforskriften </a:t>
            </a:r>
          </a:p>
          <a:p>
            <a:endParaRPr lang="nb-NO" dirty="0"/>
          </a:p>
          <a:p>
            <a:pPr lvl="1"/>
            <a:r>
              <a:rPr lang="nb-NO" dirty="0"/>
              <a:t>Landbruksveger er unntatt byggesaksreglene</a:t>
            </a:r>
          </a:p>
          <a:p>
            <a:pPr lvl="1"/>
            <a:r>
              <a:rPr lang="nb-NO" dirty="0"/>
              <a:t>Vilkår for bruk av </a:t>
            </a:r>
            <a:r>
              <a:rPr lang="nb-NO" dirty="0">
                <a:solidFill>
                  <a:srgbClr val="00B050"/>
                </a:solidFill>
              </a:rPr>
              <a:t>landbruksvegforskriften </a:t>
            </a:r>
          </a:p>
          <a:p>
            <a:pPr lvl="1"/>
            <a:r>
              <a:rPr lang="nb-NO" dirty="0"/>
              <a:t>Ulovlighetsoppfølging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Er «</a:t>
            </a:r>
            <a:r>
              <a:rPr lang="nb-NO" dirty="0" err="1"/>
              <a:t>byggekostnad</a:t>
            </a:r>
            <a:r>
              <a:rPr lang="nb-NO" dirty="0"/>
              <a:t>» et tema etter </a:t>
            </a:r>
            <a:r>
              <a:rPr lang="nb-NO" dirty="0">
                <a:solidFill>
                  <a:srgbClr val="00B050"/>
                </a:solidFill>
              </a:rPr>
              <a:t>landbruksvegforskriften</a:t>
            </a:r>
            <a:r>
              <a:rPr lang="nb-NO" dirty="0"/>
              <a:t>?</a:t>
            </a:r>
          </a:p>
          <a:p>
            <a:r>
              <a:rPr lang="nb-NO" dirty="0"/>
              <a:t>Repetisjon om bruk av vilkår (hvis tid igjen) 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5" name="Grafikk 4" descr="Skogsmotiv kontur">
            <a:extLst>
              <a:ext uri="{FF2B5EF4-FFF2-40B4-BE49-F238E27FC236}">
                <a16:creationId xmlns:a16="http://schemas.microsoft.com/office/drawing/2014/main" id="{EBAE8659-9575-09D0-3A5A-04E8BF7C57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37286" y="2430088"/>
            <a:ext cx="1510146" cy="1510146"/>
          </a:xfrm>
          <a:prstGeom prst="rect">
            <a:avLst/>
          </a:prstGeom>
        </p:spPr>
      </p:pic>
      <p:pic>
        <p:nvPicPr>
          <p:cNvPr id="7" name="Grafikk 6" descr="Jordbruk kontur">
            <a:extLst>
              <a:ext uri="{FF2B5EF4-FFF2-40B4-BE49-F238E27FC236}">
                <a16:creationId xmlns:a16="http://schemas.microsoft.com/office/drawing/2014/main" id="{089AEBCF-F0AC-702A-E0FA-17B4430A7C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81273" y="3861848"/>
            <a:ext cx="1712026" cy="1712026"/>
          </a:xfrm>
          <a:prstGeom prst="rect">
            <a:avLst/>
          </a:prstGeom>
        </p:spPr>
      </p:pic>
      <p:pic>
        <p:nvPicPr>
          <p:cNvPr id="9" name="Grafikk 8" descr="Motorveilandskap kontur">
            <a:extLst>
              <a:ext uri="{FF2B5EF4-FFF2-40B4-BE49-F238E27FC236}">
                <a16:creationId xmlns:a16="http://schemas.microsoft.com/office/drawing/2014/main" id="{D2437976-C40B-9E7F-A694-65B7F03E66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15450" y="2858590"/>
            <a:ext cx="914400" cy="914400"/>
          </a:xfrm>
          <a:prstGeom prst="rect">
            <a:avLst/>
          </a:prstGeom>
        </p:spPr>
      </p:pic>
      <p:pic>
        <p:nvPicPr>
          <p:cNvPr id="11" name="Grafikk 10" descr="Traktor kontur">
            <a:extLst>
              <a:ext uri="{FF2B5EF4-FFF2-40B4-BE49-F238E27FC236}">
                <a16:creationId xmlns:a16="http://schemas.microsoft.com/office/drawing/2014/main" id="{4B74C54C-9820-C64F-84DE-01F8B1D11E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77259" y="406966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43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2DE89-4D80-6E77-E3E4-9C23CF77E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67" y="760309"/>
            <a:ext cx="10080625" cy="1077209"/>
          </a:xfrm>
        </p:spPr>
        <p:txBody>
          <a:bodyPr/>
          <a:lstStyle/>
          <a:p>
            <a:r>
              <a:rPr lang="nb-NO" dirty="0"/>
              <a:t>Juridisk utgangspunkt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0B292F-27FA-616F-0864-A61AF15984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6279" y="2141238"/>
            <a:ext cx="8549597" cy="4144259"/>
          </a:xfrm>
        </p:spPr>
        <p:txBody>
          <a:bodyPr/>
          <a:lstStyle/>
          <a:p>
            <a:r>
              <a:rPr lang="nb-NO" sz="1800" dirty="0"/>
              <a:t>Veger er som utgangspunkt et søknadspliktig tiltak etter </a:t>
            </a:r>
            <a:r>
              <a:rPr lang="nb-NO" sz="1800" b="1" dirty="0">
                <a:solidFill>
                  <a:srgbClr val="FF0000"/>
                </a:solidFill>
              </a:rPr>
              <a:t>plan- og bygningsloven </a:t>
            </a:r>
          </a:p>
          <a:p>
            <a:pPr lvl="1"/>
            <a:endParaRPr lang="nb-NO" sz="1800" dirty="0"/>
          </a:p>
          <a:p>
            <a:pPr lvl="1"/>
            <a:r>
              <a:rPr lang="nb-NO" sz="1800" dirty="0"/>
              <a:t>§ 20-1 bokstav l.</a:t>
            </a:r>
          </a:p>
          <a:p>
            <a:pPr marL="457200" lvl="1" indent="0">
              <a:buNone/>
            </a:pPr>
            <a:r>
              <a:rPr lang="nb-NO" sz="1800" dirty="0"/>
              <a:t> «</a:t>
            </a:r>
            <a:r>
              <a:rPr lang="nb-NO" sz="1800" b="1" dirty="0">
                <a:solidFill>
                  <a:srgbClr val="FF0000"/>
                </a:solidFill>
              </a:rPr>
              <a:t>anlegg av veg</a:t>
            </a:r>
            <a:r>
              <a:rPr lang="nb-NO" sz="1800" dirty="0"/>
              <a:t>, parkeringsplass og landingsplass» omfattes av byggesaksbestemmelsene</a:t>
            </a:r>
          </a:p>
          <a:p>
            <a:pPr lvl="1"/>
            <a:endParaRPr lang="nb-NO" sz="1800" dirty="0"/>
          </a:p>
          <a:p>
            <a:pPr lvl="2"/>
            <a:r>
              <a:rPr lang="nb-NO" sz="1600" dirty="0"/>
              <a:t>§ 20-6 angir unntak for tiltak som blir «tilfredsstillende behandlet etter andre lover»</a:t>
            </a:r>
          </a:p>
          <a:p>
            <a:pPr lvl="1"/>
            <a:endParaRPr lang="nb-NO" sz="1800" dirty="0"/>
          </a:p>
          <a:p>
            <a:pPr lvl="2"/>
            <a:r>
              <a:rPr lang="nb-NO" sz="1600" dirty="0"/>
              <a:t>Byggesaksforskriften § 4-3 bokstav e. gir unntak for</a:t>
            </a:r>
          </a:p>
          <a:p>
            <a:pPr marL="457200" lvl="1" indent="0">
              <a:buNone/>
            </a:pPr>
            <a:r>
              <a:rPr lang="nb-NO" sz="1800" dirty="0"/>
              <a:t>	«</a:t>
            </a:r>
            <a:r>
              <a:rPr lang="nb-NO" sz="1800" b="1" dirty="0">
                <a:solidFill>
                  <a:srgbClr val="00B050"/>
                </a:solidFill>
              </a:rPr>
              <a:t>Landbruksveier som er </a:t>
            </a:r>
            <a:r>
              <a:rPr lang="nb-NO" sz="1800" b="1" u="sng" dirty="0">
                <a:solidFill>
                  <a:srgbClr val="00B050"/>
                </a:solidFill>
              </a:rPr>
              <a:t>godkjent</a:t>
            </a:r>
            <a:r>
              <a:rPr lang="nb-NO" sz="1800" dirty="0"/>
              <a:t>» etter landbruksvegforskriften </a:t>
            </a:r>
          </a:p>
          <a:p>
            <a:endParaRPr lang="nb-NO" sz="1800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Grafikk 4" descr="Vei kontur">
            <a:extLst>
              <a:ext uri="{FF2B5EF4-FFF2-40B4-BE49-F238E27FC236}">
                <a16:creationId xmlns:a16="http://schemas.microsoft.com/office/drawing/2014/main" id="{5A9D2AF3-BDE1-992B-28DC-06B72C3D3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68591" y="2897579"/>
            <a:ext cx="2063933" cy="20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411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42DE89-4D80-6E77-E3E4-9C23CF77E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Krav om «godkjent» landbruksveg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0B292F-27FA-616F-0864-A61AF15984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02" y="2188739"/>
            <a:ext cx="7973643" cy="4144259"/>
          </a:xfrm>
        </p:spPr>
        <p:txBody>
          <a:bodyPr/>
          <a:lstStyle/>
          <a:p>
            <a:pPr lvl="1"/>
            <a:r>
              <a:rPr lang="nb-NO" dirty="0"/>
              <a:t>Søknad om landbruksveg er bare </a:t>
            </a:r>
            <a:r>
              <a:rPr lang="nb-NO" b="1" dirty="0">
                <a:solidFill>
                  <a:srgbClr val="00B050"/>
                </a:solidFill>
              </a:rPr>
              <a:t>GODKJENT</a:t>
            </a:r>
            <a:r>
              <a:rPr lang="nb-NO" dirty="0"/>
              <a:t> når kommunen har saksbehandlet søknaden og gitt tillatelse </a:t>
            </a:r>
          </a:p>
          <a:p>
            <a:pPr lvl="1"/>
            <a:endParaRPr lang="nb-NO" dirty="0"/>
          </a:p>
          <a:p>
            <a:pPr lvl="2"/>
            <a:r>
              <a:rPr lang="nb-NO" dirty="0"/>
              <a:t>Hvis søknad må </a:t>
            </a:r>
            <a:r>
              <a:rPr lang="nb-NO" b="1" dirty="0">
                <a:solidFill>
                  <a:srgbClr val="C00000"/>
                </a:solidFill>
              </a:rPr>
              <a:t>avvises</a:t>
            </a:r>
            <a:r>
              <a:rPr lang="nb-NO" dirty="0"/>
              <a:t> fordi det ikke er en «landbruksveg» må søker eventuelt søke etter PBL</a:t>
            </a:r>
          </a:p>
          <a:p>
            <a:pPr lvl="2"/>
            <a:endParaRPr lang="nb-NO" dirty="0"/>
          </a:p>
          <a:p>
            <a:pPr lvl="2"/>
            <a:r>
              <a:rPr lang="nb-NO" dirty="0"/>
              <a:t>Dette gjelder også der det er tale om en «landbruksveg» men søknad </a:t>
            </a:r>
            <a:r>
              <a:rPr lang="nb-NO" b="1" dirty="0">
                <a:solidFill>
                  <a:srgbClr val="C00000"/>
                </a:solidFill>
              </a:rPr>
              <a:t>avslås</a:t>
            </a:r>
            <a:r>
              <a:rPr lang="nb-NO" dirty="0"/>
              <a:t> på grunn av </a:t>
            </a:r>
          </a:p>
          <a:p>
            <a:pPr lvl="3"/>
            <a:r>
              <a:rPr lang="nb-NO" dirty="0"/>
              <a:t>konsekvenser for miljøverdier</a:t>
            </a:r>
          </a:p>
          <a:p>
            <a:pPr lvl="3"/>
            <a:r>
              <a:rPr lang="nb-NO" dirty="0"/>
              <a:t>fare for flom, erosjon og løsmasseskred</a:t>
            </a:r>
          </a:p>
          <a:p>
            <a:pPr lvl="3"/>
            <a:r>
              <a:rPr lang="nb-NO" dirty="0"/>
              <a:t>dårlig helhetsløsning</a:t>
            </a:r>
          </a:p>
          <a:p>
            <a:pPr lvl="3"/>
            <a:r>
              <a:rPr lang="nb-NO" dirty="0"/>
              <a:t>ressursene kan ikke brukes på rasjonell og regningssvarende måte</a:t>
            </a:r>
          </a:p>
          <a:p>
            <a:pPr lvl="3"/>
            <a:endParaRPr lang="nb-NO" dirty="0"/>
          </a:p>
          <a:p>
            <a:pPr marL="1371600" lvl="3" indent="0">
              <a:buNone/>
            </a:pP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pic>
        <p:nvPicPr>
          <p:cNvPr id="5" name="Grafikk 4" descr="kontroll av innboks kontur">
            <a:extLst>
              <a:ext uri="{FF2B5EF4-FFF2-40B4-BE49-F238E27FC236}">
                <a16:creationId xmlns:a16="http://schemas.microsoft.com/office/drawing/2014/main" id="{20162CF4-CE0B-D2F3-39CD-5108E7005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5148" y="2075213"/>
            <a:ext cx="914400" cy="914400"/>
          </a:xfrm>
          <a:prstGeom prst="rect">
            <a:avLst/>
          </a:prstGeom>
        </p:spPr>
      </p:pic>
      <p:pic>
        <p:nvPicPr>
          <p:cNvPr id="7" name="Grafikk 6" descr="Tommel ned kontur">
            <a:extLst>
              <a:ext uri="{FF2B5EF4-FFF2-40B4-BE49-F238E27FC236}">
                <a16:creationId xmlns:a16="http://schemas.microsoft.com/office/drawing/2014/main" id="{936E307C-3FF6-1B28-E88A-7F795EBB4D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25148" y="3818513"/>
            <a:ext cx="1177636" cy="117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96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8F632D-DC84-E1B0-0958-0665A7551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gjelder landbruksvegforskriften?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BAB58C-6958-6DD3-74B8-158A1C8F01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§ 1-3 første ledd angir to absolutte vilkår</a:t>
            </a:r>
          </a:p>
          <a:p>
            <a:pPr marL="914400" lvl="1" indent="-457200">
              <a:buAutoNum type="arabicParenR"/>
            </a:pPr>
            <a:r>
              <a:rPr lang="nb-NO" dirty="0"/>
              <a:t>Landbruksvei nødvendig for landbruksvirksomhet</a:t>
            </a:r>
          </a:p>
          <a:p>
            <a:pPr marL="914400" lvl="1" indent="-457200">
              <a:buAutoNum type="arabicParenR"/>
            </a:pPr>
            <a:r>
              <a:rPr lang="nb-NO" dirty="0"/>
              <a:t>Landbruksvirksomheten må utgjøre hovedformålet </a:t>
            </a:r>
          </a:p>
          <a:p>
            <a:pPr marL="914400" lvl="1" indent="-457200">
              <a:buAutoNum type="arabicParenR"/>
            </a:pPr>
            <a:endParaRPr lang="nb-NO" dirty="0"/>
          </a:p>
          <a:p>
            <a:pPr marL="0" indent="0">
              <a:buNone/>
            </a:pPr>
            <a:r>
              <a:rPr lang="nb-NO" dirty="0"/>
              <a:t>«Denne forskriften omfatter nybygging og ombygging av </a:t>
            </a:r>
            <a:r>
              <a:rPr lang="nb-NO" b="1" u="sng" dirty="0"/>
              <a:t>landbruksveier</a:t>
            </a:r>
            <a:r>
              <a:rPr lang="nb-NO" dirty="0"/>
              <a:t>, hvor </a:t>
            </a:r>
            <a:r>
              <a:rPr lang="nb-NO" b="1" u="sng" dirty="0"/>
              <a:t>landbruksvirksomhet utgjør hovedformålet</a:t>
            </a:r>
            <a:r>
              <a:rPr lang="nb-NO" dirty="0"/>
              <a:t>»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Bildeforklaring: pil opp 3">
            <a:extLst>
              <a:ext uri="{FF2B5EF4-FFF2-40B4-BE49-F238E27FC236}">
                <a16:creationId xmlns:a16="http://schemas.microsoft.com/office/drawing/2014/main" id="{F0335BD5-C03D-C551-186F-FF57732C8EE5}"/>
              </a:ext>
            </a:extLst>
          </p:cNvPr>
          <p:cNvSpPr/>
          <p:nvPr/>
        </p:nvSpPr>
        <p:spPr>
          <a:xfrm>
            <a:off x="1055687" y="4371300"/>
            <a:ext cx="4490090" cy="2152601"/>
          </a:xfrm>
          <a:prstGeom prst="upArrow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 dirty="0">
                <a:solidFill>
                  <a:schemeClr val="tx1"/>
                </a:solidFill>
                <a:latin typeface="+mj-lt"/>
              </a:rPr>
              <a:t>Andre vilkår: </a:t>
            </a:r>
          </a:p>
          <a:p>
            <a:pPr algn="ctr"/>
            <a:r>
              <a:rPr lang="nb-NO" sz="1600" b="1" dirty="0">
                <a:solidFill>
                  <a:schemeClr val="tx1"/>
                </a:solidFill>
                <a:latin typeface="+mj-lt"/>
              </a:rPr>
              <a:t>§ 1-2 b</a:t>
            </a:r>
            <a:r>
              <a:rPr lang="nb-NO" sz="1600" dirty="0">
                <a:solidFill>
                  <a:schemeClr val="tx1"/>
                </a:solidFill>
                <a:latin typeface="+mj-lt"/>
              </a:rPr>
              <a:t>: jordbruk- og skogbruk, herunder gårdstilknyttet næringsvirksomhet basert på gårdens ressursgrunnlag må være over 50 %</a:t>
            </a:r>
          </a:p>
        </p:txBody>
      </p:sp>
      <p:sp>
        <p:nvSpPr>
          <p:cNvPr id="5" name="Bildeforklaring: pil opp 4">
            <a:extLst>
              <a:ext uri="{FF2B5EF4-FFF2-40B4-BE49-F238E27FC236}">
                <a16:creationId xmlns:a16="http://schemas.microsoft.com/office/drawing/2014/main" id="{BB5DD610-CFDE-5BD6-3173-1AB32B04F523}"/>
              </a:ext>
            </a:extLst>
          </p:cNvPr>
          <p:cNvSpPr/>
          <p:nvPr/>
        </p:nvSpPr>
        <p:spPr>
          <a:xfrm>
            <a:off x="6816437" y="4076007"/>
            <a:ext cx="3437905" cy="2152600"/>
          </a:xfrm>
          <a:prstGeom prst="upArrowCallout">
            <a:avLst/>
          </a:prstGeom>
          <a:solidFill>
            <a:srgbClr val="E4F9C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b="1" dirty="0">
                <a:solidFill>
                  <a:schemeClr val="tx1"/>
                </a:solidFill>
                <a:latin typeface="+mj-lt"/>
              </a:rPr>
              <a:t>Første vilkår:</a:t>
            </a:r>
          </a:p>
          <a:p>
            <a:pPr algn="ctr"/>
            <a:r>
              <a:rPr lang="nb-NO" sz="1600" b="1" dirty="0">
                <a:solidFill>
                  <a:schemeClr val="tx1"/>
                </a:solidFill>
                <a:latin typeface="+mj-lt"/>
              </a:rPr>
              <a:t>§ 1- 2 a</a:t>
            </a:r>
            <a:r>
              <a:rPr lang="nb-NO" sz="1600" dirty="0">
                <a:solidFill>
                  <a:schemeClr val="tx1"/>
                </a:solidFill>
                <a:latin typeface="+mj-lt"/>
              </a:rPr>
              <a:t>: Bilveier, traktorveier (jf. normaler) og enklere veier som er </a:t>
            </a:r>
            <a:r>
              <a:rPr lang="nb-NO" sz="1600" u="sng" dirty="0">
                <a:solidFill>
                  <a:schemeClr val="tx1"/>
                </a:solidFill>
                <a:latin typeface="+mj-lt"/>
              </a:rPr>
              <a:t>nødvendig </a:t>
            </a:r>
            <a:r>
              <a:rPr lang="nb-NO" sz="1600" dirty="0">
                <a:solidFill>
                  <a:schemeClr val="tx1"/>
                </a:solidFill>
                <a:latin typeface="+mj-lt"/>
              </a:rPr>
              <a:t>for landbruksvirksomhet</a:t>
            </a:r>
          </a:p>
        </p:txBody>
      </p:sp>
    </p:spTree>
    <p:extLst>
      <p:ext uri="{BB962C8B-B14F-4D97-AF65-F5344CB8AC3E}">
        <p14:creationId xmlns:p14="http://schemas.microsoft.com/office/powerpoint/2010/main" val="3715772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06830B-F7E9-E098-4AE6-BE3CBE84C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Nødvendig for landbruksvirksomhet?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E95F8A6-AE5C-63AD-7AD0-60C091E67C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dirty="0"/>
              <a:t>Ordlyden i forskriften gir liten veiledning</a:t>
            </a:r>
          </a:p>
          <a:p>
            <a:r>
              <a:rPr lang="nb-NO" sz="1800" dirty="0"/>
              <a:t>Kommentarrundskrivet </a:t>
            </a:r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pPr marL="457200" lvl="1" indent="0">
              <a:buNone/>
            </a:pPr>
            <a:endParaRPr lang="nb-NO" sz="1800" dirty="0"/>
          </a:p>
          <a:p>
            <a:r>
              <a:rPr lang="nb-NO" sz="1800" dirty="0"/>
              <a:t>Vegen må falle inn under LNF-formålet for å være en landbruksveg</a:t>
            </a:r>
          </a:p>
          <a:p>
            <a:pPr marL="0" indent="0">
              <a:buNone/>
            </a:pPr>
            <a:endParaRPr lang="nb-NO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FFF2353-465E-4978-3FE7-741799093A8F}"/>
              </a:ext>
            </a:extLst>
          </p:cNvPr>
          <p:cNvSpPr txBox="1"/>
          <p:nvPr/>
        </p:nvSpPr>
        <p:spPr>
          <a:xfrm>
            <a:off x="1274618" y="2998519"/>
            <a:ext cx="9642763" cy="1754326"/>
          </a:xfrm>
          <a:prstGeom prst="rect">
            <a:avLst/>
          </a:prstGeom>
          <a:solidFill>
            <a:srgbClr val="E4F9C9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«Hvis en vei er nødvendig av hensyn til driften av gården og utnyttelse av ressursene på eiendommen er den å oppfatte som landbruksvei og landbruksveiforskriften gjelder.» </a:t>
            </a: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«Landbruksområder vises som landbruks-, natur,- og friluftsområder (LNF) i kommuneplanene. Det som klart faller innenfor landbruksvirksomhet er produksjoner som melk, kjøttfe, kylling, egg, gris, geit, sau, pels, korn, gras og skog.» </a:t>
            </a:r>
          </a:p>
        </p:txBody>
      </p:sp>
    </p:spTree>
    <p:extLst>
      <p:ext uri="{BB962C8B-B14F-4D97-AF65-F5344CB8AC3E}">
        <p14:creationId xmlns:p14="http://schemas.microsoft.com/office/powerpoint/2010/main" val="330011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863BCA-675E-DC13-76BE-9B02C0F66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Nødvendig for landbruksvirksomhet?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87D5E97-9CA5-C938-12AC-163201C54A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0" y="2129362"/>
            <a:ext cx="6144843" cy="4144259"/>
          </a:xfrm>
        </p:spPr>
        <p:txBody>
          <a:bodyPr/>
          <a:lstStyle/>
          <a:p>
            <a:r>
              <a:rPr lang="nb-NO" dirty="0"/>
              <a:t>Veilederen «Garden som ressurs» (tidligere Landbruk Pluss) gir føringer for når et tiltak inngår i LNF-kategorien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NB! Krav om «næringsmessig landbruk»</a:t>
            </a:r>
          </a:p>
          <a:p>
            <a:pPr lvl="1"/>
            <a:r>
              <a:rPr lang="nb-NO" dirty="0"/>
              <a:t>Jordbruk, skogbruk eller gårdstilknyttet næringsvirksomhet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70A63D9-5F40-BC0B-CFCE-C0C64E3E4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646" y="2129362"/>
            <a:ext cx="4156364" cy="464172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A29FA3F2-4E79-90F1-DA28-2DF0B2410B67}"/>
              </a:ext>
            </a:extLst>
          </p:cNvPr>
          <p:cNvSpPr txBox="1"/>
          <p:nvPr/>
        </p:nvSpPr>
        <p:spPr>
          <a:xfrm>
            <a:off x="1123525" y="3429000"/>
            <a:ext cx="6012872" cy="120032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LNF omfatter «areal for landbruk, natur og friluftsliv og reindrift der det bare er tillatt å oppføre bygninger eller iverksette anlegg eller </a:t>
            </a:r>
            <a:r>
              <a:rPr lang="nb-NO" u="sng" dirty="0">
                <a:latin typeface="+mj-lt"/>
              </a:rPr>
              <a:t>andre tiltak som er nødvendige for næringsmessig landbruk</a:t>
            </a:r>
            <a:r>
              <a:rPr lang="nb-NO" dirty="0">
                <a:latin typeface="+mj-lt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96296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6ACF5D-A4B6-5598-66B3-827C0E9D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Når tjener veien «næringsmessig landbruk»?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C2A48D-B26C-D6A6-7C8A-AE19D52273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004" y="2283742"/>
            <a:ext cx="5040313" cy="4144259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nb-NO" sz="1800" dirty="0"/>
              <a:t>Veien tjener ikke næringsmessig landbruk </a:t>
            </a:r>
          </a:p>
          <a:p>
            <a:r>
              <a:rPr lang="nb-NO" sz="1800" dirty="0"/>
              <a:t>Tilkomst for planting av trær som ikke vil gi produktiv skog (areal uegnet for planting) </a:t>
            </a:r>
          </a:p>
          <a:p>
            <a:r>
              <a:rPr lang="nb-NO" sz="1800" dirty="0"/>
              <a:t>Tilkomst for uttak av uproduktiv, glissen skog</a:t>
            </a:r>
          </a:p>
          <a:p>
            <a:r>
              <a:rPr lang="nb-NO" sz="1800" dirty="0"/>
              <a:t>Tilkomst til bygninger som ikke er nødvendig for driften (hytter og hus) </a:t>
            </a:r>
          </a:p>
          <a:p>
            <a:r>
              <a:rPr lang="nb-NO" sz="1800" dirty="0"/>
              <a:t>Tilkomst til areal som ikke gir grunnlag for drift  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8D75529E-9A33-A662-2DE7-698B638A7367}"/>
              </a:ext>
            </a:extLst>
          </p:cNvPr>
          <p:cNvSpPr txBox="1">
            <a:spLocks/>
          </p:cNvSpPr>
          <p:nvPr/>
        </p:nvSpPr>
        <p:spPr>
          <a:xfrm>
            <a:off x="865683" y="2283741"/>
            <a:ext cx="5040313" cy="4144259"/>
          </a:xfrm>
          <a:prstGeom prst="rect">
            <a:avLst/>
          </a:prstGeom>
          <a:solidFill>
            <a:srgbClr val="E4F9C9"/>
          </a:solidFill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800" dirty="0"/>
              <a:t>Veien tjener næringsmessig landbruk</a:t>
            </a:r>
          </a:p>
          <a:p>
            <a:r>
              <a:rPr lang="nb-NO" sz="1800" dirty="0"/>
              <a:t>Tilkomst for planting av skog på produktive areal </a:t>
            </a:r>
          </a:p>
          <a:p>
            <a:r>
              <a:rPr lang="nb-NO" sz="1800" dirty="0"/>
              <a:t>Tilkomst til for uttak av produktiv skog</a:t>
            </a:r>
          </a:p>
          <a:p>
            <a:r>
              <a:rPr lang="nb-NO" sz="1800" dirty="0"/>
              <a:t>Tilkomst til bygninger som er nødvendig for driften</a:t>
            </a:r>
          </a:p>
          <a:p>
            <a:r>
              <a:rPr lang="nb-NO" sz="1800" dirty="0"/>
              <a:t>Tilkomst til jordbruksareal i drift</a:t>
            </a:r>
          </a:p>
          <a:p>
            <a:r>
              <a:rPr lang="nb-NO" sz="1800" dirty="0"/>
              <a:t>Tilkomst til dyr på beite hvis driften er næringsmessig</a:t>
            </a:r>
          </a:p>
        </p:txBody>
      </p:sp>
    </p:spTree>
    <p:extLst>
      <p:ext uri="{BB962C8B-B14F-4D97-AF65-F5344CB8AC3E}">
        <p14:creationId xmlns:p14="http://schemas.microsoft.com/office/powerpoint/2010/main" val="3503201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0D06B4-81E2-F5F0-E4E6-9202A5DD9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434" y="873124"/>
            <a:ext cx="10080625" cy="1077209"/>
          </a:xfrm>
        </p:spPr>
        <p:txBody>
          <a:bodyPr/>
          <a:lstStyle/>
          <a:p>
            <a:r>
              <a:rPr lang="nb-NO" dirty="0"/>
              <a:t>Eksempelsak fra Hildre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3ED1B47-CF0D-8B8D-D3C4-8871EDA25A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2249" y="2238597"/>
            <a:ext cx="4939498" cy="4144259"/>
          </a:xfrm>
        </p:spPr>
        <p:txBody>
          <a:bodyPr/>
          <a:lstStyle/>
          <a:p>
            <a:r>
              <a:rPr lang="nb-NO" sz="1600" dirty="0" err="1"/>
              <a:t>Traktorveg</a:t>
            </a:r>
            <a:r>
              <a:rPr lang="nb-NO" sz="1600" dirty="0"/>
              <a:t> på 2 km i Skjelten og Hurlen utmark, for planting av furuplanter på jorddekt fastmark godkjent som «landbruksveg» av Ålesund kommune. Tidligere godkjent del I av vegen</a:t>
            </a:r>
          </a:p>
          <a:p>
            <a:r>
              <a:rPr lang="nb-NO" sz="1600" dirty="0"/>
              <a:t>Omgjort av Statsforvalteren fordi vi mente vegen ikke var «nødvendig for landbruksvirksomhet» da kravet til «næringsmessig landbruk» ikke var oppfylt</a:t>
            </a:r>
          </a:p>
          <a:p>
            <a:r>
              <a:rPr lang="nb-NO" sz="1600" dirty="0"/>
              <a:t>Ingen andre interesser i vegen, men vilkår nr. 1 var ikke oppfylt</a:t>
            </a:r>
          </a:p>
          <a:p>
            <a:r>
              <a:rPr lang="nb-NO" sz="1600" dirty="0"/>
              <a:t>Etter vår vurdering ikke mulig å få opp skog som kan gi grunnlag for «næringsmessig skogsdrift»</a:t>
            </a:r>
          </a:p>
          <a:p>
            <a:r>
              <a:rPr lang="nb-NO" sz="1600" dirty="0"/>
              <a:t>Klagemulighet til landbruksdirektoratet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D80CBD0-5EBA-F330-A87E-6BAAB5A674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5154" b="-234"/>
          <a:stretch/>
        </p:blipFill>
        <p:spPr>
          <a:xfrm>
            <a:off x="6196816" y="4857647"/>
            <a:ext cx="5522025" cy="183471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632662B-17FE-A0FB-58C5-1019D4808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816" y="2036630"/>
            <a:ext cx="5302935" cy="273472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B468065A-C8C3-7908-71F0-FE389588EAC4}"/>
              </a:ext>
            </a:extLst>
          </p:cNvPr>
          <p:cNvSpPr/>
          <p:nvPr/>
        </p:nvSpPr>
        <p:spPr>
          <a:xfrm>
            <a:off x="10125366" y="3953680"/>
            <a:ext cx="546693" cy="46392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5399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BD2303C-B940-883B-9BA3-022FD6F16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3" y="1134786"/>
            <a:ext cx="4001360" cy="523254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E753045-04E0-CEA7-93E5-DAF8923788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48"/>
          <a:stretch/>
        </p:blipFill>
        <p:spPr>
          <a:xfrm>
            <a:off x="4356620" y="1080998"/>
            <a:ext cx="3679489" cy="5501337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2CA6EC2-3CF4-329F-6495-A488D77B2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835" y="1080997"/>
            <a:ext cx="3852671" cy="550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22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37023E-AA71-207F-5E67-5794D1620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119" y="807811"/>
            <a:ext cx="10080625" cy="1077209"/>
          </a:xfrm>
        </p:spPr>
        <p:txBody>
          <a:bodyPr/>
          <a:lstStyle/>
          <a:p>
            <a:r>
              <a:rPr lang="nb-NO" dirty="0"/>
              <a:t>Gårdstilknyttet næringsvirksomhet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EA9E3C9-75D5-1319-6E0C-A440DAA5DA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032" y="2129363"/>
            <a:ext cx="10253706" cy="1451048"/>
          </a:xfrm>
        </p:spPr>
        <p:txBody>
          <a:bodyPr/>
          <a:lstStyle/>
          <a:p>
            <a:pPr marL="914400" lvl="2" indent="0">
              <a:buNone/>
            </a:pPr>
            <a:endParaRPr lang="nb-NO" dirty="0"/>
          </a:p>
          <a:p>
            <a:pPr lvl="1"/>
            <a:r>
              <a:rPr lang="nb-NO" dirty="0"/>
              <a:t>«Gårdstilknyttet næringsvirksomhet» er næringsvirksomhet som drives på den enkelte gård og er basert på gårdens eget ressursgrunnlag som driftsenhet</a:t>
            </a:r>
          </a:p>
          <a:p>
            <a:pPr lvl="1"/>
            <a:r>
              <a:rPr lang="nb-NO" dirty="0"/>
              <a:t>Må komme som et </a:t>
            </a:r>
            <a:r>
              <a:rPr lang="nb-NO" b="1" u="sng" dirty="0"/>
              <a:t>tillegg og supplement til en ellers igangværende landbruksdrift</a:t>
            </a:r>
          </a:p>
          <a:p>
            <a:endParaRPr lang="nb-NO" dirty="0"/>
          </a:p>
          <a:p>
            <a:pPr marL="457200" lvl="1" indent="0">
              <a:buNone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A33CA8E-D4B8-8BE6-5E82-7CABB07FB7BF}"/>
              </a:ext>
            </a:extLst>
          </p:cNvPr>
          <p:cNvSpPr txBox="1"/>
          <p:nvPr/>
        </p:nvSpPr>
        <p:spPr>
          <a:xfrm>
            <a:off x="1426027" y="3816851"/>
            <a:ext cx="3936671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tx1"/>
                </a:solidFill>
                <a:latin typeface="+mj-lt"/>
              </a:rPr>
              <a:t>Må ha en </a:t>
            </a:r>
            <a:r>
              <a:rPr lang="nb-NO" u="sng" dirty="0">
                <a:solidFill>
                  <a:schemeClr val="tx1"/>
                </a:solidFill>
                <a:latin typeface="+mj-lt"/>
              </a:rPr>
              <a:t>hovednæring</a:t>
            </a:r>
            <a:r>
              <a:rPr lang="nb-NO" dirty="0">
                <a:solidFill>
                  <a:schemeClr val="tx1"/>
                </a:solidFill>
                <a:latin typeface="+mj-lt"/>
              </a:rPr>
              <a:t> som er landbruksvirksomhet</a:t>
            </a: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	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A5E7745-E270-8F48-49CA-0A75215BFC45}"/>
              </a:ext>
            </a:extLst>
          </p:cNvPr>
          <p:cNvSpPr txBox="1"/>
          <p:nvPr/>
        </p:nvSpPr>
        <p:spPr>
          <a:xfrm>
            <a:off x="6652984" y="3808276"/>
            <a:ext cx="5162963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latin typeface="+mj-lt"/>
              </a:rPr>
              <a:t>Tilleggsnæring på gården basert på gårdens ressurser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Inntekter fra jakt, fiske på gården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Utleie av bygninger på gården deler av året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Mindre </a:t>
            </a:r>
            <a:r>
              <a:rPr lang="nb-NO" dirty="0" err="1">
                <a:latin typeface="+mj-lt"/>
              </a:rPr>
              <a:t>rideanlegg</a:t>
            </a:r>
            <a:r>
              <a:rPr lang="nb-NO" dirty="0">
                <a:latin typeface="+mj-lt"/>
              </a:rPr>
              <a:t> på gården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latin typeface="+mj-lt"/>
              </a:rPr>
              <a:t>Vektshus</a:t>
            </a:r>
            <a:r>
              <a:rPr lang="nb-NO" dirty="0">
                <a:latin typeface="+mj-lt"/>
              </a:rPr>
              <a:t> til salg av egne produkter fra gården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Gardsbutikk hvis salg av gardens produkter</a:t>
            </a:r>
          </a:p>
          <a:p>
            <a:endParaRPr lang="nb-NO" dirty="0">
              <a:latin typeface="+mj-lt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B078B20-8E96-97C6-F3F1-E5D8B82B4B47}"/>
              </a:ext>
            </a:extLst>
          </p:cNvPr>
          <p:cNvSpPr txBox="1"/>
          <p:nvPr/>
        </p:nvSpPr>
        <p:spPr>
          <a:xfrm>
            <a:off x="1426026" y="5123611"/>
            <a:ext cx="3936671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tx1"/>
                </a:solidFill>
                <a:latin typeface="+mj-lt"/>
              </a:rPr>
              <a:t>Faller utenfor hvis </a:t>
            </a:r>
            <a:r>
              <a:rPr lang="nb-NO" u="sng">
                <a:solidFill>
                  <a:schemeClr val="tx1"/>
                </a:solidFill>
                <a:latin typeface="+mj-lt"/>
              </a:rPr>
              <a:t>hovednæring</a:t>
            </a:r>
            <a:r>
              <a:rPr lang="nb-NO">
                <a:solidFill>
                  <a:schemeClr val="tx1"/>
                </a:solidFill>
                <a:latin typeface="+mj-lt"/>
              </a:rPr>
              <a:t> er</a:t>
            </a:r>
            <a:endParaRPr lang="nb-NO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  <a:latin typeface="+mj-lt"/>
              </a:rPr>
              <a:t>besøksgård, turisme, dyrepensjonat, gartneri, hestesenter, </a:t>
            </a:r>
            <a:r>
              <a:rPr lang="nb-NO" dirty="0" err="1">
                <a:solidFill>
                  <a:schemeClr val="tx1"/>
                </a:solidFill>
                <a:latin typeface="+mj-lt"/>
              </a:rPr>
              <a:t>rideanlegg</a:t>
            </a:r>
            <a:r>
              <a:rPr lang="nb-NO" dirty="0">
                <a:solidFill>
                  <a:schemeClr val="tx1"/>
                </a:solidFill>
                <a:latin typeface="+mj-lt"/>
              </a:rPr>
              <a:t> </a:t>
            </a:r>
            <a:r>
              <a:rPr lang="nb-NO" dirty="0">
                <a:latin typeface="+mj-lt"/>
              </a:rPr>
              <a:t>	</a:t>
            </a:r>
          </a:p>
        </p:txBody>
      </p:sp>
      <p:sp>
        <p:nvSpPr>
          <p:cNvPr id="9" name="Kors 8">
            <a:extLst>
              <a:ext uri="{FF2B5EF4-FFF2-40B4-BE49-F238E27FC236}">
                <a16:creationId xmlns:a16="http://schemas.microsoft.com/office/drawing/2014/main" id="{44051BB6-E5F4-1551-0EB7-6C46D8B3F159}"/>
              </a:ext>
            </a:extLst>
          </p:cNvPr>
          <p:cNvSpPr/>
          <p:nvPr/>
        </p:nvSpPr>
        <p:spPr>
          <a:xfrm>
            <a:off x="5723410" y="4061683"/>
            <a:ext cx="670956" cy="645225"/>
          </a:xfrm>
          <a:prstGeom prst="plus">
            <a:avLst>
              <a:gd name="adj" fmla="val 378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Grafikk 12" descr="Sau med heldekkende fyll">
            <a:extLst>
              <a:ext uri="{FF2B5EF4-FFF2-40B4-BE49-F238E27FC236}">
                <a16:creationId xmlns:a16="http://schemas.microsoft.com/office/drawing/2014/main" id="{643A8E3A-486C-7377-9602-C5F49E13F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38700" y="4506121"/>
            <a:ext cx="511059" cy="511059"/>
          </a:xfrm>
          <a:prstGeom prst="rect">
            <a:avLst/>
          </a:prstGeom>
        </p:spPr>
      </p:pic>
      <p:pic>
        <p:nvPicPr>
          <p:cNvPr id="15" name="Grafikk 14" descr="Gris med heldekkende fyll">
            <a:extLst>
              <a:ext uri="{FF2B5EF4-FFF2-40B4-BE49-F238E27FC236}">
                <a16:creationId xmlns:a16="http://schemas.microsoft.com/office/drawing/2014/main" id="{48911ABA-A9D4-8B0B-4202-0D0650652C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8398" y="4453164"/>
            <a:ext cx="592793" cy="592793"/>
          </a:xfrm>
          <a:prstGeom prst="rect">
            <a:avLst/>
          </a:prstGeom>
        </p:spPr>
      </p:pic>
      <p:pic>
        <p:nvPicPr>
          <p:cNvPr id="17" name="Grafikk 16" descr="Ku med heldekkende fyll">
            <a:extLst>
              <a:ext uri="{FF2B5EF4-FFF2-40B4-BE49-F238E27FC236}">
                <a16:creationId xmlns:a16="http://schemas.microsoft.com/office/drawing/2014/main" id="{ED5D1EF6-7C6F-A492-0A51-F24D897C87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89933" y="4489083"/>
            <a:ext cx="520956" cy="520956"/>
          </a:xfrm>
          <a:prstGeom prst="rect">
            <a:avLst/>
          </a:prstGeom>
        </p:spPr>
      </p:pic>
      <p:pic>
        <p:nvPicPr>
          <p:cNvPr id="19" name="Grafikk 18" descr="Avlinger med heldekkende fyll">
            <a:extLst>
              <a:ext uri="{FF2B5EF4-FFF2-40B4-BE49-F238E27FC236}">
                <a16:creationId xmlns:a16="http://schemas.microsoft.com/office/drawing/2014/main" id="{B39F28A9-3672-9CAD-BC1D-0B74DADE0E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17268" y="4451379"/>
            <a:ext cx="511059" cy="511059"/>
          </a:xfrm>
          <a:prstGeom prst="rect">
            <a:avLst/>
          </a:prstGeom>
        </p:spPr>
      </p:pic>
      <p:pic>
        <p:nvPicPr>
          <p:cNvPr id="21" name="Grafikk 20" descr="Skogsmotiv med heldekkende fyll">
            <a:extLst>
              <a:ext uri="{FF2B5EF4-FFF2-40B4-BE49-F238E27FC236}">
                <a16:creationId xmlns:a16="http://schemas.microsoft.com/office/drawing/2014/main" id="{752BDF93-706E-40EA-CA6C-A2B28C246E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15799" y="4242002"/>
            <a:ext cx="720436" cy="72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35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086B22-427D-0AB3-5E5B-9A8EBF47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Overstiger næringsmessig landbruk 50%?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5642E1B-A3BF-3EFC-9CD7-2A0715FD13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030" y="2312895"/>
            <a:ext cx="11436724" cy="4276164"/>
          </a:xfrm>
        </p:spPr>
        <p:txBody>
          <a:bodyPr/>
          <a:lstStyle/>
          <a:p>
            <a:r>
              <a:rPr lang="nb-NO" dirty="0"/>
              <a:t>Også her vil «Garden som ressurs» og LNF-begrepet være førende</a:t>
            </a:r>
          </a:p>
          <a:p>
            <a:r>
              <a:rPr lang="nb-NO" dirty="0" err="1"/>
              <a:t>Ldir</a:t>
            </a:r>
            <a:r>
              <a:rPr lang="nb-NO" dirty="0"/>
              <a:t> sin nyttekalkulator samsvarer i hovedsak med veilederen, men husk at inntektene må være </a:t>
            </a:r>
            <a:r>
              <a:rPr lang="nb-NO" u="sng" dirty="0"/>
              <a:t>et tillegg </a:t>
            </a:r>
            <a:r>
              <a:rPr lang="nb-NO" dirty="0"/>
              <a:t>til igangværende landbruksdrift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En landbrukseiendom uten landbruksdrift, med behov for veitilkomst i forbindelse med jakt og fiske kvalifiserer ikke som «gårdstilknyttet næringsvirksomhet»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E8E08C9-1164-63D9-E45F-BD399F88ED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9" t="19553" r="62248" b="76602"/>
          <a:stretch/>
        </p:blipFill>
        <p:spPr>
          <a:xfrm>
            <a:off x="564871" y="3555354"/>
            <a:ext cx="9805593" cy="179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18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C79C54-953E-4A24-72A7-38C8A831C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lovvalg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CB63509-C584-90BD-AA8A-2BC0AACB70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55482" y="2320067"/>
            <a:ext cx="9390639" cy="1171978"/>
          </a:xfrm>
          <a:solidFill>
            <a:srgbClr val="E4F9C9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nb-NO" dirty="0"/>
              <a:t>1) Er det driftsmessig behov for veien til </a:t>
            </a:r>
            <a:r>
              <a:rPr lang="nb-NO" u="sng" dirty="0"/>
              <a:t>næringsmessig</a:t>
            </a:r>
            <a:r>
              <a:rPr lang="nb-NO" dirty="0"/>
              <a:t> landbruk? </a:t>
            </a:r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6A67D361-4B73-0536-1D02-4DEF7DB055A1}"/>
              </a:ext>
            </a:extLst>
          </p:cNvPr>
          <p:cNvSpPr txBox="1">
            <a:spLocks/>
          </p:cNvSpPr>
          <p:nvPr/>
        </p:nvSpPr>
        <p:spPr>
          <a:xfrm>
            <a:off x="5328105" y="4303129"/>
            <a:ext cx="4957592" cy="90542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2) Utgjør landbruksinteressene over 50 prosent?</a:t>
            </a:r>
          </a:p>
        </p:txBody>
      </p:sp>
      <p:sp>
        <p:nvSpPr>
          <p:cNvPr id="5" name="Pil: ned 4">
            <a:extLst>
              <a:ext uri="{FF2B5EF4-FFF2-40B4-BE49-F238E27FC236}">
                <a16:creationId xmlns:a16="http://schemas.microsoft.com/office/drawing/2014/main" id="{F18192E8-7433-8F58-3B8A-AC6C7808E16F}"/>
              </a:ext>
            </a:extLst>
          </p:cNvPr>
          <p:cNvSpPr/>
          <p:nvPr/>
        </p:nvSpPr>
        <p:spPr>
          <a:xfrm>
            <a:off x="2152162" y="3492045"/>
            <a:ext cx="1297620" cy="728492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NEI</a:t>
            </a:r>
          </a:p>
        </p:txBody>
      </p:sp>
      <p:sp>
        <p:nvSpPr>
          <p:cNvPr id="6" name="Pil: ned 5">
            <a:extLst>
              <a:ext uri="{FF2B5EF4-FFF2-40B4-BE49-F238E27FC236}">
                <a16:creationId xmlns:a16="http://schemas.microsoft.com/office/drawing/2014/main" id="{C995D142-74CE-19CA-CF08-DFD8D5FE44AD}"/>
              </a:ext>
            </a:extLst>
          </p:cNvPr>
          <p:cNvSpPr/>
          <p:nvPr/>
        </p:nvSpPr>
        <p:spPr>
          <a:xfrm>
            <a:off x="7117006" y="3510627"/>
            <a:ext cx="1379790" cy="75601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JA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2F369DC-085C-8B4E-DDCC-2E2433E152BA}"/>
              </a:ext>
            </a:extLst>
          </p:cNvPr>
          <p:cNvSpPr txBox="1"/>
          <p:nvPr/>
        </p:nvSpPr>
        <p:spPr>
          <a:xfrm>
            <a:off x="955482" y="4266642"/>
            <a:ext cx="4044030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tx1"/>
                </a:solidFill>
                <a:latin typeface="+mj-lt"/>
              </a:rPr>
              <a:t>Søknaden må behandles etter plan- og bygningsloven</a:t>
            </a:r>
          </a:p>
          <a:p>
            <a:endParaRPr lang="nb-NO" dirty="0">
              <a:latin typeface="+mj-lt"/>
            </a:endParaRPr>
          </a:p>
        </p:txBody>
      </p:sp>
      <p:pic>
        <p:nvPicPr>
          <p:cNvPr id="9" name="Grafikk 8" descr="Skogsmotiv kontur">
            <a:extLst>
              <a:ext uri="{FF2B5EF4-FFF2-40B4-BE49-F238E27FC236}">
                <a16:creationId xmlns:a16="http://schemas.microsoft.com/office/drawing/2014/main" id="{830F9A96-A5E2-C2C1-6834-B9E1B7763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4385" y="2749139"/>
            <a:ext cx="557466" cy="557466"/>
          </a:xfrm>
          <a:prstGeom prst="rect">
            <a:avLst/>
          </a:prstGeom>
        </p:spPr>
      </p:pic>
      <p:pic>
        <p:nvPicPr>
          <p:cNvPr id="11" name="Grafikk 10" descr="Traktor kontur">
            <a:extLst>
              <a:ext uri="{FF2B5EF4-FFF2-40B4-BE49-F238E27FC236}">
                <a16:creationId xmlns:a16="http://schemas.microsoft.com/office/drawing/2014/main" id="{58B8929A-79EB-31BB-1F21-2A277FBABE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4693" y="2749139"/>
            <a:ext cx="625434" cy="625434"/>
          </a:xfrm>
          <a:prstGeom prst="rect">
            <a:avLst/>
          </a:prstGeom>
        </p:spPr>
      </p:pic>
      <p:sp>
        <p:nvSpPr>
          <p:cNvPr id="12" name="Pil: ned 11">
            <a:extLst>
              <a:ext uri="{FF2B5EF4-FFF2-40B4-BE49-F238E27FC236}">
                <a16:creationId xmlns:a16="http://schemas.microsoft.com/office/drawing/2014/main" id="{29506309-E3A2-2400-20BD-B88693CC6ECE}"/>
              </a:ext>
            </a:extLst>
          </p:cNvPr>
          <p:cNvSpPr/>
          <p:nvPr/>
        </p:nvSpPr>
        <p:spPr>
          <a:xfrm>
            <a:off x="8760034" y="5189972"/>
            <a:ext cx="1176088" cy="71327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JA</a:t>
            </a:r>
          </a:p>
        </p:txBody>
      </p:sp>
      <p:sp>
        <p:nvSpPr>
          <p:cNvPr id="13" name="Pil: ned 12">
            <a:extLst>
              <a:ext uri="{FF2B5EF4-FFF2-40B4-BE49-F238E27FC236}">
                <a16:creationId xmlns:a16="http://schemas.microsoft.com/office/drawing/2014/main" id="{E5D04990-63E9-CA4B-6EDC-1C5DED98EE5F}"/>
              </a:ext>
            </a:extLst>
          </p:cNvPr>
          <p:cNvSpPr/>
          <p:nvPr/>
        </p:nvSpPr>
        <p:spPr>
          <a:xfrm>
            <a:off x="5875604" y="5208552"/>
            <a:ext cx="1176088" cy="71327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NEI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F92EFC0-4BC5-BF3F-28C3-43355DF6CACC}"/>
              </a:ext>
            </a:extLst>
          </p:cNvPr>
          <p:cNvSpPr txBox="1"/>
          <p:nvPr/>
        </p:nvSpPr>
        <p:spPr>
          <a:xfrm>
            <a:off x="5076219" y="5945288"/>
            <a:ext cx="2892123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+mj-lt"/>
              </a:rPr>
              <a:t>Søknaden må behandles etter plan- og bygningsloven</a:t>
            </a:r>
            <a:endParaRPr lang="nb-NO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DCC440D-E63B-62A1-168D-9B5B90361BE1}"/>
              </a:ext>
            </a:extLst>
          </p:cNvPr>
          <p:cNvSpPr txBox="1"/>
          <p:nvPr/>
        </p:nvSpPr>
        <p:spPr>
          <a:xfrm>
            <a:off x="8054946" y="5945287"/>
            <a:ext cx="2892123" cy="5847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tx1"/>
                </a:solidFill>
                <a:latin typeface="+mj-lt"/>
              </a:rPr>
              <a:t>Søknaden behandles etter landbruksvegforskriften </a:t>
            </a:r>
            <a:endParaRPr lang="nb-NO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87664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66EC4F-AC6A-35D5-7DA2-D7CA17E02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930" y="637115"/>
            <a:ext cx="10080625" cy="1077209"/>
          </a:xfrm>
        </p:spPr>
        <p:txBody>
          <a:bodyPr/>
          <a:lstStyle/>
          <a:p>
            <a:r>
              <a:rPr lang="nb-NO" dirty="0"/>
              <a:t>Ulovlighetsoppfølging steg for steg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ED3F28-DADD-E704-85BA-802B51CEFD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7530" y="2129362"/>
            <a:ext cx="5711395" cy="4144259"/>
          </a:xfrm>
        </p:spPr>
        <p:txBody>
          <a:bodyPr/>
          <a:lstStyle/>
          <a:p>
            <a:pPr marL="0" indent="0">
              <a:buNone/>
            </a:pPr>
            <a:r>
              <a:rPr lang="nb-NO" sz="1600" b="1" dirty="0"/>
              <a:t>Forutsetning: Veg er bygd/ombygd uten å være omsøkt</a:t>
            </a:r>
          </a:p>
          <a:p>
            <a:pPr marL="0" indent="0">
              <a:buNone/>
            </a:pPr>
            <a:endParaRPr lang="nb-NO" sz="900" dirty="0"/>
          </a:p>
          <a:p>
            <a:pPr marL="457200" indent="-457200">
              <a:buAutoNum type="arabicParenR"/>
            </a:pPr>
            <a:r>
              <a:rPr lang="nb-NO" sz="1600" dirty="0"/>
              <a:t>Hvilket lovverk skulle vegen vært behandlet etter? Se forrige plansje.</a:t>
            </a:r>
          </a:p>
          <a:p>
            <a:pPr marL="457200" indent="-457200">
              <a:buAutoNum type="arabicParenR"/>
            </a:pPr>
            <a:r>
              <a:rPr lang="nb-NO" sz="1600" dirty="0"/>
              <a:t>Hvis det er tale om en landbruksveg må kommunen kreve søknad etter </a:t>
            </a:r>
            <a:r>
              <a:rPr lang="nb-NO" sz="1600" b="1" dirty="0">
                <a:solidFill>
                  <a:srgbClr val="00B050"/>
                </a:solidFill>
              </a:rPr>
              <a:t>landbruksvegforskriften</a:t>
            </a:r>
          </a:p>
          <a:p>
            <a:pPr marL="457200" indent="-457200">
              <a:buAutoNum type="arabicParenR"/>
            </a:pPr>
            <a:r>
              <a:rPr lang="nb-NO" sz="1600" dirty="0"/>
              <a:t>Søknad «kan» fremtvinges med hjemmel i § 4-5 </a:t>
            </a:r>
          </a:p>
          <a:p>
            <a:pPr marL="457200" indent="-457200">
              <a:buAutoNum type="arabicParenR"/>
            </a:pPr>
            <a:r>
              <a:rPr lang="nb-NO" sz="1600" dirty="0"/>
              <a:t>Hvis søknaden godkjennes foreligger det ikke hjemmel for sanksjoner (lovlig veg)</a:t>
            </a:r>
          </a:p>
          <a:p>
            <a:pPr marL="457200" indent="-457200">
              <a:buAutoNum type="arabicParenR"/>
            </a:pPr>
            <a:r>
              <a:rPr lang="nb-NO" sz="1600" dirty="0"/>
              <a:t>Hvis søknaden avslås, inntrer søknadsplikt etter </a:t>
            </a:r>
            <a:r>
              <a:rPr lang="nb-NO" sz="1600" b="1" dirty="0">
                <a:solidFill>
                  <a:srgbClr val="FF0000"/>
                </a:solidFill>
              </a:rPr>
              <a:t>plan- og bygningsloven</a:t>
            </a:r>
          </a:p>
          <a:p>
            <a:pPr marL="457200" indent="-457200">
              <a:buAutoNum type="arabicParenR"/>
            </a:pPr>
            <a:r>
              <a:rPr lang="nb-NO" sz="1600" dirty="0"/>
              <a:t>Hvis søknad ikke fremsettes etter </a:t>
            </a:r>
            <a:r>
              <a:rPr lang="nb-NO" sz="1600" b="1" dirty="0">
                <a:solidFill>
                  <a:srgbClr val="FF0000"/>
                </a:solidFill>
              </a:rPr>
              <a:t>plan- og bygningsloven, </a:t>
            </a:r>
            <a:r>
              <a:rPr lang="nb-NO" sz="1600" dirty="0"/>
              <a:t>kan det varsles krav om «tilbakeføring» etter </a:t>
            </a:r>
            <a:r>
              <a:rPr lang="nb-NO" sz="1600" b="1" dirty="0">
                <a:solidFill>
                  <a:srgbClr val="FF0000"/>
                </a:solidFill>
              </a:rPr>
              <a:t>plan- og bygningsloven  </a:t>
            </a:r>
          </a:p>
        </p:txBody>
      </p:sp>
      <p:pic>
        <p:nvPicPr>
          <p:cNvPr id="4" name="Grafikk 3" descr="Gravemaskin med heldekkende fyll">
            <a:extLst>
              <a:ext uri="{FF2B5EF4-FFF2-40B4-BE49-F238E27FC236}">
                <a16:creationId xmlns:a16="http://schemas.microsoft.com/office/drawing/2014/main" id="{C57DEEC1-2242-3A02-EBA3-991FF12FA0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9297" y="2444797"/>
            <a:ext cx="988941" cy="988941"/>
          </a:xfrm>
          <a:prstGeom prst="rect">
            <a:avLst/>
          </a:prstGeom>
        </p:spPr>
      </p:pic>
      <p:pic>
        <p:nvPicPr>
          <p:cNvPr id="5" name="Grafikk 4" descr="Vei med heldekkende fyll">
            <a:extLst>
              <a:ext uri="{FF2B5EF4-FFF2-40B4-BE49-F238E27FC236}">
                <a16:creationId xmlns:a16="http://schemas.microsoft.com/office/drawing/2014/main" id="{A37F6992-6029-4A5D-3836-AE8E3298A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5101" y="2433481"/>
            <a:ext cx="1472454" cy="1472454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F2631FE7-462B-20F2-4FF8-F3234B8DF745}"/>
              </a:ext>
            </a:extLst>
          </p:cNvPr>
          <p:cNvSpPr txBox="1"/>
          <p:nvPr/>
        </p:nvSpPr>
        <p:spPr>
          <a:xfrm>
            <a:off x="6817864" y="4124770"/>
            <a:ext cx="5201392" cy="1815882"/>
          </a:xfrm>
          <a:prstGeom prst="rect">
            <a:avLst/>
          </a:prstGeom>
          <a:solidFill>
            <a:srgbClr val="E4F9C9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b="1" dirty="0">
                <a:latin typeface="+mj-lt"/>
              </a:rPr>
              <a:t>§ 4-5. Øvrige sanksjoner</a:t>
            </a:r>
          </a:p>
          <a:p>
            <a:endParaRPr lang="nb-NO" sz="1600" b="1" dirty="0">
              <a:latin typeface="+mj-lt"/>
            </a:endParaRPr>
          </a:p>
          <a:p>
            <a:r>
              <a:rPr lang="nb-NO" sz="1600" dirty="0">
                <a:latin typeface="+mj-lt"/>
              </a:rPr>
              <a:t>For å sikre at reglene i forskriften eller vedtak etter forskriften blir gjennomført, kan kommunen pålegge den ansvarlige tvangsmulkt etter skogbrukslova § 23 eller tvangsgebyr etter jordlova § 20</a:t>
            </a:r>
          </a:p>
          <a:p>
            <a:endParaRPr lang="nb-NO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4879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98CD2B-3CC8-7828-2769-C9060AA6C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61" y="503956"/>
            <a:ext cx="10080625" cy="1077209"/>
          </a:xfrm>
        </p:spPr>
        <p:txBody>
          <a:bodyPr/>
          <a:lstStyle/>
          <a:p>
            <a:r>
              <a:rPr lang="nb-NO" dirty="0"/>
              <a:t>Ulovlighetsoppfølging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D1ED732-F051-4869-17BB-EBA384A13A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2155" y="2208965"/>
            <a:ext cx="1953844" cy="450800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nb-NO" sz="1600" dirty="0">
                <a:latin typeface="+mj-lt"/>
              </a:rPr>
              <a:t>Det er bygd eller ombygd en vei som ikke er omsøkt</a:t>
            </a:r>
          </a:p>
        </p:txBody>
      </p:sp>
      <p:pic>
        <p:nvPicPr>
          <p:cNvPr id="5" name="Grafikk 4" descr="Gravemaskin med heldekkende fyll">
            <a:extLst>
              <a:ext uri="{FF2B5EF4-FFF2-40B4-BE49-F238E27FC236}">
                <a16:creationId xmlns:a16="http://schemas.microsoft.com/office/drawing/2014/main" id="{18D37042-A7B9-9D42-333E-C664E57DD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246" y="3538637"/>
            <a:ext cx="988941" cy="988941"/>
          </a:xfrm>
          <a:prstGeom prst="rect">
            <a:avLst/>
          </a:prstGeom>
        </p:spPr>
      </p:pic>
      <p:pic>
        <p:nvPicPr>
          <p:cNvPr id="7" name="Grafikk 6" descr="Vei med heldekkende fyll">
            <a:extLst>
              <a:ext uri="{FF2B5EF4-FFF2-40B4-BE49-F238E27FC236}">
                <a16:creationId xmlns:a16="http://schemas.microsoft.com/office/drawing/2014/main" id="{D5C8B0DB-46A2-51A6-B827-B45845059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2850" y="4546843"/>
            <a:ext cx="1472454" cy="1472454"/>
          </a:xfrm>
          <a:prstGeom prst="rect">
            <a:avLst/>
          </a:prstGeom>
        </p:spPr>
      </p:pic>
      <p:sp>
        <p:nvSpPr>
          <p:cNvPr id="8" name="Pil: høyre 7">
            <a:extLst>
              <a:ext uri="{FF2B5EF4-FFF2-40B4-BE49-F238E27FC236}">
                <a16:creationId xmlns:a16="http://schemas.microsoft.com/office/drawing/2014/main" id="{76057C24-9341-686F-D210-C1E265E64CB0}"/>
              </a:ext>
            </a:extLst>
          </p:cNvPr>
          <p:cNvSpPr/>
          <p:nvPr/>
        </p:nvSpPr>
        <p:spPr>
          <a:xfrm>
            <a:off x="2291633" y="2291621"/>
            <a:ext cx="816781" cy="8874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7DA430C-2494-9333-D5EB-7DBE4503767A}"/>
              </a:ext>
            </a:extLst>
          </p:cNvPr>
          <p:cNvSpPr txBox="1"/>
          <p:nvPr/>
        </p:nvSpPr>
        <p:spPr>
          <a:xfrm>
            <a:off x="2659529" y="5885978"/>
            <a:ext cx="5875621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+mj-lt"/>
              </a:rPr>
              <a:t>Saken følges opp etter plan- og bygningsloven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+mj-lt"/>
              </a:rPr>
              <a:t>Kreve etterfølgende søknad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>
                <a:latin typeface="+mj-lt"/>
              </a:rPr>
              <a:t>Krav om «gjenoppretting» ved avslag el. ingen søknad</a:t>
            </a:r>
            <a:endParaRPr lang="nb-NO" sz="16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5D143D9-3ADC-233D-BAC5-2321395EB47F}"/>
              </a:ext>
            </a:extLst>
          </p:cNvPr>
          <p:cNvSpPr txBox="1"/>
          <p:nvPr/>
        </p:nvSpPr>
        <p:spPr>
          <a:xfrm>
            <a:off x="3129435" y="2207849"/>
            <a:ext cx="1653772" cy="2185214"/>
          </a:xfrm>
          <a:prstGeom prst="rect">
            <a:avLst/>
          </a:prstGeom>
          <a:solidFill>
            <a:srgbClr val="E4F9C9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>
                <a:latin typeface="+mj-lt"/>
              </a:rPr>
              <a:t>Søknadsplikt etter landbruksveg-forskriften?</a:t>
            </a:r>
          </a:p>
          <a:p>
            <a:endParaRPr lang="nb-NO" dirty="0">
              <a:latin typeface="+mj-lt"/>
            </a:endParaRPr>
          </a:p>
          <a:p>
            <a:endParaRPr lang="nb-NO" dirty="0">
              <a:latin typeface="+mj-lt"/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13" name="Pil: høyre 12">
            <a:extLst>
              <a:ext uri="{FF2B5EF4-FFF2-40B4-BE49-F238E27FC236}">
                <a16:creationId xmlns:a16="http://schemas.microsoft.com/office/drawing/2014/main" id="{6376E894-7B2A-A9B6-89E0-B9E060DDB50C}"/>
              </a:ext>
            </a:extLst>
          </p:cNvPr>
          <p:cNvSpPr/>
          <p:nvPr/>
        </p:nvSpPr>
        <p:spPr>
          <a:xfrm>
            <a:off x="4793277" y="2145686"/>
            <a:ext cx="881959" cy="1034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Ja</a:t>
            </a:r>
          </a:p>
        </p:txBody>
      </p:sp>
      <p:sp>
        <p:nvSpPr>
          <p:cNvPr id="16" name="Pil: ned 15">
            <a:extLst>
              <a:ext uri="{FF2B5EF4-FFF2-40B4-BE49-F238E27FC236}">
                <a16:creationId xmlns:a16="http://schemas.microsoft.com/office/drawing/2014/main" id="{26B96B07-348A-7166-141F-C51392BB9A33}"/>
              </a:ext>
            </a:extLst>
          </p:cNvPr>
          <p:cNvSpPr/>
          <p:nvPr/>
        </p:nvSpPr>
        <p:spPr>
          <a:xfrm>
            <a:off x="3344206" y="4410840"/>
            <a:ext cx="1224230" cy="1438558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Nei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3B17FDA2-A3B5-D8CE-63D4-236B0BC1FD25}"/>
              </a:ext>
            </a:extLst>
          </p:cNvPr>
          <p:cNvSpPr txBox="1"/>
          <p:nvPr/>
        </p:nvSpPr>
        <p:spPr>
          <a:xfrm>
            <a:off x="5693573" y="2203016"/>
            <a:ext cx="6294131" cy="861774"/>
          </a:xfrm>
          <a:prstGeom prst="rect">
            <a:avLst/>
          </a:prstGeom>
          <a:solidFill>
            <a:srgbClr val="E4F9C9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+mj-lt"/>
              </a:rPr>
              <a:t>Kreve «etterfølgende» søknad etter landbruksvegforskriften</a:t>
            </a:r>
          </a:p>
          <a:p>
            <a:endParaRPr lang="nb-NO" sz="1600" dirty="0">
              <a:latin typeface="+mj-lt"/>
            </a:endParaRPr>
          </a:p>
          <a:p>
            <a:endParaRPr lang="nb-NO" dirty="0"/>
          </a:p>
        </p:txBody>
      </p:sp>
      <p:pic>
        <p:nvPicPr>
          <p:cNvPr id="19" name="Grafikk 18" descr="Skogsmotiv kontur">
            <a:extLst>
              <a:ext uri="{FF2B5EF4-FFF2-40B4-BE49-F238E27FC236}">
                <a16:creationId xmlns:a16="http://schemas.microsoft.com/office/drawing/2014/main" id="{E04070E3-B040-A64E-A088-8C14068A2B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66301" y="3354753"/>
            <a:ext cx="786260" cy="786260"/>
          </a:xfrm>
          <a:prstGeom prst="rect">
            <a:avLst/>
          </a:prstGeom>
        </p:spPr>
      </p:pic>
      <p:sp>
        <p:nvSpPr>
          <p:cNvPr id="21" name="Pil: ned 20">
            <a:extLst>
              <a:ext uri="{FF2B5EF4-FFF2-40B4-BE49-F238E27FC236}">
                <a16:creationId xmlns:a16="http://schemas.microsoft.com/office/drawing/2014/main" id="{F331225D-4A59-C37C-A92C-7B7F76EBBD6D}"/>
              </a:ext>
            </a:extLst>
          </p:cNvPr>
          <p:cNvSpPr/>
          <p:nvPr/>
        </p:nvSpPr>
        <p:spPr>
          <a:xfrm>
            <a:off x="5276318" y="3085267"/>
            <a:ext cx="1929019" cy="2775317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+mj-lt"/>
              </a:rPr>
              <a:t>Avslag på søknad</a:t>
            </a:r>
          </a:p>
        </p:txBody>
      </p:sp>
      <p:sp>
        <p:nvSpPr>
          <p:cNvPr id="23" name="Pil: ned 22">
            <a:extLst>
              <a:ext uri="{FF2B5EF4-FFF2-40B4-BE49-F238E27FC236}">
                <a16:creationId xmlns:a16="http://schemas.microsoft.com/office/drawing/2014/main" id="{CCE00AC9-1E5C-C77A-3E10-DA657DDDB3CC}"/>
              </a:ext>
            </a:extLst>
          </p:cNvPr>
          <p:cNvSpPr/>
          <p:nvPr/>
        </p:nvSpPr>
        <p:spPr>
          <a:xfrm>
            <a:off x="10435428" y="3080153"/>
            <a:ext cx="1799094" cy="2763172"/>
          </a:xfrm>
          <a:prstGeom prst="downArrow">
            <a:avLst>
              <a:gd name="adj1" fmla="val 50000"/>
              <a:gd name="adj2" fmla="val 52017"/>
            </a:avLst>
          </a:prstGeom>
          <a:solidFill>
            <a:srgbClr val="00B05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latin typeface="+mj-lt"/>
              </a:rPr>
              <a:t>Søknad godkjent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48D8758D-E448-E043-2CFB-F5DB7F3EA6F4}"/>
              </a:ext>
            </a:extLst>
          </p:cNvPr>
          <p:cNvSpPr txBox="1"/>
          <p:nvPr/>
        </p:nvSpPr>
        <p:spPr>
          <a:xfrm>
            <a:off x="8869082" y="5885978"/>
            <a:ext cx="3168890" cy="861774"/>
          </a:xfrm>
          <a:prstGeom prst="rect">
            <a:avLst/>
          </a:prstGeom>
          <a:solidFill>
            <a:srgbClr val="E4F9C9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Saken kan avsluttes</a:t>
            </a:r>
          </a:p>
          <a:p>
            <a:endParaRPr lang="nb-NO" sz="1600" dirty="0">
              <a:solidFill>
                <a:schemeClr val="bg2">
                  <a:lumMod val="10000"/>
                </a:schemeClr>
              </a:solidFill>
              <a:latin typeface="+mj-lt"/>
            </a:endParaRPr>
          </a:p>
          <a:p>
            <a:pPr algn="ctr"/>
            <a:endParaRPr lang="nb-NO" sz="1600" dirty="0"/>
          </a:p>
        </p:txBody>
      </p:sp>
      <p:sp>
        <p:nvSpPr>
          <p:cNvPr id="25" name="Pil: ned 24">
            <a:extLst>
              <a:ext uri="{FF2B5EF4-FFF2-40B4-BE49-F238E27FC236}">
                <a16:creationId xmlns:a16="http://schemas.microsoft.com/office/drawing/2014/main" id="{652EDBA6-5083-3EC4-AB38-5E47DEFB5821}"/>
              </a:ext>
            </a:extLst>
          </p:cNvPr>
          <p:cNvSpPr/>
          <p:nvPr/>
        </p:nvSpPr>
        <p:spPr>
          <a:xfrm>
            <a:off x="7905299" y="2783524"/>
            <a:ext cx="1574126" cy="936617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latin typeface="+mj-lt"/>
              </a:rPr>
              <a:t>Ingen </a:t>
            </a:r>
          </a:p>
          <a:p>
            <a:pPr algn="ctr"/>
            <a:r>
              <a:rPr lang="nb-NO" sz="1400" dirty="0">
                <a:latin typeface="+mj-lt"/>
              </a:rPr>
              <a:t>søknad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6312DD9-1365-B831-755B-020844FAD222}"/>
              </a:ext>
            </a:extLst>
          </p:cNvPr>
          <p:cNvSpPr txBox="1"/>
          <p:nvPr/>
        </p:nvSpPr>
        <p:spPr>
          <a:xfrm>
            <a:off x="7167080" y="3740290"/>
            <a:ext cx="3180462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Varsel og pålegg - § 4-5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Sett frist for å fremtvinge søknad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Tvangsmulkt løper hvis frist oversittes</a:t>
            </a:r>
          </a:p>
        </p:txBody>
      </p:sp>
      <p:pic>
        <p:nvPicPr>
          <p:cNvPr id="27" name="Grafikk 26" descr="Skogsmotiv kontur">
            <a:extLst>
              <a:ext uri="{FF2B5EF4-FFF2-40B4-BE49-F238E27FC236}">
                <a16:creationId xmlns:a16="http://schemas.microsoft.com/office/drawing/2014/main" id="{D4600ED9-EDBF-4A0C-1154-A59EFF635A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11521" y="2510839"/>
            <a:ext cx="549956" cy="549956"/>
          </a:xfrm>
          <a:prstGeom prst="rect">
            <a:avLst/>
          </a:prstGeom>
        </p:spPr>
      </p:pic>
      <p:pic>
        <p:nvPicPr>
          <p:cNvPr id="28" name="Grafikk 27" descr="Skogsmotiv kontur">
            <a:extLst>
              <a:ext uri="{FF2B5EF4-FFF2-40B4-BE49-F238E27FC236}">
                <a16:creationId xmlns:a16="http://schemas.microsoft.com/office/drawing/2014/main" id="{94D76D25-3C88-5C9E-96D4-DD916DF80C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44674" y="2495256"/>
            <a:ext cx="549956" cy="549956"/>
          </a:xfrm>
          <a:prstGeom prst="rect">
            <a:avLst/>
          </a:prstGeom>
        </p:spPr>
      </p:pic>
      <p:sp>
        <p:nvSpPr>
          <p:cNvPr id="30" name="Pil: ned 29">
            <a:extLst>
              <a:ext uri="{FF2B5EF4-FFF2-40B4-BE49-F238E27FC236}">
                <a16:creationId xmlns:a16="http://schemas.microsoft.com/office/drawing/2014/main" id="{54E456F7-7491-DBD4-22CA-AD79BD21529A}"/>
              </a:ext>
            </a:extLst>
          </p:cNvPr>
          <p:cNvSpPr/>
          <p:nvPr/>
        </p:nvSpPr>
        <p:spPr>
          <a:xfrm>
            <a:off x="7050097" y="4755935"/>
            <a:ext cx="1383558" cy="1109894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latin typeface="+mj-lt"/>
              </a:rPr>
              <a:t>Avslag</a:t>
            </a:r>
          </a:p>
        </p:txBody>
      </p:sp>
      <p:sp>
        <p:nvSpPr>
          <p:cNvPr id="33" name="Pil: ned 32">
            <a:extLst>
              <a:ext uri="{FF2B5EF4-FFF2-40B4-BE49-F238E27FC236}">
                <a16:creationId xmlns:a16="http://schemas.microsoft.com/office/drawing/2014/main" id="{8FB89827-6A77-1754-3FF2-BFE134F41834}"/>
              </a:ext>
            </a:extLst>
          </p:cNvPr>
          <p:cNvSpPr/>
          <p:nvPr/>
        </p:nvSpPr>
        <p:spPr>
          <a:xfrm>
            <a:off x="8535150" y="4772089"/>
            <a:ext cx="1922412" cy="1055771"/>
          </a:xfrm>
          <a:prstGeom prst="downArrow">
            <a:avLst>
              <a:gd name="adj1" fmla="val 50000"/>
              <a:gd name="adj2" fmla="val 52017"/>
            </a:avLst>
          </a:prstGeom>
          <a:solidFill>
            <a:srgbClr val="00B05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>
                <a:latin typeface="+mj-lt"/>
              </a:rPr>
              <a:t>Søknad godkjent</a:t>
            </a:r>
          </a:p>
        </p:txBody>
      </p:sp>
    </p:spTree>
    <p:extLst>
      <p:ext uri="{BB962C8B-B14F-4D97-AF65-F5344CB8AC3E}">
        <p14:creationId xmlns:p14="http://schemas.microsoft.com/office/powerpoint/2010/main" val="124938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B80523-8C50-6928-8155-C8B7DC2E3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640" y="812165"/>
            <a:ext cx="10080625" cy="1077209"/>
          </a:xfrm>
        </p:spPr>
        <p:txBody>
          <a:bodyPr/>
          <a:lstStyle/>
          <a:p>
            <a:r>
              <a:rPr lang="nb-NO" dirty="0" err="1"/>
              <a:t>Byggekostnad</a:t>
            </a:r>
            <a:r>
              <a:rPr lang="nb-NO" dirty="0"/>
              <a:t> tema i landbruksvegforskriften?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55F7B7A-B32E-EF5B-A65E-3752F86963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2961" y="2225948"/>
            <a:ext cx="7741920" cy="4144259"/>
          </a:xfrm>
        </p:spPr>
        <p:txBody>
          <a:bodyPr/>
          <a:lstStyle/>
          <a:p>
            <a:r>
              <a:rPr lang="nb-NO" dirty="0"/>
              <a:t>«Forvirring» i forvaltningen i flere år?</a:t>
            </a:r>
          </a:p>
          <a:p>
            <a:pPr marL="0" indent="0">
              <a:buNone/>
            </a:pPr>
            <a:endParaRPr lang="nb-NO" u="sng" dirty="0"/>
          </a:p>
          <a:p>
            <a:r>
              <a:rPr lang="nb-NO" u="sng" dirty="0"/>
              <a:t>Ryfylke tingrett i 2005</a:t>
            </a:r>
            <a:r>
              <a:rPr lang="nb-NO" dirty="0"/>
              <a:t>: </a:t>
            </a:r>
          </a:p>
          <a:p>
            <a:pPr marL="0" indent="0">
              <a:buNone/>
            </a:pPr>
            <a:r>
              <a:rPr lang="nb-NO" i="1" dirty="0"/>
              <a:t>Det har «visstnok utviklet seg en praksis der man søker å beregne den økonomiske gevinst veien skal gi og holde den opp mot veiens </a:t>
            </a:r>
            <a:r>
              <a:rPr lang="nb-NO" i="1" dirty="0" err="1"/>
              <a:t>byggekostnader</a:t>
            </a:r>
            <a:r>
              <a:rPr lang="nb-NO" i="1" dirty="0"/>
              <a:t>. Synspunktet har vært at dersom de jord- og skogbruksmessige gevinster utgjør mer enn halvparten av veiens kostnad, er veien en landbruksvei.»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endParaRPr lang="nb-NO" i="1" dirty="0"/>
          </a:p>
        </p:txBody>
      </p:sp>
      <p:pic>
        <p:nvPicPr>
          <p:cNvPr id="5" name="Grafikk 4" descr="Forvirret person kontur">
            <a:extLst>
              <a:ext uri="{FF2B5EF4-FFF2-40B4-BE49-F238E27FC236}">
                <a16:creationId xmlns:a16="http://schemas.microsoft.com/office/drawing/2014/main" id="{553B7E70-F39D-FCE3-100B-A30BCAD30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1117" y="3342608"/>
            <a:ext cx="1910937" cy="1910937"/>
          </a:xfrm>
          <a:prstGeom prst="rect">
            <a:avLst/>
          </a:prstGeom>
        </p:spPr>
      </p:pic>
      <p:pic>
        <p:nvPicPr>
          <p:cNvPr id="9" name="Grafikk 8" descr="Spørsmålstegn kontur">
            <a:extLst>
              <a:ext uri="{FF2B5EF4-FFF2-40B4-BE49-F238E27FC236}">
                <a16:creationId xmlns:a16="http://schemas.microsoft.com/office/drawing/2014/main" id="{D6738400-74DD-6266-D20B-2FA920BE91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87654" y="25949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71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705174-125E-6829-AF0F-83BFA14C6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52" y="818261"/>
            <a:ext cx="10080625" cy="1077209"/>
          </a:xfrm>
        </p:spPr>
        <p:txBody>
          <a:bodyPr/>
          <a:lstStyle/>
          <a:p>
            <a:r>
              <a:rPr lang="nb-NO" dirty="0"/>
              <a:t>Någjeldende praksis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EA2167E-383B-921D-638E-0CE0ADB920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685" y="2445404"/>
            <a:ext cx="8934566" cy="4144259"/>
          </a:xfrm>
        </p:spPr>
        <p:txBody>
          <a:bodyPr/>
          <a:lstStyle/>
          <a:p>
            <a:r>
              <a:rPr lang="nb-NO" dirty="0"/>
              <a:t>Kostnadene med å bygge vegen er </a:t>
            </a:r>
            <a:r>
              <a:rPr lang="nb-NO" b="1" u="sng" dirty="0"/>
              <a:t>ikke </a:t>
            </a:r>
            <a:r>
              <a:rPr lang="nb-NO" dirty="0"/>
              <a:t>(lenger) et tema etter landbruksvegforskriften</a:t>
            </a:r>
          </a:p>
          <a:p>
            <a:endParaRPr lang="nb-NO" dirty="0"/>
          </a:p>
          <a:p>
            <a:pPr lvl="1"/>
            <a:r>
              <a:rPr lang="nb-NO" dirty="0"/>
              <a:t>Verken ved vurdering av spørsmålet om det foreligger en «landbruksveg» (lovvalg)</a:t>
            </a:r>
          </a:p>
          <a:p>
            <a:pPr lvl="1"/>
            <a:r>
              <a:rPr lang="nb-NO" dirty="0"/>
              <a:t>Eller som en del av vurderingen i </a:t>
            </a:r>
            <a:r>
              <a:rPr lang="nb-NO" dirty="0">
                <a:solidFill>
                  <a:srgbClr val="00B050"/>
                </a:solidFill>
              </a:rPr>
              <a:t>landbruksvegforskriftens</a:t>
            </a:r>
            <a:r>
              <a:rPr lang="nb-NO" dirty="0"/>
              <a:t> § 3-2 andre ledd</a:t>
            </a:r>
          </a:p>
          <a:p>
            <a:pPr marL="457200" lvl="1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0E74CDD-CA00-D18F-1B64-96F4100C0436}"/>
              </a:ext>
            </a:extLst>
          </p:cNvPr>
          <p:cNvSpPr txBox="1"/>
          <p:nvPr/>
        </p:nvSpPr>
        <p:spPr>
          <a:xfrm>
            <a:off x="1024128" y="5103629"/>
            <a:ext cx="9862249" cy="1200329"/>
          </a:xfrm>
          <a:prstGeom prst="rect">
            <a:avLst/>
          </a:prstGeom>
          <a:solidFill>
            <a:srgbClr val="E4F9C9"/>
          </a:soli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b-NO" b="1" dirty="0">
                <a:latin typeface="+mj-lt"/>
              </a:rPr>
              <a:t>§ 3-2. Vedtakets innhold (andre ledd)</a:t>
            </a:r>
          </a:p>
          <a:p>
            <a:pPr marL="0" indent="0">
              <a:buNone/>
            </a:pPr>
            <a:endParaRPr lang="nb-NO" b="1" dirty="0">
              <a:latin typeface="+mj-lt"/>
            </a:endParaRPr>
          </a:p>
          <a:p>
            <a:pPr marL="0" indent="0">
              <a:buNone/>
            </a:pPr>
            <a:r>
              <a:rPr lang="nb-NO" dirty="0">
                <a:latin typeface="+mj-lt"/>
              </a:rPr>
              <a:t>«Vedtaket må bygge på at de landbruksressurser veien har betydning for skal kunne brukes på en rasjonell og regningssvarende måte»</a:t>
            </a:r>
          </a:p>
        </p:txBody>
      </p:sp>
      <p:pic>
        <p:nvPicPr>
          <p:cNvPr id="5" name="Grafikk 4" descr="Penger kontur">
            <a:extLst>
              <a:ext uri="{FF2B5EF4-FFF2-40B4-BE49-F238E27FC236}">
                <a16:creationId xmlns:a16="http://schemas.microsoft.com/office/drawing/2014/main" id="{2F0CE3C7-CEFD-8A66-CE62-B7B35ED62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4578" y="2443931"/>
            <a:ext cx="1746772" cy="1746772"/>
          </a:xfrm>
          <a:prstGeom prst="rect">
            <a:avLst/>
          </a:prstGeom>
        </p:spPr>
      </p:pic>
      <p:pic>
        <p:nvPicPr>
          <p:cNvPr id="10" name="Grafikk 9" descr="Motorveilandskap kontur">
            <a:extLst>
              <a:ext uri="{FF2B5EF4-FFF2-40B4-BE49-F238E27FC236}">
                <a16:creationId xmlns:a16="http://schemas.microsoft.com/office/drawing/2014/main" id="{DEBA0DC9-1104-8D2E-1233-79B44E5BFD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57266" y="2102582"/>
            <a:ext cx="1114623" cy="111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44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DA12D4-1B67-2249-F6C1-A840CD5A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Søknad om bygging av </a:t>
            </a:r>
            <a:r>
              <a:rPr lang="nb-NO" dirty="0" err="1"/>
              <a:t>traktorveg</a:t>
            </a:r>
            <a:r>
              <a:rPr lang="nb-NO" dirty="0"/>
              <a:t> Aure kommune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4AE72F-7EFE-D64B-A763-A7E822829A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2390540"/>
            <a:ext cx="10078772" cy="4144259"/>
          </a:xfrm>
        </p:spPr>
        <p:txBody>
          <a:bodyPr/>
          <a:lstStyle/>
          <a:p>
            <a:r>
              <a:rPr lang="nb-NO" dirty="0"/>
              <a:t>Søknad om bygging av 1230 meter tung </a:t>
            </a:r>
            <a:r>
              <a:rPr lang="nb-NO" dirty="0" err="1"/>
              <a:t>traktorveg</a:t>
            </a:r>
            <a:r>
              <a:rPr lang="nb-NO" dirty="0"/>
              <a:t> i Skålvassdalen (i forlengelse av tidligere godkjent skogsbilveg) </a:t>
            </a:r>
          </a:p>
          <a:p>
            <a:r>
              <a:rPr lang="nb-NO" dirty="0"/>
              <a:t>Dekningsområde på 2300 dekar hvorav 500 dekar var hogstmoden skog</a:t>
            </a:r>
          </a:p>
          <a:p>
            <a:r>
              <a:rPr lang="nb-NO" dirty="0"/>
              <a:t>Skogbruksplanen viste 4299 kubikkmeter i hogstklasse 4 og 5. Av dette var 2826 kubikk furu, resten bjørk</a:t>
            </a:r>
          </a:p>
          <a:p>
            <a:r>
              <a:rPr lang="nb-NO" dirty="0"/>
              <a:t>Kostanden med å bygge vegen estimert til 1.000.000 kr, og transportgevinsten til 700.000 kr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Grafikk 4" descr="Traktor med heldekkende fyll">
            <a:extLst>
              <a:ext uri="{FF2B5EF4-FFF2-40B4-BE49-F238E27FC236}">
                <a16:creationId xmlns:a16="http://schemas.microsoft.com/office/drawing/2014/main" id="{A83FDD6E-ADC7-F051-C0E3-B85B3BCF6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79952">
            <a:off x="4046211" y="4711210"/>
            <a:ext cx="1668372" cy="1668372"/>
          </a:xfrm>
          <a:prstGeom prst="rect">
            <a:avLst/>
          </a:prstGeom>
        </p:spPr>
      </p:pic>
      <p:pic>
        <p:nvPicPr>
          <p:cNvPr id="6" name="Grafikk 5" descr="Vei med heldekkende fyll">
            <a:extLst>
              <a:ext uri="{FF2B5EF4-FFF2-40B4-BE49-F238E27FC236}">
                <a16:creationId xmlns:a16="http://schemas.microsoft.com/office/drawing/2014/main" id="{16B23573-017E-AF21-9E3C-6552D08217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5450" y="4719481"/>
            <a:ext cx="1472454" cy="147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735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40ABDBD1-D477-6FF7-7A0B-FF7A4EC2E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78" y="0"/>
            <a:ext cx="12019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811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DA12D4-1B67-2249-F6C1-A840CD5A4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Bygging av </a:t>
            </a:r>
            <a:r>
              <a:rPr lang="nb-NO" dirty="0" err="1"/>
              <a:t>traktorveg</a:t>
            </a:r>
            <a:r>
              <a:rPr lang="nb-NO" dirty="0"/>
              <a:t> Aure kommune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4AE72F-7EFE-D64B-A763-A7E822829A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8457934" cy="4144259"/>
          </a:xfrm>
        </p:spPr>
        <p:txBody>
          <a:bodyPr/>
          <a:lstStyle/>
          <a:p>
            <a:r>
              <a:rPr lang="nb-NO" dirty="0"/>
              <a:t>Klage fra Naturvernforbundet</a:t>
            </a:r>
          </a:p>
          <a:p>
            <a:endParaRPr lang="nb-NO" dirty="0"/>
          </a:p>
          <a:p>
            <a:pPr lvl="1"/>
            <a:r>
              <a:rPr lang="nb-NO" dirty="0"/>
              <a:t>Ønsket først og fremst ikke vegen bygd av hensyn til urørt natur</a:t>
            </a:r>
          </a:p>
          <a:p>
            <a:endParaRPr lang="nb-NO" dirty="0"/>
          </a:p>
          <a:p>
            <a:pPr lvl="1"/>
            <a:r>
              <a:rPr lang="nb-NO" dirty="0"/>
              <a:t>Anførte at vegen ikke var lønnsom og dermed ikke oppfylte kravet i landbruksvegforskriften § 3-2 om at «vedtaket må bygge på at de </a:t>
            </a:r>
            <a:r>
              <a:rPr lang="nb-NO" dirty="0" err="1"/>
              <a:t>landbruksressuser</a:t>
            </a:r>
            <a:r>
              <a:rPr lang="nb-NO" dirty="0"/>
              <a:t> veien har betydning for skal kunne brukes på en rasjonell og regningssvarende måte».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0676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18060-4615-168E-05C4-4F4AFF12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Statsforvalteren i Trøndelag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E243C63-3AB9-FE65-7B90-C578CFDA99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8" y="3114440"/>
            <a:ext cx="10078772" cy="2571603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nb-NO" sz="1800" b="0" dirty="0">
                <a:solidFill>
                  <a:schemeClr val="accent2">
                    <a:lumMod val="50000"/>
                  </a:schemeClr>
                </a:solidFill>
                <a:effectLst/>
              </a:rPr>
              <a:t>«I nåværende landbruksvegforskrift er det ikke et krav om at en landbruksveg skal være lønnsom for å kunne bygges. </a:t>
            </a:r>
          </a:p>
          <a:p>
            <a:pPr marL="0" indent="0">
              <a:buNone/>
            </a:pPr>
            <a:r>
              <a:rPr lang="nb-NO" sz="1800" b="0" dirty="0">
                <a:solidFill>
                  <a:schemeClr val="accent2">
                    <a:lumMod val="50000"/>
                  </a:schemeClr>
                </a:solidFill>
                <a:effectLst/>
              </a:rPr>
              <a:t>Landbruksvegforskriftas § 3-2 «Vedtaket må bygge på at de landbruksressurser veien har betydning for skal kunne brukes på en rasjonell og regningssvarende måte.» betyr nesten det motsatte. </a:t>
            </a:r>
          </a:p>
          <a:p>
            <a:pPr marL="0" indent="0">
              <a:buNone/>
            </a:pPr>
            <a:r>
              <a:rPr lang="nb-NO" sz="1800" b="0" dirty="0">
                <a:solidFill>
                  <a:schemeClr val="accent2">
                    <a:lumMod val="50000"/>
                  </a:schemeClr>
                </a:solidFill>
                <a:effectLst/>
              </a:rPr>
              <a:t>Med dette menes at </a:t>
            </a:r>
            <a:r>
              <a:rPr lang="nb-NO" sz="1800" b="1" dirty="0">
                <a:solidFill>
                  <a:schemeClr val="accent2">
                    <a:lumMod val="50000"/>
                  </a:schemeClr>
                </a:solidFill>
                <a:effectLst/>
              </a:rPr>
              <a:t>skogarealene skal kunne drives på en rasjonell og regningssvarende måte </a:t>
            </a:r>
            <a:r>
              <a:rPr lang="nb-NO" sz="1800" b="0" dirty="0">
                <a:solidFill>
                  <a:schemeClr val="accent2">
                    <a:lumMod val="50000"/>
                  </a:schemeClr>
                </a:solidFill>
                <a:effectLst/>
              </a:rPr>
              <a:t>så fremt miljøverdier eller andre forhold ikke er i konflikt med vegprosjektene.»</a:t>
            </a:r>
            <a:r>
              <a:rPr lang="nb-NO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CED8155-4B29-92E5-0117-B7B4DC88E2CE}"/>
              </a:ext>
            </a:extLst>
          </p:cNvPr>
          <p:cNvSpPr txBox="1"/>
          <p:nvPr/>
        </p:nvSpPr>
        <p:spPr>
          <a:xfrm>
            <a:off x="1055688" y="2347721"/>
            <a:ext cx="1007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+mj-lt"/>
              </a:rPr>
              <a:t>Naturvernforbundet fikk ikke medhold i klagen – kommunens godkjenning ble stående</a:t>
            </a:r>
          </a:p>
        </p:txBody>
      </p:sp>
    </p:spTree>
    <p:extLst>
      <p:ext uri="{BB962C8B-B14F-4D97-AF65-F5344CB8AC3E}">
        <p14:creationId xmlns:p14="http://schemas.microsoft.com/office/powerpoint/2010/main" val="532579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FE86F0-2D8A-9AC2-6B0C-2CB599D77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</a:t>
            </a:r>
            <a:r>
              <a:rPr lang="nb-NO" dirty="0" err="1"/>
              <a:t>byggekostnader</a:t>
            </a:r>
            <a:r>
              <a:rPr lang="nb-NO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CEB9B2-F754-FD7F-B245-63B4D034F2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5687" y="2260238"/>
            <a:ext cx="4916488" cy="4144259"/>
          </a:xfrm>
          <a:solidFill>
            <a:schemeClr val="tx2">
              <a:lumMod val="10000"/>
              <a:lumOff val="90000"/>
            </a:schemeClr>
          </a:solidFill>
        </p:spPr>
        <p:txBody>
          <a:bodyPr/>
          <a:lstStyle/>
          <a:p>
            <a:endParaRPr lang="nb-NO" dirty="0"/>
          </a:p>
          <a:p>
            <a:pPr marL="0" indent="0">
              <a:buNone/>
            </a:pPr>
            <a:r>
              <a:rPr lang="nb-NO" dirty="0"/>
              <a:t>Krav for å kunne godkjenne søknad om landbruksveg etter § 3-2 andre ledd: </a:t>
            </a:r>
          </a:p>
          <a:p>
            <a:endParaRPr lang="nb-NO" b="1" dirty="0"/>
          </a:p>
          <a:p>
            <a:r>
              <a:rPr lang="nb-NO" b="1" dirty="0"/>
              <a:t>Skogsarealene</a:t>
            </a:r>
            <a:r>
              <a:rPr lang="nb-NO" dirty="0"/>
              <a:t> (vegen tjener) må kunne </a:t>
            </a:r>
            <a:r>
              <a:rPr lang="nb-NO" u="sng" dirty="0"/>
              <a:t>drives</a:t>
            </a:r>
            <a:r>
              <a:rPr lang="nb-NO" dirty="0"/>
              <a:t> rasjonelt og regningssvarende</a:t>
            </a:r>
          </a:p>
          <a:p>
            <a:r>
              <a:rPr lang="nb-NO" dirty="0"/>
              <a:t>Søknad må avslås hvis ikke oppfylt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tekst 2">
            <a:extLst>
              <a:ext uri="{FF2B5EF4-FFF2-40B4-BE49-F238E27FC236}">
                <a16:creationId xmlns:a16="http://schemas.microsoft.com/office/drawing/2014/main" id="{16039B66-E62E-600D-5D10-FF0E9E3F1EBD}"/>
              </a:ext>
            </a:extLst>
          </p:cNvPr>
          <p:cNvSpPr txBox="1">
            <a:spLocks/>
          </p:cNvSpPr>
          <p:nvPr/>
        </p:nvSpPr>
        <p:spPr>
          <a:xfrm>
            <a:off x="6096000" y="2260238"/>
            <a:ext cx="5162550" cy="4144259"/>
          </a:xfrm>
          <a:prstGeom prst="rect">
            <a:avLst/>
          </a:prstGeom>
          <a:solidFill>
            <a:srgbClr val="E4F9C9"/>
          </a:solidFill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b="1" u="sng" dirty="0"/>
              <a:t>Ikke</a:t>
            </a:r>
            <a:r>
              <a:rPr lang="nb-NO" dirty="0"/>
              <a:t> relevant ved søknad om landbruksveg: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At kostnadene med å bygge veien overstiger gevinsten</a:t>
            </a:r>
          </a:p>
          <a:p>
            <a:r>
              <a:rPr lang="nb-NO" dirty="0"/>
              <a:t>Ulønnsom landbruksveg får bare betydning for tilskuddsberegningen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6" name="Grafikk 5" descr="Trestamme med heldekkende fyll">
            <a:extLst>
              <a:ext uri="{FF2B5EF4-FFF2-40B4-BE49-F238E27FC236}">
                <a16:creationId xmlns:a16="http://schemas.microsoft.com/office/drawing/2014/main" id="{A66A99CA-859C-5065-A042-F7991FF74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00300" y="5490097"/>
            <a:ext cx="914400" cy="914400"/>
          </a:xfrm>
          <a:prstGeom prst="rect">
            <a:avLst/>
          </a:prstGeom>
        </p:spPr>
      </p:pic>
      <p:pic>
        <p:nvPicPr>
          <p:cNvPr id="7" name="Grafikk 6" descr="Trestamme med heldekkende fyll">
            <a:extLst>
              <a:ext uri="{FF2B5EF4-FFF2-40B4-BE49-F238E27FC236}">
                <a16:creationId xmlns:a16="http://schemas.microsoft.com/office/drawing/2014/main" id="{953D3CA5-5DBF-A09F-463F-5AB2E9179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23418" y="5366272"/>
            <a:ext cx="581025" cy="581025"/>
          </a:xfrm>
          <a:prstGeom prst="rect">
            <a:avLst/>
          </a:prstGeom>
        </p:spPr>
      </p:pic>
      <p:pic>
        <p:nvPicPr>
          <p:cNvPr id="9" name="Grafikk 8" descr="Vei med heldekkende fyll">
            <a:extLst>
              <a:ext uri="{FF2B5EF4-FFF2-40B4-BE49-F238E27FC236}">
                <a16:creationId xmlns:a16="http://schemas.microsoft.com/office/drawing/2014/main" id="{B5FC10F9-6B81-AE54-5477-4EEEE3A7E4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5325" y="5162207"/>
            <a:ext cx="104775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86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BDD8E0-4B54-9AEB-C509-8787E80A7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Repetisjon om bruk av vilkår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69C0EE-8E57-AA26-C324-CA4A299F17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Dere «kan» stille vilkår etter landbruksvegforskriften eller NMSK-forskriften som er i tråd med forskriftenes egne formål </a:t>
            </a:r>
          </a:p>
          <a:p>
            <a:endParaRPr lang="nb-NO" dirty="0"/>
          </a:p>
          <a:p>
            <a:r>
              <a:rPr lang="nb-NO" dirty="0"/>
              <a:t>Men styr unna vilkår som innebærer håndheving/innsnevring av et annet regelverk </a:t>
            </a:r>
          </a:p>
          <a:p>
            <a:endParaRPr lang="nb-NO" dirty="0"/>
          </a:p>
          <a:p>
            <a:pPr lvl="1"/>
            <a:r>
              <a:rPr lang="nb-NO" dirty="0"/>
              <a:t>Arealbruk styres av plan- og bygningsloven</a:t>
            </a:r>
          </a:p>
          <a:p>
            <a:pPr lvl="1"/>
            <a:r>
              <a:rPr lang="nb-NO" dirty="0"/>
              <a:t>Foryngelsesplikt styres av bærekraftforskriften og skogbruksloven</a:t>
            </a:r>
          </a:p>
          <a:p>
            <a:pPr lvl="1"/>
            <a:r>
              <a:rPr lang="nb-NO" dirty="0"/>
              <a:t>Skogfondprosenten styres av forskrift om skogfond</a:t>
            </a:r>
          </a:p>
          <a:p>
            <a:pPr marL="457200" lvl="1" indent="0">
              <a:buNone/>
            </a:pPr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79694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0B73DC-6DD6-450F-BF75-DC3441D0F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Ulovlige vilkår – eksempel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3F56E5-0556-4681-B0F5-29EA5F9AC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9649252" cy="4144259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r>
              <a:rPr lang="nb-NO" dirty="0"/>
              <a:t>Effektivt for håndhevelse av foryngelsesplikten, og «økt verdiskapning i skogbruket»</a:t>
            </a:r>
          </a:p>
          <a:p>
            <a:r>
              <a:rPr lang="nb-NO" dirty="0"/>
              <a:t>MEN, ifølge avklaring fra landbruksdirektoratet foreligger det ikke tilstrekkelig saklig sammenheng mellom vilkår og tiltakets formål</a:t>
            </a:r>
          </a:p>
          <a:p>
            <a:r>
              <a:rPr lang="nb-NO" dirty="0"/>
              <a:t>Foryngelsesplikten har egne regler for håndheving i bærekraftforskriften</a:t>
            </a:r>
          </a:p>
          <a:p>
            <a:r>
              <a:rPr lang="nb-NO" dirty="0"/>
              <a:t>Formålet med tilskuddet er å finansiere skogsdriften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BAE2256-5B3F-455F-800C-66AEDF9DAF6F}"/>
              </a:ext>
            </a:extLst>
          </p:cNvPr>
          <p:cNvSpPr txBox="1"/>
          <p:nvPr/>
        </p:nvSpPr>
        <p:spPr>
          <a:xfrm>
            <a:off x="1205344" y="2413337"/>
            <a:ext cx="9401696" cy="1015663"/>
          </a:xfrm>
          <a:prstGeom prst="rect">
            <a:avLst/>
          </a:prstGeom>
          <a:solidFill>
            <a:srgbClr val="006600">
              <a:alpha val="23922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2000" b="1" dirty="0">
                <a:solidFill>
                  <a:srgbClr val="00244E"/>
                </a:solidFill>
                <a:latin typeface="Open Sans Light"/>
              </a:rPr>
              <a:t>Eksempel: </a:t>
            </a:r>
            <a:r>
              <a:rPr kumimoji="0" lang="nb-NO" sz="2000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Det stilles som vilkår for driftstilskudd at skogeier sørger for tilfredsstillende foryngelse i tråd med reglene i bærekraftforskriften. Brudd kan medføre tilbakebetaling av tilskudd.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CAD698E-4DDA-481A-AE56-F969FAFF0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4843" y="2480940"/>
            <a:ext cx="1181612" cy="10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35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0B73DC-6DD6-450F-BF75-DC3441D0F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888" y="637813"/>
            <a:ext cx="10080625" cy="1077209"/>
          </a:xfrm>
        </p:spPr>
        <p:txBody>
          <a:bodyPr/>
          <a:lstStyle/>
          <a:p>
            <a:r>
              <a:rPr lang="nb-NO" dirty="0"/>
              <a:t> Ulovlige vilkår – eksempel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3F56E5-0556-4681-B0F5-29EA5F9AC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Sammenfallende interesser</a:t>
            </a:r>
          </a:p>
          <a:p>
            <a:r>
              <a:rPr lang="nb-NO" dirty="0"/>
              <a:t>MEN, ifølge avklaring fra landbruksdirektoratet foreligger det ikke tilstrekkelig saklig sammenheng mellom vilkår og formål</a:t>
            </a:r>
          </a:p>
          <a:p>
            <a:pPr lvl="1"/>
            <a:r>
              <a:rPr lang="nb-NO" dirty="0"/>
              <a:t>Formål i forskrift om skogfond – sikre </a:t>
            </a:r>
            <a:r>
              <a:rPr lang="nb-NO" dirty="0" err="1"/>
              <a:t>finaniseringen</a:t>
            </a:r>
            <a:endParaRPr lang="nb-NO" dirty="0"/>
          </a:p>
          <a:p>
            <a:pPr lvl="1"/>
            <a:r>
              <a:rPr lang="nb-NO" dirty="0"/>
              <a:t>Formål i NMSK-forskriften – stimulere til økt verdiskapning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«Usaklig vilkår når skogeier har valgfrihet mellom 4-40 %» i forskrift om skogfond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F0ED301-B0FA-4672-9494-FB8910EA388A}"/>
              </a:ext>
            </a:extLst>
          </p:cNvPr>
          <p:cNvSpPr txBox="1"/>
          <p:nvPr/>
        </p:nvSpPr>
        <p:spPr>
          <a:xfrm>
            <a:off x="1156381" y="2344188"/>
            <a:ext cx="9134775" cy="707886"/>
          </a:xfrm>
          <a:prstGeom prst="rect">
            <a:avLst/>
          </a:prstGeom>
          <a:solidFill>
            <a:srgbClr val="006600">
              <a:alpha val="2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Eksempel: </a:t>
            </a:r>
            <a:r>
              <a:rPr kumimoji="0" lang="nb-NO" sz="2000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Det er et vilkår for </a:t>
            </a:r>
            <a:r>
              <a:rPr lang="nb-NO" sz="2000" dirty="0">
                <a:solidFill>
                  <a:srgbClr val="00244E"/>
                </a:solidFill>
                <a:latin typeface="Open Sans Light"/>
                <a:ea typeface="Times New Roman" panose="02020603050405020304" pitchFamily="18" charset="0"/>
              </a:rPr>
              <a:t>å motta driftstilskudd</a:t>
            </a:r>
            <a:r>
              <a:rPr kumimoji="0" lang="nb-NO" sz="2000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 at det skal være satt av </a:t>
            </a:r>
            <a:r>
              <a:rPr kumimoji="0" lang="nb-NO" sz="200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minimum 10% skogfond.</a:t>
            </a:r>
            <a:endParaRPr kumimoji="0" lang="nb-NO" sz="200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5FB6496-096B-46A3-A720-8B3F6E37E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3653" y="2344188"/>
            <a:ext cx="1181612" cy="10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001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0B73DC-6DD6-450F-BF75-DC3441D0F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888" y="637813"/>
            <a:ext cx="10080625" cy="1077209"/>
          </a:xfrm>
        </p:spPr>
        <p:txBody>
          <a:bodyPr/>
          <a:lstStyle/>
          <a:p>
            <a:r>
              <a:rPr lang="nb-NO" dirty="0"/>
              <a:t> Ulovlige vilkår – eksempel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3F56E5-0556-4681-B0F5-29EA5F9AC2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Arealbruk styres av plan- og bygningsloven</a:t>
            </a:r>
          </a:p>
          <a:p>
            <a:r>
              <a:rPr lang="nb-NO" dirty="0"/>
              <a:t>Dersom tilskuddet har gått til å finansiere bygging av en lovlig landbruksveg, vil ikke senere regulering til hyttefelt være i strid med forutsetningene for tilskuddet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F0ED301-B0FA-4672-9494-FB8910EA388A}"/>
              </a:ext>
            </a:extLst>
          </p:cNvPr>
          <p:cNvSpPr txBox="1"/>
          <p:nvPr/>
        </p:nvSpPr>
        <p:spPr>
          <a:xfrm>
            <a:off x="1156381" y="2344188"/>
            <a:ext cx="9134775" cy="707886"/>
          </a:xfrm>
          <a:prstGeom prst="rect">
            <a:avLst/>
          </a:prstGeom>
          <a:solidFill>
            <a:srgbClr val="006600">
              <a:alpha val="23137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000" b="1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Eksempel: </a:t>
            </a:r>
            <a:r>
              <a:rPr kumimoji="0" lang="nb-NO" sz="2000" b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Times New Roman" panose="02020603050405020304" pitchFamily="18" charset="0"/>
                <a:cs typeface="+mn-cs"/>
              </a:rPr>
              <a:t>Det er et vilkår for tilskudd til bygging av landbruksveg at vegen i fremtiden ikke nyttes til andre formål, for eksempel hyttefelt</a:t>
            </a:r>
            <a:endParaRPr kumimoji="0" lang="nb-NO" sz="2000" u="none" strike="noStrike" kern="1200" cap="none" spc="0" normalizeH="0" baseline="0" noProof="0" dirty="0">
              <a:ln>
                <a:noFill/>
              </a:ln>
              <a:solidFill>
                <a:srgbClr val="00244E"/>
              </a:solidFill>
              <a:effectLst/>
              <a:uLnTx/>
              <a:uFillTx/>
              <a:latin typeface="Open Sans Light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5FB6496-096B-46A3-A720-8B3F6E37E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3653" y="2344188"/>
            <a:ext cx="1181612" cy="10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171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5D817C-28E8-1D79-AAE9-9B28F82A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190" y="1122363"/>
            <a:ext cx="5127810" cy="2387600"/>
          </a:xfrm>
        </p:spPr>
        <p:txBody>
          <a:bodyPr anchor="b">
            <a:normAutofit/>
          </a:bodyPr>
          <a:lstStyle/>
          <a:p>
            <a:r>
              <a:rPr lang="nb-NO" dirty="0"/>
              <a:t>Takk for meg!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1A7E2F57-DFBF-8FD4-62AD-5291B25E7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289" y="3945693"/>
            <a:ext cx="5152663" cy="898526"/>
          </a:xfrm>
        </p:spPr>
        <p:txBody>
          <a:bodyPr/>
          <a:lstStyle/>
          <a:p>
            <a:r>
              <a:rPr lang="en-US" dirty="0"/>
              <a:t>Send </a:t>
            </a:r>
            <a:r>
              <a:rPr lang="en-US" dirty="0" err="1"/>
              <a:t>gjerne</a:t>
            </a:r>
            <a:r>
              <a:rPr lang="en-US" dirty="0"/>
              <a:t> </a:t>
            </a:r>
            <a:r>
              <a:rPr lang="en-US" dirty="0" err="1"/>
              <a:t>spørsmål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e-post fmmrgufy@statsforvalteren.no</a:t>
            </a:r>
          </a:p>
        </p:txBody>
      </p:sp>
      <p:pic>
        <p:nvPicPr>
          <p:cNvPr id="4" name="Bilde 3" descr="Flyfoto av grønne tretopper">
            <a:extLst>
              <a:ext uri="{FF2B5EF4-FFF2-40B4-BE49-F238E27FC236}">
                <a16:creationId xmlns:a16="http://schemas.microsoft.com/office/drawing/2014/main" id="{6E525808-5303-017D-8F0B-CAC6DDA5F1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8" r="17686" b="2"/>
          <a:stretch/>
        </p:blipFill>
        <p:spPr>
          <a:xfrm>
            <a:off x="6561608" y="0"/>
            <a:ext cx="5630392" cy="5219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7D6ED65C-217D-735A-4B46-4A92638B9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</p:spPr>
        <p:txBody>
          <a:bodyPr/>
          <a:lstStyle/>
          <a:p>
            <a:pPr>
              <a:spcAft>
                <a:spcPts val="600"/>
              </a:spcAft>
            </a:pPr>
            <a:fld id="{20CAE16B-463B-4D9A-B532-D4D0B4862104}" type="datetime1">
              <a:rPr lang="nb-NO" smtClean="0"/>
              <a:pPr>
                <a:spcAft>
                  <a:spcPts val="600"/>
                </a:spcAft>
              </a:pPr>
              <a:t>20.04.2023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6281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.potx" id="{6E3B16AF-C9E4-4881-BD23-D5AF60010983}" vid="{A39401B1-261D-4E39-9B0F-C9ECCB0B16A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</Template>
  <TotalTime>2658</TotalTime>
  <Words>1803</Words>
  <Application>Microsoft Office PowerPoint</Application>
  <PresentationFormat>Breiskjerm</PresentationFormat>
  <Paragraphs>253</Paragraphs>
  <Slides>27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Lysbilettitlar</vt:lpstr>
      </vt:variant>
      <vt:variant>
        <vt:i4>27</vt:i4>
      </vt:variant>
    </vt:vector>
  </HeadingPairs>
  <TitlesOfParts>
    <vt:vector size="33" baseType="lpstr">
      <vt:lpstr>Arial</vt:lpstr>
      <vt:lpstr>Calibri</vt:lpstr>
      <vt:lpstr>Open Sans</vt:lpstr>
      <vt:lpstr>Open Sans Light</vt:lpstr>
      <vt:lpstr>Open Sans SemiBold</vt:lpstr>
      <vt:lpstr>Office-tema</vt:lpstr>
      <vt:lpstr>PowerPoint-presentasjon</vt:lpstr>
      <vt:lpstr>Tema </vt:lpstr>
      <vt:lpstr>Juridisk utgangspunkt </vt:lpstr>
      <vt:lpstr>Krav om «godkjent» landbruksveg</vt:lpstr>
      <vt:lpstr>Når gjelder landbruksvegforskriften? </vt:lpstr>
      <vt:lpstr>Nødvendig for landbruksvirksomhet? </vt:lpstr>
      <vt:lpstr>Nødvendig for landbruksvirksomhet?</vt:lpstr>
      <vt:lpstr>Når tjener veien «næringsmessig landbruk»?</vt:lpstr>
      <vt:lpstr>Eksempelsak fra Hildre</vt:lpstr>
      <vt:lpstr>PowerPoint-presentasjon</vt:lpstr>
      <vt:lpstr>Gårdstilknyttet næringsvirksomhet</vt:lpstr>
      <vt:lpstr>Overstiger næringsmessig landbruk 50%? </vt:lpstr>
      <vt:lpstr>Oppsummering lovvalg</vt:lpstr>
      <vt:lpstr>Ulovlighetsoppfølging steg for steg </vt:lpstr>
      <vt:lpstr>Ulovlighetsoppfølging</vt:lpstr>
      <vt:lpstr>Byggekostnad tema i landbruksvegforskriften? </vt:lpstr>
      <vt:lpstr>Någjeldende praksis </vt:lpstr>
      <vt:lpstr>Søknad om bygging av traktorveg Aure kommune</vt:lpstr>
      <vt:lpstr>PowerPoint-presentasjon</vt:lpstr>
      <vt:lpstr>Bygging av traktorveg Aure kommune</vt:lpstr>
      <vt:lpstr>Statsforvalteren i Trøndelag</vt:lpstr>
      <vt:lpstr>Oppsummering byggekostnader </vt:lpstr>
      <vt:lpstr>Repetisjon om bruk av vilkår </vt:lpstr>
      <vt:lpstr>Ulovlige vilkår – eksempel </vt:lpstr>
      <vt:lpstr> Ulovlige vilkår – eksempel </vt:lpstr>
      <vt:lpstr> Ulovlige vilkår – eksempel </vt:lpstr>
      <vt:lpstr>Takk for meg!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Ytterstad, Gunvor Fossholt</dc:creator>
  <dc:description>Powerpointmal for Statsforvaltaren i Møre og Romsdal.</dc:description>
  <cp:lastModifiedBy>Røberg, Åslaug</cp:lastModifiedBy>
  <cp:revision>54</cp:revision>
  <cp:lastPrinted>2022-05-03T06:35:17Z</cp:lastPrinted>
  <dcterms:created xsi:type="dcterms:W3CDTF">2021-04-30T07:00:20Z</dcterms:created>
  <dcterms:modified xsi:type="dcterms:W3CDTF">2023-04-20T05:09:00Z</dcterms:modified>
</cp:coreProperties>
</file>