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5" r:id="rId5"/>
  </p:sldMasterIdLst>
  <p:notesMasterIdLst>
    <p:notesMasterId r:id="rId16"/>
  </p:notesMasterIdLst>
  <p:handoutMasterIdLst>
    <p:handoutMasterId r:id="rId17"/>
  </p:handoutMasterIdLst>
  <p:sldIdLst>
    <p:sldId id="303" r:id="rId6"/>
    <p:sldId id="507" r:id="rId7"/>
    <p:sldId id="324" r:id="rId8"/>
    <p:sldId id="517" r:id="rId9"/>
    <p:sldId id="297" r:id="rId10"/>
    <p:sldId id="274" r:id="rId11"/>
    <p:sldId id="278" r:id="rId12"/>
    <p:sldId id="285" r:id="rId13"/>
    <p:sldId id="518" r:id="rId14"/>
    <p:sldId id="515" r:id="rId1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02B"/>
    <a:srgbClr val="F2F3F6"/>
    <a:srgbClr val="141E28"/>
    <a:srgbClr val="E1E2E8"/>
    <a:srgbClr val="011689"/>
    <a:srgbClr val="04A652"/>
    <a:srgbClr val="002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60347C-424E-4D0C-BB58-4E073D95352E}" v="1" dt="2019-11-26T12:51:09.0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0" autoAdjust="0"/>
    <p:restoredTop sz="86460"/>
  </p:normalViewPr>
  <p:slideViewPr>
    <p:cSldViewPr snapToGrid="0" snapToObjects="1">
      <p:cViewPr varScale="1">
        <p:scale>
          <a:sx n="137" d="100"/>
          <a:sy n="137" d="100"/>
        </p:scale>
        <p:origin x="52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unn Midtsundstad" userId="5c4b2db4-cbb8-4874-863e-b11bbaaf6fa4" providerId="ADAL" clId="{C0BECF85-E0CA-43F3-BF13-276EB742B27B}"/>
    <pc:docChg chg="modSld">
      <pc:chgData name="Jorunn Midtsundstad" userId="5c4b2db4-cbb8-4874-863e-b11bbaaf6fa4" providerId="ADAL" clId="{C0BECF85-E0CA-43F3-BF13-276EB742B27B}" dt="2019-11-26T12:35:50.101" v="8" actId="20577"/>
      <pc:docMkLst>
        <pc:docMk/>
      </pc:docMkLst>
      <pc:sldChg chg="modNotesTx">
        <pc:chgData name="Jorunn Midtsundstad" userId="5c4b2db4-cbb8-4874-863e-b11bbaaf6fa4" providerId="ADAL" clId="{C0BECF85-E0CA-43F3-BF13-276EB742B27B}" dt="2019-11-26T12:35:29.578" v="4" actId="20577"/>
        <pc:sldMkLst>
          <pc:docMk/>
          <pc:sldMk cId="1092961614" sldId="274"/>
        </pc:sldMkLst>
      </pc:sldChg>
      <pc:sldChg chg="modNotesTx">
        <pc:chgData name="Jorunn Midtsundstad" userId="5c4b2db4-cbb8-4874-863e-b11bbaaf6fa4" providerId="ADAL" clId="{C0BECF85-E0CA-43F3-BF13-276EB742B27B}" dt="2019-11-26T12:35:34.798" v="5" actId="20577"/>
        <pc:sldMkLst>
          <pc:docMk/>
          <pc:sldMk cId="901586181" sldId="278"/>
        </pc:sldMkLst>
      </pc:sldChg>
      <pc:sldChg chg="modNotesTx">
        <pc:chgData name="Jorunn Midtsundstad" userId="5c4b2db4-cbb8-4874-863e-b11bbaaf6fa4" providerId="ADAL" clId="{C0BECF85-E0CA-43F3-BF13-276EB742B27B}" dt="2019-11-26T12:35:38.967" v="6" actId="20577"/>
        <pc:sldMkLst>
          <pc:docMk/>
          <pc:sldMk cId="669590884" sldId="285"/>
        </pc:sldMkLst>
      </pc:sldChg>
      <pc:sldChg chg="modNotesTx">
        <pc:chgData name="Jorunn Midtsundstad" userId="5c4b2db4-cbb8-4874-863e-b11bbaaf6fa4" providerId="ADAL" clId="{C0BECF85-E0CA-43F3-BF13-276EB742B27B}" dt="2019-11-26T12:35:16.528" v="3" actId="20577"/>
        <pc:sldMkLst>
          <pc:docMk/>
          <pc:sldMk cId="4081276877" sldId="297"/>
        </pc:sldMkLst>
      </pc:sldChg>
      <pc:sldChg chg="modNotesTx">
        <pc:chgData name="Jorunn Midtsundstad" userId="5c4b2db4-cbb8-4874-863e-b11bbaaf6fa4" providerId="ADAL" clId="{C0BECF85-E0CA-43F3-BF13-276EB742B27B}" dt="2019-11-26T12:35:07.756" v="1" actId="20577"/>
        <pc:sldMkLst>
          <pc:docMk/>
          <pc:sldMk cId="1519710271" sldId="324"/>
        </pc:sldMkLst>
      </pc:sldChg>
      <pc:sldChg chg="modNotesTx">
        <pc:chgData name="Jorunn Midtsundstad" userId="5c4b2db4-cbb8-4874-863e-b11bbaaf6fa4" providerId="ADAL" clId="{C0BECF85-E0CA-43F3-BF13-276EB742B27B}" dt="2019-11-26T12:35:04.047" v="0" actId="20577"/>
        <pc:sldMkLst>
          <pc:docMk/>
          <pc:sldMk cId="3585800579" sldId="507"/>
        </pc:sldMkLst>
      </pc:sldChg>
      <pc:sldChg chg="modNotesTx">
        <pc:chgData name="Jorunn Midtsundstad" userId="5c4b2db4-cbb8-4874-863e-b11bbaaf6fa4" providerId="ADAL" clId="{C0BECF85-E0CA-43F3-BF13-276EB742B27B}" dt="2019-11-26T12:35:50.101" v="8" actId="20577"/>
        <pc:sldMkLst>
          <pc:docMk/>
          <pc:sldMk cId="3923365528" sldId="515"/>
        </pc:sldMkLst>
      </pc:sldChg>
      <pc:sldChg chg="modNotesTx">
        <pc:chgData name="Jorunn Midtsundstad" userId="5c4b2db4-cbb8-4874-863e-b11bbaaf6fa4" providerId="ADAL" clId="{C0BECF85-E0CA-43F3-BF13-276EB742B27B}" dt="2019-11-26T12:35:11.621" v="2" actId="20577"/>
        <pc:sldMkLst>
          <pc:docMk/>
          <pc:sldMk cId="1383933909" sldId="517"/>
        </pc:sldMkLst>
      </pc:sldChg>
      <pc:sldChg chg="modNotesTx">
        <pc:chgData name="Jorunn Midtsundstad" userId="5c4b2db4-cbb8-4874-863e-b11bbaaf6fa4" providerId="ADAL" clId="{C0BECF85-E0CA-43F3-BF13-276EB742B27B}" dt="2019-11-26T12:35:44.614" v="7" actId="20577"/>
        <pc:sldMkLst>
          <pc:docMk/>
          <pc:sldMk cId="3253341327" sldId="518"/>
        </pc:sldMkLst>
      </pc:sldChg>
    </pc:docChg>
  </pc:docChgLst>
  <pc:docChgLst>
    <pc:chgData name="Jorunn Midtsundstad" userId="5c4b2db4-cbb8-4874-863e-b11bbaaf6fa4" providerId="ADAL" clId="{B360347C-424E-4D0C-BB58-4E073D95352E}"/>
    <pc:docChg chg="addSld delSld modSld">
      <pc:chgData name="Jorunn Midtsundstad" userId="5c4b2db4-cbb8-4874-863e-b11bbaaf6fa4" providerId="ADAL" clId="{B360347C-424E-4D0C-BB58-4E073D95352E}" dt="2019-11-26T12:51:33.985" v="1" actId="2696"/>
      <pc:docMkLst>
        <pc:docMk/>
      </pc:docMkLst>
      <pc:sldChg chg="add del">
        <pc:chgData name="Jorunn Midtsundstad" userId="5c4b2db4-cbb8-4874-863e-b11bbaaf6fa4" providerId="ADAL" clId="{B360347C-424E-4D0C-BB58-4E073D95352E}" dt="2019-11-26T12:51:33.985" v="1" actId="2696"/>
        <pc:sldMkLst>
          <pc:docMk/>
          <pc:sldMk cId="3982339314" sldId="5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2EAC9-BF77-4DB1-9491-D2871CE71A46}" type="datetimeFigureOut">
              <a:rPr lang="nb-NO" smtClean="0"/>
              <a:t>26.11.2019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C595D-EBA5-451E-A774-9147C12EFF2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3736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26.11.2019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6718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2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1128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3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928720">
              <a:defRPr/>
            </a:pP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003639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4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26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5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918615">
              <a:defRPr/>
            </a:pPr>
            <a:endParaRPr lang="nb-NO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72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6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921862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1759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7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25115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93902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25115" indent="-171450">
              <a:buFont typeface="Arial" panose="020B0604020202020204" pitchFamily="34" charset="0"/>
              <a:buChar char="•"/>
            </a:pPr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Clr>
                <a:schemeClr val="dk1"/>
              </a:buClr>
            </a:pPr>
            <a:fld id="{00000000-1234-1234-1234-123412341234}" type="slidenum">
              <a:rPr lang="x-non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pPr algn="r">
                <a:buClr>
                  <a:schemeClr val="dk1"/>
                </a:buClr>
              </a:pPr>
              <a:t>8</a:t>
            </a:fld>
            <a:endParaRPr lang="x-none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62068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9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25115" indent="-171450">
              <a:buFont typeface="Arial" panose="020B0604020202020204" pitchFamily="34" charset="0"/>
              <a:buChar char="•"/>
            </a:pPr>
            <a:endParaRPr lang="nb-NO" b="1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500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u="sng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875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2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0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7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0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70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9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30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11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40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27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25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909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nb-NO" dirty="0"/>
              <a:t>Kildehenvisning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46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80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628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537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594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57" r:id="rId3"/>
    <p:sldLayoutId id="2147483661" r:id="rId4"/>
    <p:sldLayoutId id="2147483649" r:id="rId5"/>
    <p:sldLayoutId id="2147483650" r:id="rId6"/>
    <p:sldLayoutId id="2147483681" r:id="rId7"/>
    <p:sldLayoutId id="2147483659" r:id="rId8"/>
    <p:sldLayoutId id="2147483651" r:id="rId9"/>
    <p:sldLayoutId id="2147483652" r:id="rId10"/>
    <p:sldLayoutId id="2147483654" r:id="rId11"/>
    <p:sldLayoutId id="2147483662" r:id="rId12"/>
    <p:sldLayoutId id="214748365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537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672" r:id="rId3"/>
    <p:sldLayoutId id="2147483673" r:id="rId4"/>
    <p:sldLayoutId id="2147483682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F8CADF-F6F1-4D4B-BCDF-875F23FF6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9981"/>
            <a:ext cx="9144000" cy="2387600"/>
          </a:xfrm>
        </p:spPr>
        <p:txBody>
          <a:bodyPr>
            <a:normAutofit/>
          </a:bodyPr>
          <a:lstStyle/>
          <a:p>
            <a:r>
              <a:rPr lang="nb-NO" sz="4400" dirty="0"/>
              <a:t>Praksiseksempel </a:t>
            </a:r>
            <a:br>
              <a:rPr lang="nb-NO" sz="4400" dirty="0"/>
            </a:br>
            <a:r>
              <a:rPr lang="nb-NO" sz="4400" dirty="0"/>
              <a:t>fra ledernettverk i Østre Agder</a:t>
            </a:r>
            <a:br>
              <a:rPr lang="nb-NO" dirty="0"/>
            </a:br>
            <a:endParaRPr lang="nb-NO" sz="4400" dirty="0">
              <a:latin typeface="+mn-lt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0C9F65-C46D-4046-BA00-269880510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04476"/>
            <a:ext cx="9144000" cy="1111589"/>
          </a:xfrm>
        </p:spPr>
        <p:txBody>
          <a:bodyPr>
            <a:normAutofit/>
          </a:bodyPr>
          <a:lstStyle/>
          <a:p>
            <a:r>
              <a:rPr lang="nb-NO" sz="1600" dirty="0"/>
              <a:t>Jorunn H. Midtsundstad</a:t>
            </a:r>
          </a:p>
        </p:txBody>
      </p:sp>
    </p:spTree>
    <p:extLst>
      <p:ext uri="{BB962C8B-B14F-4D97-AF65-F5344CB8AC3E}">
        <p14:creationId xmlns:p14="http://schemas.microsoft.com/office/powerpoint/2010/main" val="2605746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2</a:t>
            </a:fld>
            <a:endParaRPr lang="nb-NO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68573" y="912814"/>
            <a:ext cx="9069242" cy="571971"/>
          </a:xfrm>
        </p:spPr>
        <p:txBody>
          <a:bodyPr>
            <a:normAutofit/>
          </a:bodyPr>
          <a:lstStyle/>
          <a:p>
            <a:r>
              <a:rPr lang="nb-NO" dirty="0"/>
              <a:t>Bakgrunn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11559" y="1558212"/>
            <a:ext cx="8926255" cy="522517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None/>
            </a:pPr>
            <a:r>
              <a:rPr lang="nb-NO" dirty="0">
                <a:solidFill>
                  <a:schemeClr val="dk1"/>
                </a:solidFill>
                <a:latin typeface="+mn-lt"/>
                <a:ea typeface="Verdana"/>
                <a:cs typeface="Verdana"/>
                <a:sym typeface="Verdana"/>
              </a:rPr>
              <a:t>Samarbeid med Østre Agder</a:t>
            </a:r>
          </a:p>
          <a:p>
            <a:r>
              <a:rPr lang="nb-NO" dirty="0">
                <a:latin typeface="+mn-lt"/>
              </a:rPr>
              <a:t>Skoleeiere og skoleledelse i Arendal, Froland, Gjerstad, Grimstad, Risør, Tvedestrand, Vegårshei, Åmli</a:t>
            </a:r>
          </a:p>
          <a:p>
            <a:pPr marL="0" indent="0">
              <a:buNone/>
            </a:pPr>
            <a:endParaRPr lang="nb-NO" dirty="0">
              <a:latin typeface="+mn-lt"/>
            </a:endParaRPr>
          </a:p>
          <a:p>
            <a:pPr lvl="1"/>
            <a:r>
              <a:rPr lang="nb-NO" sz="2000" dirty="0">
                <a:latin typeface="+mn-lt"/>
              </a:rPr>
              <a:t>Bygge på forskning</a:t>
            </a:r>
          </a:p>
          <a:p>
            <a:pPr lvl="1"/>
            <a:r>
              <a:rPr lang="nb-NO" sz="2000" dirty="0">
                <a:latin typeface="+mn-lt"/>
              </a:rPr>
              <a:t>Bygge på erfaring</a:t>
            </a:r>
          </a:p>
          <a:p>
            <a:pPr lvl="1"/>
            <a:r>
              <a:rPr lang="nb-NO" sz="2000" dirty="0">
                <a:latin typeface="+mn-lt"/>
              </a:rPr>
              <a:t>Lære sammen – skape innholdet sammen</a:t>
            </a:r>
          </a:p>
          <a:p>
            <a:pPr marL="0" indent="0">
              <a:buNone/>
            </a:pPr>
            <a:endParaRPr lang="nb-NO" dirty="0">
              <a:latin typeface="+mn-lt"/>
            </a:endParaRPr>
          </a:p>
          <a:p>
            <a:pPr marL="0" indent="0">
              <a:buNone/>
            </a:pPr>
            <a:r>
              <a:rPr lang="nb-NO" dirty="0">
                <a:latin typeface="+mn-lt"/>
              </a:rPr>
              <a:t>Forskning</a:t>
            </a:r>
          </a:p>
          <a:p>
            <a:r>
              <a:rPr lang="nb-NO" dirty="0">
                <a:latin typeface="+mn-lt"/>
              </a:rPr>
              <a:t>School-In (2017-2020), Forskningsrådet, FINNUT/Innovasjon i offentlig sektor</a:t>
            </a:r>
          </a:p>
          <a:p>
            <a:pPr lvl="1"/>
            <a:r>
              <a:rPr lang="nb-NO" sz="2000" dirty="0">
                <a:latin typeface="+mn-lt"/>
              </a:rPr>
              <a:t>Inkluderende læringsmiljø, fem kommuner og fem kommunalsjefer</a:t>
            </a:r>
          </a:p>
          <a:p>
            <a:pPr lvl="1"/>
            <a:r>
              <a:rPr lang="nb-NO" sz="2000" dirty="0">
                <a:latin typeface="+mn-lt"/>
              </a:rPr>
              <a:t>Iveland, Lillesand, Songdalen, Søgne og Vennesla</a:t>
            </a:r>
          </a:p>
          <a:p>
            <a:pPr lvl="1"/>
            <a:endParaRPr lang="nb-NO" sz="2000" dirty="0"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EF62352-A364-4F16-A6DF-E7081C1F9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766" y="4810483"/>
            <a:ext cx="1447598" cy="122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00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3</a:t>
            </a:fld>
            <a:endParaRPr lang="nb-NO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912814"/>
            <a:ext cx="8532813" cy="571971"/>
          </a:xfrm>
        </p:spPr>
        <p:txBody>
          <a:bodyPr>
            <a:normAutofit/>
          </a:bodyPr>
          <a:lstStyle/>
          <a:p>
            <a:r>
              <a:rPr lang="nb-NO" dirty="0"/>
              <a:t>Kommunebasert og skolebasert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1" y="1484785"/>
            <a:ext cx="8532813" cy="5298604"/>
          </a:xfrm>
        </p:spPr>
        <p:txBody>
          <a:bodyPr/>
          <a:lstStyle/>
          <a:p>
            <a:r>
              <a:rPr lang="nb-NO" dirty="0">
                <a:latin typeface="+mn-lt"/>
              </a:rPr>
              <a:t>Kommunebasert - skoleeier</a:t>
            </a:r>
          </a:p>
          <a:p>
            <a:pPr lvl="1"/>
            <a:r>
              <a:rPr lang="nb-NO" sz="2000" dirty="0">
                <a:latin typeface="+mn-lt"/>
              </a:rPr>
              <a:t>Lede rektorers læring og utvikling av skolen</a:t>
            </a:r>
          </a:p>
          <a:p>
            <a:pPr lvl="1"/>
            <a:r>
              <a:rPr lang="nb-NO" sz="2000" dirty="0">
                <a:latin typeface="+mn-lt"/>
              </a:rPr>
              <a:t>Lede rektornettverk som profesjonelle læringsfellesskap</a:t>
            </a:r>
          </a:p>
          <a:p>
            <a:pPr lvl="1"/>
            <a:r>
              <a:rPr lang="nb-NO" sz="2000" dirty="0">
                <a:latin typeface="+mn-lt"/>
              </a:rPr>
              <a:t>Lede implementeringsarbeidet i kommunen</a:t>
            </a:r>
          </a:p>
          <a:p>
            <a:r>
              <a:rPr lang="nb-NO" dirty="0">
                <a:latin typeface="+mn-lt"/>
              </a:rPr>
              <a:t>Skolebasert - skoleledelse</a:t>
            </a:r>
          </a:p>
          <a:p>
            <a:pPr lvl="1"/>
            <a:r>
              <a:rPr lang="nb-NO" sz="2000" dirty="0">
                <a:latin typeface="+mn-lt"/>
              </a:rPr>
              <a:t>Lede personalets læring og utviklingen av skolen</a:t>
            </a:r>
          </a:p>
          <a:p>
            <a:pPr lvl="1"/>
            <a:r>
              <a:rPr lang="nb-NO" sz="2000" dirty="0">
                <a:latin typeface="+mn-lt"/>
              </a:rPr>
              <a:t>Lede personalet som profesjonelle læringsfellesskap</a:t>
            </a:r>
          </a:p>
          <a:p>
            <a:pPr lvl="1"/>
            <a:r>
              <a:rPr lang="nb-NO" sz="2000" dirty="0">
                <a:latin typeface="+mn-lt"/>
              </a:rPr>
              <a:t>Lede implementeringsarbeidet i skolen</a:t>
            </a:r>
          </a:p>
          <a:p>
            <a:r>
              <a:rPr lang="nb-NO" dirty="0">
                <a:latin typeface="+mn-lt"/>
              </a:rPr>
              <a:t>Skolebasert - lærere</a:t>
            </a:r>
          </a:p>
          <a:p>
            <a:pPr lvl="1"/>
            <a:r>
              <a:rPr lang="nb-NO" sz="2000" dirty="0">
                <a:latin typeface="+mn-lt"/>
              </a:rPr>
              <a:t>Lede elevenes læring og medvirkning i læringsmiljøet</a:t>
            </a:r>
          </a:p>
          <a:p>
            <a:pPr lvl="1"/>
            <a:r>
              <a:rPr lang="nb-NO" sz="2000" dirty="0">
                <a:latin typeface="+mn-lt"/>
              </a:rPr>
              <a:t>Lede elevene som læringsfellesskap</a:t>
            </a:r>
          </a:p>
          <a:p>
            <a:pPr lvl="1"/>
            <a:r>
              <a:rPr lang="nb-NO" sz="2000" dirty="0">
                <a:latin typeface="+mn-lt"/>
              </a:rPr>
              <a:t>Lede implementeringsarbeidet i klasserommet</a:t>
            </a:r>
          </a:p>
          <a:p>
            <a:endParaRPr lang="nb-NO" sz="2200" dirty="0"/>
          </a:p>
          <a:p>
            <a:pPr lvl="1"/>
            <a:endParaRPr lang="nb-NO" sz="2000" dirty="0"/>
          </a:p>
          <a:p>
            <a:pPr lvl="1"/>
            <a:endParaRPr lang="nb-NO" sz="2000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3772">
            <a:off x="10136345" y="1255581"/>
            <a:ext cx="1533218" cy="21670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9710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4</a:t>
            </a:fld>
            <a:endParaRPr lang="nb-NO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75854" y="496615"/>
            <a:ext cx="9474923" cy="571971"/>
          </a:xfrm>
        </p:spPr>
        <p:txBody>
          <a:bodyPr>
            <a:noAutofit/>
          </a:bodyPr>
          <a:lstStyle/>
          <a:p>
            <a:pPr algn="ctr"/>
            <a:r>
              <a:rPr lang="nb-NO" dirty="0"/>
              <a:t>Å samarbeide om desentralisert kompetanseheving </a:t>
            </a:r>
            <a:br>
              <a:rPr lang="nb-NO" dirty="0"/>
            </a:br>
            <a:endParaRPr lang="nb-NO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6183" y="1484785"/>
            <a:ext cx="9121632" cy="5298604"/>
          </a:xfrm>
        </p:spPr>
        <p:txBody>
          <a:bodyPr/>
          <a:lstStyle/>
          <a:p>
            <a:r>
              <a:rPr lang="nb-NO" dirty="0">
                <a:latin typeface="+mn-lt"/>
              </a:rPr>
              <a:t>Arbeidsgruppen: Kommunalsjef + skolefaglig rådgiver + to rektorer + tillitsvalgt + utviklingsveileder og </a:t>
            </a:r>
            <a:r>
              <a:rPr lang="nb-NO" dirty="0" err="1">
                <a:latin typeface="+mn-lt"/>
              </a:rPr>
              <a:t>UiA</a:t>
            </a:r>
            <a:endParaRPr lang="nb-NO" dirty="0">
              <a:latin typeface="+mn-lt"/>
            </a:endParaRPr>
          </a:p>
          <a:p>
            <a:r>
              <a:rPr lang="nb-NO" dirty="0">
                <a:latin typeface="+mn-lt"/>
              </a:rPr>
              <a:t>Fra bestiller/utfører        til kommunebasert og skolebasert kompetanseheving</a:t>
            </a:r>
          </a:p>
          <a:p>
            <a:endParaRPr lang="nb-NO" dirty="0">
              <a:latin typeface="+mn-lt"/>
            </a:endParaRPr>
          </a:p>
          <a:p>
            <a:r>
              <a:rPr lang="nb-NO" dirty="0">
                <a:latin typeface="+mn-lt"/>
              </a:rPr>
              <a:t>Innhold</a:t>
            </a:r>
          </a:p>
          <a:p>
            <a:r>
              <a:rPr lang="nb-NO" dirty="0">
                <a:latin typeface="+mn-lt"/>
              </a:rPr>
              <a:t>Relasjon</a:t>
            </a:r>
          </a:p>
          <a:p>
            <a:r>
              <a:rPr lang="nb-NO" dirty="0">
                <a:latin typeface="+mn-lt"/>
              </a:rPr>
              <a:t>Gjensidig kompetanseheving</a:t>
            </a:r>
          </a:p>
          <a:p>
            <a:endParaRPr lang="nb-NO" dirty="0">
              <a:latin typeface="+mn-lt"/>
            </a:endParaRP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lvl="1"/>
            <a:endParaRPr lang="nb-NO" sz="2000" dirty="0"/>
          </a:p>
        </p:txBody>
      </p:sp>
      <p:sp>
        <p:nvSpPr>
          <p:cNvPr id="2" name="Pil: høyre 1">
            <a:extLst>
              <a:ext uri="{FF2B5EF4-FFF2-40B4-BE49-F238E27FC236}">
                <a16:creationId xmlns:a16="http://schemas.microsoft.com/office/drawing/2014/main" id="{79F2BDA9-AD42-481D-85FC-089B59B9004A}"/>
              </a:ext>
            </a:extLst>
          </p:cNvPr>
          <p:cNvSpPr/>
          <p:nvPr/>
        </p:nvSpPr>
        <p:spPr>
          <a:xfrm>
            <a:off x="3776263" y="2303450"/>
            <a:ext cx="223364" cy="76782"/>
          </a:xfrm>
          <a:prstGeom prst="rightArrow">
            <a:avLst/>
          </a:prstGeom>
          <a:solidFill>
            <a:srgbClr val="D2002B"/>
          </a:solidFill>
          <a:ln>
            <a:solidFill>
              <a:srgbClr val="D200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393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5</a:t>
            </a:fld>
            <a:endParaRPr lang="nb-NO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912814"/>
            <a:ext cx="8532813" cy="571971"/>
          </a:xfrm>
        </p:spPr>
        <p:txBody>
          <a:bodyPr/>
          <a:lstStyle/>
          <a:p>
            <a:r>
              <a:rPr lang="nb-NO" sz="2800" dirty="0"/>
              <a:t>Deres innspill - tilbakeblikk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43575" cy="4305300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855" y="3573728"/>
            <a:ext cx="3624695" cy="3371850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8145" y="81896"/>
            <a:ext cx="2847975" cy="382905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420" y="1290234"/>
            <a:ext cx="4314896" cy="5704734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8282" y="3790484"/>
            <a:ext cx="3551764" cy="3083280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572" y="5889297"/>
            <a:ext cx="4670283" cy="3949418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8070" y="786511"/>
            <a:ext cx="4642355" cy="3456536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215" y="-250205"/>
            <a:ext cx="3624695" cy="337185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7004" y="1431148"/>
            <a:ext cx="6547997" cy="4027001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296572" y="5889297"/>
            <a:ext cx="4214744" cy="367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127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6</a:t>
            </a:fld>
            <a:endParaRPr lang="nb-NO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912814"/>
            <a:ext cx="8532813" cy="571971"/>
          </a:xfrm>
        </p:spPr>
        <p:txBody>
          <a:bodyPr/>
          <a:lstStyle/>
          <a:p>
            <a:r>
              <a:rPr lang="nb-NO" sz="2800"/>
              <a:t>Profesjonsfellesskap og skoleutvikling 3.5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1" y="1763486"/>
            <a:ext cx="8532813" cy="501990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2400" dirty="0">
                <a:latin typeface="+mn-lt"/>
              </a:rPr>
              <a:t>Alle ansatte i skolen </a:t>
            </a:r>
            <a:r>
              <a:rPr lang="nb-NO" sz="2400" b="1" dirty="0">
                <a:latin typeface="+mn-lt"/>
              </a:rPr>
              <a:t>må ta aktivt del i det profesjonelle læringsfellesskapet for å videreutvikle skolen</a:t>
            </a:r>
            <a:r>
              <a:rPr lang="nb-NO" sz="2400" dirty="0">
                <a:latin typeface="+mn-lt"/>
              </a:rPr>
              <a:t>. Det innebærer at fellesskapet </a:t>
            </a:r>
            <a:r>
              <a:rPr lang="nb-NO" sz="2400" b="1" dirty="0">
                <a:solidFill>
                  <a:srgbClr val="C00000"/>
                </a:solidFill>
                <a:latin typeface="+mn-lt"/>
              </a:rPr>
              <a:t>reflekterer</a:t>
            </a:r>
            <a:r>
              <a:rPr lang="nb-NO" sz="2400" b="1" dirty="0">
                <a:latin typeface="+mn-lt"/>
              </a:rPr>
              <a:t> </a:t>
            </a:r>
            <a:r>
              <a:rPr lang="nb-NO" sz="2400" dirty="0">
                <a:latin typeface="+mn-lt"/>
              </a:rPr>
              <a:t>over </a:t>
            </a:r>
            <a:r>
              <a:rPr lang="nb-NO" sz="2400" dirty="0">
                <a:solidFill>
                  <a:schemeClr val="tx1"/>
                </a:solidFill>
                <a:latin typeface="+mn-lt"/>
              </a:rPr>
              <a:t>verdivalg og utviklingsbehov, og bruker </a:t>
            </a:r>
            <a:r>
              <a:rPr lang="nb-NO" sz="2400" b="1" dirty="0">
                <a:solidFill>
                  <a:schemeClr val="tx1"/>
                </a:solidFill>
                <a:latin typeface="+mn-lt"/>
              </a:rPr>
              <a:t>forskning</a:t>
            </a:r>
            <a:r>
              <a:rPr lang="nb-NO" sz="2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nb-NO" sz="2400" b="1" dirty="0" err="1">
                <a:solidFill>
                  <a:schemeClr val="tx1"/>
                </a:solidFill>
                <a:latin typeface="+mn-lt"/>
              </a:rPr>
              <a:t>erfaringsbasert</a:t>
            </a:r>
            <a:r>
              <a:rPr lang="nb-NO" sz="2400" b="1" dirty="0">
                <a:solidFill>
                  <a:schemeClr val="tx1"/>
                </a:solidFill>
                <a:latin typeface="+mn-lt"/>
              </a:rPr>
              <a:t> kunnskap </a:t>
            </a:r>
            <a:r>
              <a:rPr lang="nb-NO" sz="2400" dirty="0">
                <a:solidFill>
                  <a:schemeClr val="tx1"/>
                </a:solidFill>
                <a:latin typeface="+mn-lt"/>
              </a:rPr>
              <a:t>og </a:t>
            </a:r>
            <a:r>
              <a:rPr lang="nb-NO" sz="2400" b="1" dirty="0">
                <a:solidFill>
                  <a:schemeClr val="tx1"/>
                </a:solidFill>
                <a:latin typeface="+mn-lt"/>
              </a:rPr>
              <a:t>etiske vurderinger </a:t>
            </a:r>
            <a:r>
              <a:rPr lang="nb-NO" sz="2400" dirty="0">
                <a:solidFill>
                  <a:schemeClr val="tx1"/>
                </a:solidFill>
                <a:latin typeface="+mn-lt"/>
              </a:rPr>
              <a:t>som grunnlag</a:t>
            </a:r>
            <a:r>
              <a:rPr lang="nb-NO" sz="2400" dirty="0">
                <a:latin typeface="+mn-lt"/>
              </a:rPr>
              <a:t> for målrettede </a:t>
            </a:r>
            <a:r>
              <a:rPr lang="nb-NO" sz="2400" b="1" dirty="0">
                <a:solidFill>
                  <a:srgbClr val="D2002B"/>
                </a:solidFill>
                <a:latin typeface="+mn-lt"/>
              </a:rPr>
              <a:t>tiltak</a:t>
            </a:r>
            <a:r>
              <a:rPr lang="nb-NO" sz="2400" dirty="0">
                <a:solidFill>
                  <a:srgbClr val="D2002B"/>
                </a:solidFill>
                <a:latin typeface="+mn-lt"/>
              </a:rPr>
              <a:t> </a:t>
            </a:r>
          </a:p>
          <a:p>
            <a:endParaRPr lang="nb-N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961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94757" y="404664"/>
            <a:ext cx="8532813" cy="838200"/>
          </a:xfrm>
        </p:spPr>
        <p:txBody>
          <a:bodyPr/>
          <a:lstStyle/>
          <a:p>
            <a:r>
              <a:rPr lang="nb-NO" sz="2800" dirty="0"/>
              <a:t>TEORI: Refleksjon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05001" y="1242865"/>
            <a:ext cx="8532813" cy="5159524"/>
          </a:xfrm>
        </p:spPr>
        <p:txBody>
          <a:bodyPr/>
          <a:lstStyle/>
          <a:p>
            <a:r>
              <a:rPr lang="nb-NO" sz="2400" dirty="0">
                <a:latin typeface="+mn-lt"/>
              </a:rPr>
              <a:t>1. ordens refleksjon: </a:t>
            </a:r>
          </a:p>
          <a:p>
            <a:pPr lvl="1"/>
            <a:r>
              <a:rPr lang="nb-NO" sz="2400" dirty="0">
                <a:latin typeface="+mn-lt"/>
              </a:rPr>
              <a:t>Beskriver det som er og slik det burde være</a:t>
            </a:r>
            <a:endParaRPr lang="en-US" sz="2400" dirty="0">
              <a:latin typeface="+mn-lt"/>
            </a:endParaRPr>
          </a:p>
          <a:p>
            <a:r>
              <a:rPr lang="en-US" altLang="nb-NO" sz="2400" dirty="0">
                <a:latin typeface="+mn-lt"/>
              </a:rPr>
              <a:t>2. </a:t>
            </a:r>
            <a:r>
              <a:rPr lang="nb-NO" altLang="nb-NO" sz="2400" dirty="0">
                <a:latin typeface="+mn-lt"/>
              </a:rPr>
              <a:t>ordens refleksjon: </a:t>
            </a:r>
          </a:p>
          <a:p>
            <a:pPr lvl="1"/>
            <a:r>
              <a:rPr lang="nb-NO" altLang="nb-NO" sz="2400" dirty="0">
                <a:latin typeface="+mn-lt"/>
              </a:rPr>
              <a:t>Stiller spørsmål ved egen praksis</a:t>
            </a:r>
          </a:p>
          <a:p>
            <a:pPr lvl="1"/>
            <a:r>
              <a:rPr lang="nb-NO" altLang="nb-NO" sz="2400" dirty="0">
                <a:latin typeface="+mn-lt"/>
              </a:rPr>
              <a:t>Gjøre seg selv til gjenstand for kritisk refleksjon</a:t>
            </a:r>
          </a:p>
          <a:p>
            <a:pPr lvl="1"/>
            <a:r>
              <a:rPr lang="nb-NO" altLang="nb-NO" sz="2400" dirty="0">
                <a:latin typeface="+mn-lt"/>
              </a:rPr>
              <a:t>Analysere og kritisere skolens hverdagspraksis</a:t>
            </a:r>
          </a:p>
          <a:p>
            <a:pPr marL="0" indent="0">
              <a:buNone/>
            </a:pPr>
            <a:r>
              <a:rPr lang="nb-NO" altLang="nb-NO" dirty="0">
                <a:latin typeface="+mn-lt"/>
              </a:rPr>
              <a:t>						(</a:t>
            </a:r>
            <a:r>
              <a:rPr lang="nb-NO" altLang="nb-NO" dirty="0" err="1">
                <a:latin typeface="+mn-lt"/>
              </a:rPr>
              <a:t>Wackerhausen</a:t>
            </a:r>
            <a:r>
              <a:rPr lang="nb-NO" altLang="nb-NO" dirty="0">
                <a:latin typeface="+mn-lt"/>
              </a:rPr>
              <a:t>, 2009)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158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48DD73-8F83-4169-8437-9BCD10E93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Endringer i refleksjonen: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6E98B7-0D43-4C9F-937B-1EA1043E8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6980" y="1825625"/>
            <a:ext cx="9766819" cy="4351338"/>
          </a:xfrm>
        </p:spPr>
        <p:txBody>
          <a:bodyPr/>
          <a:lstStyle/>
          <a:p>
            <a:r>
              <a:rPr lang="nb-NO" dirty="0">
                <a:latin typeface="+mn-lt"/>
              </a:rPr>
              <a:t>Refleksjonen </a:t>
            </a:r>
            <a:endParaRPr lang="en-US" dirty="0">
              <a:latin typeface="+mn-lt"/>
            </a:endParaRPr>
          </a:p>
          <a:p>
            <a:pPr lvl="1"/>
            <a:r>
              <a:rPr lang="nb-NO" sz="2000" dirty="0">
                <a:latin typeface="+mn-lt"/>
              </a:rPr>
              <a:t>Knyttes til skolen og fellesskapet, - ikke til trinn eller enkeltelever</a:t>
            </a:r>
            <a:endParaRPr lang="en-US" sz="2000" dirty="0">
              <a:latin typeface="+mn-lt"/>
            </a:endParaRPr>
          </a:p>
          <a:p>
            <a:pPr lvl="1"/>
            <a:r>
              <a:rPr lang="nb-NO" sz="2000" dirty="0">
                <a:latin typeface="+mn-lt"/>
              </a:rPr>
              <a:t>Foregår </a:t>
            </a:r>
            <a:r>
              <a:rPr lang="nb-NO" sz="2000" b="1" dirty="0">
                <a:latin typeface="+mn-lt"/>
              </a:rPr>
              <a:t>på tvers av klasser og trinn </a:t>
            </a:r>
            <a:endParaRPr lang="en-US" sz="2000" b="1" dirty="0">
              <a:latin typeface="+mn-lt"/>
            </a:endParaRPr>
          </a:p>
          <a:p>
            <a:pPr lvl="1"/>
            <a:r>
              <a:rPr lang="nb-NO" sz="2000" dirty="0">
                <a:latin typeface="+mn-lt"/>
              </a:rPr>
              <a:t>Knyttes til </a:t>
            </a:r>
            <a:r>
              <a:rPr lang="nb-NO" sz="2000" b="1" dirty="0">
                <a:latin typeface="+mn-lt"/>
              </a:rPr>
              <a:t>felles tiltak og handlinger</a:t>
            </a:r>
            <a:endParaRPr lang="en-US" sz="2000" b="1" dirty="0">
              <a:latin typeface="+mn-lt"/>
            </a:endParaRPr>
          </a:p>
          <a:p>
            <a:r>
              <a:rPr lang="nb-NO" dirty="0">
                <a:latin typeface="+mn-lt"/>
              </a:rPr>
              <a:t>Ulike faglærere reflekterer sammen</a:t>
            </a:r>
            <a:endParaRPr lang="en-US" dirty="0">
              <a:latin typeface="+mn-lt"/>
            </a:endParaRPr>
          </a:p>
          <a:p>
            <a:r>
              <a:rPr lang="nb-NO" dirty="0">
                <a:latin typeface="+mn-lt"/>
              </a:rPr>
              <a:t>De øker bevisstheten om gjensidig avhengighet</a:t>
            </a:r>
            <a:endParaRPr lang="en-US" dirty="0">
              <a:latin typeface="+mn-lt"/>
            </a:endParaRPr>
          </a:p>
          <a:p>
            <a:r>
              <a:rPr lang="nb-NO" dirty="0">
                <a:latin typeface="+mn-lt"/>
              </a:rPr>
              <a:t>De blir vant til å diskutere i dialogcafe og lage tiltak ved hjelp av refleksjonssirkelen</a:t>
            </a:r>
            <a:endParaRPr lang="en-US" dirty="0">
              <a:latin typeface="+mn-lt"/>
            </a:endParaRPr>
          </a:p>
          <a:p>
            <a:r>
              <a:rPr lang="nb-NO" dirty="0">
                <a:latin typeface="+mn-lt"/>
              </a:rPr>
              <a:t>De blir kjent med hverandres synspunkter på tvers</a:t>
            </a:r>
          </a:p>
          <a:p>
            <a:r>
              <a:rPr lang="nb-NO" dirty="0">
                <a:latin typeface="+mn-lt"/>
              </a:rPr>
              <a:t>De reflekterer sammen om felles </a:t>
            </a:r>
            <a:r>
              <a:rPr lang="nb-NO" b="1" dirty="0">
                <a:latin typeface="+mn-lt"/>
              </a:rPr>
              <a:t>tiltak</a:t>
            </a:r>
            <a:r>
              <a:rPr lang="nb-NO" dirty="0">
                <a:latin typeface="+mn-lt"/>
              </a:rPr>
              <a:t> og gir hverandre tilbakemelding</a:t>
            </a:r>
            <a:endParaRPr lang="en-US" dirty="0">
              <a:latin typeface="+mn-lt"/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C8ADB0B-4CB4-417F-AC3D-D8DC8FD2E251}"/>
              </a:ext>
            </a:extLst>
          </p:cNvPr>
          <p:cNvSpPr>
            <a:spLocks noGrp="1"/>
          </p:cNvSpPr>
          <p:nvPr>
            <p:ph type="sldNum" idx="429496729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x-none"/>
              <a:pPr algn="r"/>
              <a:t>8</a:t>
            </a:fld>
            <a:endParaRPr lang="x-none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396" y="5379436"/>
            <a:ext cx="4523624" cy="37798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0F4CEF3-D653-4AE6-BB72-4F4B5398B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814" y="5208352"/>
            <a:ext cx="1447598" cy="1229093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DC4A5393-C3FF-4279-BD01-FEE49193EAD4}"/>
              </a:ext>
            </a:extLst>
          </p:cNvPr>
          <p:cNvSpPr txBox="1"/>
          <p:nvPr/>
        </p:nvSpPr>
        <p:spPr>
          <a:xfrm>
            <a:off x="9241722" y="5379436"/>
            <a:ext cx="5514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729D936-F7F4-4657-A14D-551613837E2F}"/>
              </a:ext>
            </a:extLst>
          </p:cNvPr>
          <p:cNvSpPr txBox="1"/>
          <p:nvPr/>
        </p:nvSpPr>
        <p:spPr>
          <a:xfrm>
            <a:off x="9175993" y="5344653"/>
            <a:ext cx="102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in press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69590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9</a:t>
            </a:fld>
            <a:endParaRPr lang="nb-NO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912814"/>
            <a:ext cx="8532813" cy="571971"/>
          </a:xfrm>
        </p:spPr>
        <p:txBody>
          <a:bodyPr>
            <a:normAutofit/>
          </a:bodyPr>
          <a:lstStyle/>
          <a:p>
            <a:r>
              <a:rPr lang="nb-NO" dirty="0"/>
              <a:t>Fagsamlinger i ledernettverkene - struktur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1" y="1484785"/>
            <a:ext cx="8532813" cy="5298604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latin typeface="+mn-lt"/>
              </a:rPr>
              <a:t>Formidling av Overordnet del</a:t>
            </a:r>
          </a:p>
          <a:p>
            <a:pPr lvl="1"/>
            <a:r>
              <a:rPr lang="nb-NO" sz="2000" dirty="0">
                <a:latin typeface="+mn-lt"/>
              </a:rPr>
              <a:t>Profesjonelle læringsfellesskap</a:t>
            </a:r>
          </a:p>
          <a:p>
            <a:pPr marL="0" indent="0">
              <a:buNone/>
            </a:pPr>
            <a:r>
              <a:rPr lang="nb-NO" dirty="0">
                <a:latin typeface="+mn-lt"/>
              </a:rPr>
              <a:t>Gruppediskusjoner på tvers av skoler</a:t>
            </a:r>
          </a:p>
          <a:p>
            <a:pPr lvl="1"/>
            <a:r>
              <a:rPr lang="nb-NO" sz="2000" dirty="0">
                <a:latin typeface="+mn-lt"/>
              </a:rPr>
              <a:t>Oppgaver – skolevise planer og tiltak</a:t>
            </a:r>
          </a:p>
          <a:p>
            <a:pPr lvl="1"/>
            <a:r>
              <a:rPr lang="nb-NO" sz="2000" dirty="0">
                <a:latin typeface="+mn-lt"/>
              </a:rPr>
              <a:t>Hver skole sender inn tilbakemelding på e-post: Hvordan gikk det med planene/tiltakene?</a:t>
            </a:r>
          </a:p>
          <a:p>
            <a:pPr lvl="1"/>
            <a:r>
              <a:rPr lang="nb-NO" sz="2000" dirty="0">
                <a:latin typeface="+mn-lt"/>
              </a:rPr>
              <a:t>Grunnlag for innhold, oppgaver og videre diskusjoner</a:t>
            </a:r>
          </a:p>
          <a:p>
            <a:pPr marL="0" indent="0">
              <a:buNone/>
            </a:pPr>
            <a:r>
              <a:rPr lang="nb-NO" dirty="0">
                <a:latin typeface="+mn-lt"/>
              </a:rPr>
              <a:t>Formidling av Overordnet del</a:t>
            </a:r>
          </a:p>
          <a:p>
            <a:pPr lvl="1"/>
            <a:r>
              <a:rPr lang="nb-NO" sz="2000" dirty="0">
                <a:latin typeface="+mn-lt"/>
              </a:rPr>
              <a:t>Nytt tema</a:t>
            </a:r>
          </a:p>
          <a:p>
            <a:pPr marL="0" indent="0">
              <a:buNone/>
            </a:pPr>
            <a:r>
              <a:rPr lang="nb-NO" dirty="0">
                <a:latin typeface="+mn-lt"/>
              </a:rPr>
              <a:t>Gruppediskusjoner på tvers av skoler – diskuterer det de har gjort i                     sine skoler– utfordringer/ muligheter</a:t>
            </a:r>
          </a:p>
          <a:p>
            <a:pPr lvl="1"/>
            <a:r>
              <a:rPr lang="nb-NO" sz="2000" dirty="0">
                <a:latin typeface="+mn-lt"/>
              </a:rPr>
              <a:t>Valg av mål og tiltak omkring nytt tema</a:t>
            </a:r>
          </a:p>
          <a:p>
            <a:pPr lvl="1"/>
            <a:r>
              <a:rPr lang="nb-NO" sz="2000" dirty="0">
                <a:latin typeface="+mn-lt"/>
              </a:rPr>
              <a:t>Tilbakemelding på e-post</a:t>
            </a:r>
          </a:p>
          <a:p>
            <a:pPr lvl="1"/>
            <a:r>
              <a:rPr lang="nb-NO" sz="2000" dirty="0">
                <a:latin typeface="+mn-lt"/>
              </a:rPr>
              <a:t>Grunnlag for innhold, oppgaver og videre diskusjoner</a:t>
            </a:r>
          </a:p>
          <a:p>
            <a:pPr marL="457200" lvl="1" indent="0">
              <a:buNone/>
            </a:pPr>
            <a:endParaRPr lang="nb-NO" sz="2000" dirty="0">
              <a:latin typeface="+mn-lt"/>
            </a:endParaRPr>
          </a:p>
          <a:p>
            <a:pPr lvl="1"/>
            <a:endParaRPr lang="nb-NO" sz="2000" dirty="0">
              <a:latin typeface="+mn-lt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E946F4B3-12A0-431F-94A7-CCDEB9E71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012" y="4286343"/>
            <a:ext cx="2766613" cy="165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4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724F14-6F5E-454B-96AA-D195BFC69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Ledernettverk i Østre Agder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8451C4-6886-4262-BA64-D7BC94C9C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825625"/>
            <a:ext cx="10897510" cy="4351338"/>
          </a:xfrm>
        </p:spPr>
        <p:txBody>
          <a:bodyPr>
            <a:normAutofit/>
          </a:bodyPr>
          <a:lstStyle/>
          <a:p>
            <a:r>
              <a:rPr lang="nb-NO" dirty="0">
                <a:latin typeface="+mn-lt"/>
              </a:rPr>
              <a:t>Tett samarbeid mellom utviklingsveileder med kjennskap til kommunens skoler og </a:t>
            </a:r>
            <a:r>
              <a:rPr lang="nb-NO" dirty="0" err="1">
                <a:latin typeface="+mn-lt"/>
              </a:rPr>
              <a:t>UiA</a:t>
            </a:r>
            <a:r>
              <a:rPr lang="nb-NO" dirty="0">
                <a:latin typeface="+mn-lt"/>
              </a:rPr>
              <a:t> </a:t>
            </a:r>
          </a:p>
          <a:p>
            <a:r>
              <a:rPr lang="nb-NO" dirty="0">
                <a:latin typeface="+mn-lt"/>
              </a:rPr>
              <a:t>Tett dialog med skoleeierne sammen med utviklingsveileder om innhold og arbeidsmåter – avklart ansvar og roller</a:t>
            </a:r>
          </a:p>
          <a:p>
            <a:r>
              <a:rPr lang="nb-NO" dirty="0">
                <a:latin typeface="+mn-lt"/>
              </a:rPr>
              <a:t>Kommunebasert og skolebasert utvikling – utgangspunktet</a:t>
            </a:r>
          </a:p>
          <a:p>
            <a:r>
              <a:rPr lang="nb-NO" dirty="0">
                <a:latin typeface="+mn-lt"/>
              </a:rPr>
              <a:t>Videreutvikle/ opprette lokale strukturer for desentralisert kompetanseheving</a:t>
            </a:r>
          </a:p>
          <a:p>
            <a:pPr lvl="1"/>
            <a:r>
              <a:rPr lang="nb-NO" sz="2000" dirty="0">
                <a:latin typeface="+mn-lt"/>
              </a:rPr>
              <a:t>Formidling av forskning – teori</a:t>
            </a:r>
          </a:p>
          <a:p>
            <a:pPr lvl="1"/>
            <a:r>
              <a:rPr lang="nb-NO" sz="2000" dirty="0">
                <a:latin typeface="+mn-lt"/>
              </a:rPr>
              <a:t>Arbeidsmåter – prosesser og delekultur</a:t>
            </a:r>
          </a:p>
          <a:p>
            <a:r>
              <a:rPr lang="nb-NO" dirty="0">
                <a:latin typeface="+mn-lt"/>
              </a:rPr>
              <a:t>Lærer sammen – innhold skapes og relasjoner utvikles</a:t>
            </a:r>
          </a:p>
          <a:p>
            <a:r>
              <a:rPr lang="nb-NO" dirty="0">
                <a:latin typeface="+mn-lt"/>
              </a:rPr>
              <a:t>Gjensidig kompetanseheving –  vi utvikler ny kunnskap og kompetanse sammen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23365528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5EF96E8ECDE4F8710E387DAC627E5" ma:contentTypeVersion="13" ma:contentTypeDescription="Create a new document." ma:contentTypeScope="" ma:versionID="8026d7667f45cb060089dca3a3d7f319">
  <xsd:schema xmlns:xsd="http://www.w3.org/2001/XMLSchema" xmlns:xs="http://www.w3.org/2001/XMLSchema" xmlns:p="http://schemas.microsoft.com/office/2006/metadata/properties" xmlns:ns1="http://schemas.microsoft.com/sharepoint/v3" xmlns:ns3="abe868af-aa32-4db3-ae47-a80ee8f862f4" xmlns:ns4="083ce50e-f15f-445a-9c37-1c710e7f9d6b" targetNamespace="http://schemas.microsoft.com/office/2006/metadata/properties" ma:root="true" ma:fieldsID="72f68439c1836eb8b9c0dfa450573557" ns1:_="" ns3:_="" ns4:_="">
    <xsd:import namespace="http://schemas.microsoft.com/sharepoint/v3"/>
    <xsd:import namespace="abe868af-aa32-4db3-ae47-a80ee8f862f4"/>
    <xsd:import namespace="083ce50e-f15f-445a-9c37-1c710e7f9d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e868af-aa32-4db3-ae47-a80ee8f862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3ce50e-f15f-445a-9c37-1c710e7f9d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2937E24-DE55-4D49-AED7-A39FC586C8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be868af-aa32-4db3-ae47-a80ee8f862f4"/>
    <ds:schemaRef ds:uri="083ce50e-f15f-445a-9c37-1c710e7f9d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7BEFA4-7723-47F5-9913-7B96146849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99404C-8846-47B0-BAAB-DFEDCB9A681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4125</TotalTime>
  <Words>527</Words>
  <Application>Microsoft Office PowerPoint</Application>
  <PresentationFormat>Widescreen</PresentationFormat>
  <Paragraphs>99</Paragraphs>
  <Slides>10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Helvetica</vt:lpstr>
      <vt:lpstr>Verdana</vt:lpstr>
      <vt:lpstr>UiA - Lys</vt:lpstr>
      <vt:lpstr>UiA - mørk</vt:lpstr>
      <vt:lpstr>Praksiseksempel  fra ledernettverk i Østre Agder </vt:lpstr>
      <vt:lpstr>Bakgrunn</vt:lpstr>
      <vt:lpstr>Kommunebasert og skolebasert</vt:lpstr>
      <vt:lpstr>Å samarbeide om desentralisert kompetanseheving  </vt:lpstr>
      <vt:lpstr>Deres innspill - tilbakeblikk</vt:lpstr>
      <vt:lpstr>Profesjonsfellesskap og skoleutvikling 3.5</vt:lpstr>
      <vt:lpstr>TEORI: Refleksjon</vt:lpstr>
      <vt:lpstr>Endringer i refleksjonen:</vt:lpstr>
      <vt:lpstr>Fagsamlinger i ledernettverkene - struktur</vt:lpstr>
      <vt:lpstr>Ledernettverk i Østre Agder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Jorunn Midtsundstad</cp:lastModifiedBy>
  <cp:revision>143</cp:revision>
  <cp:lastPrinted>2019-11-26T12:28:49Z</cp:lastPrinted>
  <dcterms:created xsi:type="dcterms:W3CDTF">2019-03-26T09:57:44Z</dcterms:created>
  <dcterms:modified xsi:type="dcterms:W3CDTF">2019-11-26T12:51:37Z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2684840-629b-41cd-9b8c-5e9eea511f17_Enabled">
    <vt:lpwstr>True</vt:lpwstr>
  </property>
  <property fmtid="{D5CDD505-2E9C-101B-9397-08002B2CF9AE}" pid="3" name="MSIP_Label_92684840-629b-41cd-9b8c-5e9eea511f17_SiteId">
    <vt:lpwstr>8482881e-3699-4b3f-b135-cf4800bc1efb</vt:lpwstr>
  </property>
  <property fmtid="{D5CDD505-2E9C-101B-9397-08002B2CF9AE}" pid="4" name="MSIP_Label_92684840-629b-41cd-9b8c-5e9eea511f17_Owner">
    <vt:lpwstr>jorunnm@uia.no</vt:lpwstr>
  </property>
  <property fmtid="{D5CDD505-2E9C-101B-9397-08002B2CF9AE}" pid="5" name="MSIP_Label_92684840-629b-41cd-9b8c-5e9eea511f17_SetDate">
    <vt:lpwstr>2019-07-30T12:25:47.3059640Z</vt:lpwstr>
  </property>
  <property fmtid="{D5CDD505-2E9C-101B-9397-08002B2CF9AE}" pid="6" name="MSIP_Label_92684840-629b-41cd-9b8c-5e9eea511f17_Name">
    <vt:lpwstr>Internal</vt:lpwstr>
  </property>
  <property fmtid="{D5CDD505-2E9C-101B-9397-08002B2CF9AE}" pid="7" name="MSIP_Label_92684840-629b-41cd-9b8c-5e9eea511f17_Application">
    <vt:lpwstr>Microsoft Azure Information Protection</vt:lpwstr>
  </property>
  <property fmtid="{D5CDD505-2E9C-101B-9397-08002B2CF9AE}" pid="8" name="MSIP_Label_92684840-629b-41cd-9b8c-5e9eea511f17_Extended_MSFT_Method">
    <vt:lpwstr>Automatic</vt:lpwstr>
  </property>
  <property fmtid="{D5CDD505-2E9C-101B-9397-08002B2CF9AE}" pid="9" name="MSIP_Label_b4114459-e220-4ae9-b339-4ebe6008cdd4_Enabled">
    <vt:lpwstr>True</vt:lpwstr>
  </property>
  <property fmtid="{D5CDD505-2E9C-101B-9397-08002B2CF9AE}" pid="10" name="MSIP_Label_b4114459-e220-4ae9-b339-4ebe6008cdd4_SiteId">
    <vt:lpwstr>8482881e-3699-4b3f-b135-cf4800bc1efb</vt:lpwstr>
  </property>
  <property fmtid="{D5CDD505-2E9C-101B-9397-08002B2CF9AE}" pid="11" name="MSIP_Label_b4114459-e220-4ae9-b339-4ebe6008cdd4_Owner">
    <vt:lpwstr>jorunnm@uia.no</vt:lpwstr>
  </property>
  <property fmtid="{D5CDD505-2E9C-101B-9397-08002B2CF9AE}" pid="12" name="MSIP_Label_b4114459-e220-4ae9-b339-4ebe6008cdd4_SetDate">
    <vt:lpwstr>2019-07-30T12:25:47.3059640Z</vt:lpwstr>
  </property>
  <property fmtid="{D5CDD505-2E9C-101B-9397-08002B2CF9AE}" pid="13" name="MSIP_Label_b4114459-e220-4ae9-b339-4ebe6008cdd4_Name">
    <vt:lpwstr>Normal</vt:lpwstr>
  </property>
  <property fmtid="{D5CDD505-2E9C-101B-9397-08002B2CF9AE}" pid="14" name="MSIP_Label_b4114459-e220-4ae9-b339-4ebe6008cdd4_Application">
    <vt:lpwstr>Microsoft Azure Information Protection</vt:lpwstr>
  </property>
  <property fmtid="{D5CDD505-2E9C-101B-9397-08002B2CF9AE}" pid="15" name="MSIP_Label_b4114459-e220-4ae9-b339-4ebe6008cdd4_Parent">
    <vt:lpwstr>92684840-629b-41cd-9b8c-5e9eea511f17</vt:lpwstr>
  </property>
  <property fmtid="{D5CDD505-2E9C-101B-9397-08002B2CF9AE}" pid="16" name="MSIP_Label_b4114459-e220-4ae9-b339-4ebe6008cdd4_Extended_MSFT_Method">
    <vt:lpwstr>Automatic</vt:lpwstr>
  </property>
  <property fmtid="{D5CDD505-2E9C-101B-9397-08002B2CF9AE}" pid="17" name="Sensitivity">
    <vt:lpwstr>Internal Normal</vt:lpwstr>
  </property>
  <property fmtid="{D5CDD505-2E9C-101B-9397-08002B2CF9AE}" pid="18" name="ContentTypeId">
    <vt:lpwstr>0x0101007055EF96E8ECDE4F8710E387DAC627E5</vt:lpwstr>
  </property>
</Properties>
</file>