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notesMasterIdLst>
    <p:notesMasterId r:id="rId26"/>
  </p:notesMasterIdLst>
  <p:handoutMasterIdLst>
    <p:handoutMasterId r:id="rId27"/>
  </p:handoutMasterIdLst>
  <p:sldIdLst>
    <p:sldId id="504" r:id="rId2"/>
    <p:sldId id="465" r:id="rId3"/>
    <p:sldId id="503" r:id="rId4"/>
    <p:sldId id="500" r:id="rId5"/>
    <p:sldId id="502" r:id="rId6"/>
    <p:sldId id="501" r:id="rId7"/>
    <p:sldId id="489" r:id="rId8"/>
    <p:sldId id="494" r:id="rId9"/>
    <p:sldId id="479" r:id="rId10"/>
    <p:sldId id="432" r:id="rId11"/>
    <p:sldId id="466" r:id="rId12"/>
    <p:sldId id="493" r:id="rId13"/>
    <p:sldId id="467" r:id="rId14"/>
    <p:sldId id="495" r:id="rId15"/>
    <p:sldId id="379" r:id="rId16"/>
    <p:sldId id="482" r:id="rId17"/>
    <p:sldId id="381" r:id="rId18"/>
    <p:sldId id="468" r:id="rId19"/>
    <p:sldId id="485" r:id="rId20"/>
    <p:sldId id="492" r:id="rId21"/>
    <p:sldId id="496" r:id="rId22"/>
    <p:sldId id="497" r:id="rId23"/>
    <p:sldId id="498" r:id="rId24"/>
    <p:sldId id="491" r:id="rId25"/>
  </p:sldIdLst>
  <p:sldSz cx="9144000" cy="6858000" type="screen4x3"/>
  <p:notesSz cx="6808788" cy="9940925"/>
  <p:defaultText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C9C9BD"/>
    <a:srgbClr val="6886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67" autoAdjust="0"/>
    <p:restoredTop sz="68631" autoAdjust="0"/>
  </p:normalViewPr>
  <p:slideViewPr>
    <p:cSldViewPr>
      <p:cViewPr varScale="1">
        <p:scale>
          <a:sx n="84" d="100"/>
          <a:sy n="84" d="100"/>
        </p:scale>
        <p:origin x="2016" y="96"/>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E1CD76-7DAD-491F-8A22-F727AADBAB03}" type="doc">
      <dgm:prSet loTypeId="urn:microsoft.com/office/officeart/2005/8/layout/arrow2" loCatId="process" qsTypeId="urn:microsoft.com/office/officeart/2005/8/quickstyle/simple1" qsCatId="simple" csTypeId="urn:microsoft.com/office/officeart/2005/8/colors/accent0_3" csCatId="mainScheme" phldr="1"/>
      <dgm:spPr/>
    </dgm:pt>
    <dgm:pt modelId="{04E3C711-287F-482C-8730-F68109EAFA0C}">
      <dgm:prSet phldrT="[Tekst]"/>
      <dgm:spPr/>
      <dgm:t>
        <a:bodyPr/>
        <a:lstStyle/>
        <a:p>
          <a:r>
            <a:rPr lang="nb-NO" b="1" dirty="0" smtClean="0"/>
            <a:t>1964:</a:t>
          </a:r>
        </a:p>
        <a:p>
          <a:r>
            <a:rPr lang="nb-NO" dirty="0" smtClean="0"/>
            <a:t>Skole, skatt, sosial- trygdevesen,</a:t>
          </a:r>
          <a:br>
            <a:rPr lang="nb-NO" dirty="0" smtClean="0"/>
          </a:br>
          <a:r>
            <a:rPr lang="nb-NO" dirty="0" smtClean="0"/>
            <a:t>vei. Plan og bygg i byene.</a:t>
          </a:r>
          <a:endParaRPr lang="nb-NO" dirty="0"/>
        </a:p>
      </dgm:t>
    </dgm:pt>
    <dgm:pt modelId="{1A075754-BF23-4B84-861E-1388E39F1807}" type="parTrans" cxnId="{8B7C01B2-C795-4C16-B6BF-71C6122BF0D2}">
      <dgm:prSet/>
      <dgm:spPr/>
      <dgm:t>
        <a:bodyPr/>
        <a:lstStyle/>
        <a:p>
          <a:endParaRPr lang="nb-NO"/>
        </a:p>
      </dgm:t>
    </dgm:pt>
    <dgm:pt modelId="{71C5D08B-8C37-4201-8981-B663D9CF3556}" type="sibTrans" cxnId="{8B7C01B2-C795-4C16-B6BF-71C6122BF0D2}">
      <dgm:prSet/>
      <dgm:spPr/>
      <dgm:t>
        <a:bodyPr/>
        <a:lstStyle/>
        <a:p>
          <a:endParaRPr lang="nb-NO"/>
        </a:p>
      </dgm:t>
    </dgm:pt>
    <dgm:pt modelId="{78ABC5ED-9108-480D-8114-5C876CD4FD27}">
      <dgm:prSet phldrT="[Tekst]"/>
      <dgm:spPr/>
      <dgm:t>
        <a:bodyPr/>
        <a:lstStyle/>
        <a:p>
          <a:endParaRPr lang="nb-NO" dirty="0" smtClean="0"/>
        </a:p>
      </dgm:t>
    </dgm:pt>
    <dgm:pt modelId="{AB02E913-5A6A-4F95-A248-FDB8AB12A7EE}" type="parTrans" cxnId="{14534E96-4B75-4C77-B7A3-6EF36073EAEC}">
      <dgm:prSet/>
      <dgm:spPr/>
      <dgm:t>
        <a:bodyPr/>
        <a:lstStyle/>
        <a:p>
          <a:endParaRPr lang="nb-NO"/>
        </a:p>
      </dgm:t>
    </dgm:pt>
    <dgm:pt modelId="{C8929B0A-CB5B-41B5-9DE1-6482E23302B0}" type="sibTrans" cxnId="{14534E96-4B75-4C77-B7A3-6EF36073EAEC}">
      <dgm:prSet/>
      <dgm:spPr/>
      <dgm:t>
        <a:bodyPr/>
        <a:lstStyle/>
        <a:p>
          <a:endParaRPr lang="nb-NO"/>
        </a:p>
      </dgm:t>
    </dgm:pt>
    <dgm:pt modelId="{662ADB78-0EEE-466D-A155-38E81A484651}">
      <dgm:prSet phldrT="[Tekst]"/>
      <dgm:spPr/>
      <dgm:t>
        <a:bodyPr/>
        <a:lstStyle/>
        <a:p>
          <a:r>
            <a:rPr lang="nb-NO" b="1" u="sng" dirty="0" smtClean="0"/>
            <a:t>2014:</a:t>
          </a:r>
          <a:r>
            <a:rPr lang="nb-NO" dirty="0" smtClean="0"/>
            <a:t/>
          </a:r>
          <a:br>
            <a:rPr lang="nb-NO" dirty="0" smtClean="0"/>
          </a:br>
          <a:r>
            <a:rPr lang="nb-NO" dirty="0" smtClean="0"/>
            <a:t>Tiårig </a:t>
          </a:r>
          <a:r>
            <a:rPr lang="nb-NO" b="1" dirty="0" smtClean="0"/>
            <a:t>grunnskole</a:t>
          </a:r>
          <a:r>
            <a:rPr lang="nb-NO" dirty="0" smtClean="0"/>
            <a:t>, </a:t>
          </a:r>
          <a:r>
            <a:rPr lang="nb-NO" b="1" dirty="0" smtClean="0"/>
            <a:t>beredskap</a:t>
          </a:r>
          <a:r>
            <a:rPr lang="nb-NO" dirty="0" smtClean="0"/>
            <a:t> mot forurensing , bosetting av </a:t>
          </a:r>
          <a:r>
            <a:rPr lang="nb-NO" b="1" dirty="0" smtClean="0"/>
            <a:t>flyktninger</a:t>
          </a:r>
          <a:r>
            <a:rPr lang="nb-NO" dirty="0" smtClean="0"/>
            <a:t>, </a:t>
          </a:r>
          <a:r>
            <a:rPr lang="nb-NO" b="1" dirty="0" smtClean="0"/>
            <a:t>avfall</a:t>
          </a:r>
          <a:r>
            <a:rPr lang="nb-NO" dirty="0" smtClean="0"/>
            <a:t>shåndtering og avløp, kommuneleger, </a:t>
          </a:r>
          <a:r>
            <a:rPr lang="nb-NO" b="1" dirty="0" smtClean="0"/>
            <a:t>helsestasjon</a:t>
          </a:r>
          <a:r>
            <a:rPr lang="nb-NO" dirty="0" smtClean="0"/>
            <a:t>, somatiske </a:t>
          </a:r>
          <a:r>
            <a:rPr lang="nb-NO" b="1" dirty="0" smtClean="0"/>
            <a:t>sykehjem</a:t>
          </a:r>
          <a:r>
            <a:rPr lang="nb-NO" dirty="0" smtClean="0"/>
            <a:t>, psykisk </a:t>
          </a:r>
          <a:r>
            <a:rPr lang="nb-NO" b="1" dirty="0" smtClean="0"/>
            <a:t>utviklingshemmede</a:t>
          </a:r>
          <a:r>
            <a:rPr lang="nb-NO" dirty="0" smtClean="0"/>
            <a:t>, miljøvern, undervisning </a:t>
          </a:r>
          <a:r>
            <a:rPr lang="nb-NO" b="1" dirty="0" smtClean="0"/>
            <a:t>barn</a:t>
          </a:r>
          <a:r>
            <a:rPr lang="nb-NO" dirty="0" smtClean="0"/>
            <a:t> i institusjoner, vilt- og </a:t>
          </a:r>
          <a:r>
            <a:rPr lang="nb-NO" b="1" dirty="0" smtClean="0"/>
            <a:t>naturforvaltning</a:t>
          </a:r>
          <a:r>
            <a:rPr lang="nb-NO" dirty="0" smtClean="0"/>
            <a:t>, landbrukskontorene, SFO, musikk- og </a:t>
          </a:r>
          <a:r>
            <a:rPr lang="nb-NO" b="1" dirty="0" smtClean="0"/>
            <a:t>kulturskoler</a:t>
          </a:r>
          <a:r>
            <a:rPr lang="nb-NO" dirty="0" smtClean="0"/>
            <a:t>, LAR, </a:t>
          </a:r>
          <a:r>
            <a:rPr lang="nb-NO" b="1" dirty="0" smtClean="0"/>
            <a:t>psykisk</a:t>
          </a:r>
          <a:r>
            <a:rPr lang="nb-NO" dirty="0" smtClean="0"/>
            <a:t> helse, </a:t>
          </a:r>
          <a:r>
            <a:rPr lang="nb-NO" b="1" dirty="0" err="1" smtClean="0"/>
            <a:t>fastlegeordning</a:t>
          </a:r>
          <a:r>
            <a:rPr lang="nb-NO" dirty="0" smtClean="0"/>
            <a:t>, forhandlingsansvar for </a:t>
          </a:r>
          <a:r>
            <a:rPr lang="nb-NO" b="1" dirty="0" smtClean="0"/>
            <a:t>lærere</a:t>
          </a:r>
          <a:r>
            <a:rPr lang="nb-NO" dirty="0" smtClean="0"/>
            <a:t>, klinisk </a:t>
          </a:r>
          <a:r>
            <a:rPr lang="nb-NO" b="1" dirty="0" smtClean="0"/>
            <a:t>veterinær</a:t>
          </a:r>
          <a:r>
            <a:rPr lang="nb-NO" dirty="0" smtClean="0"/>
            <a:t>vakt, lovfestet rett til </a:t>
          </a:r>
          <a:r>
            <a:rPr lang="nb-NO" b="1" dirty="0" smtClean="0"/>
            <a:t>barnehageplass</a:t>
          </a:r>
          <a:r>
            <a:rPr lang="nb-NO" dirty="0" smtClean="0"/>
            <a:t>, </a:t>
          </a:r>
          <a:r>
            <a:rPr lang="nb-NO" b="1" dirty="0" smtClean="0"/>
            <a:t>krise</a:t>
          </a:r>
          <a:r>
            <a:rPr lang="nb-NO" dirty="0" smtClean="0"/>
            <a:t>sentre, kvalifiseringsprogrammet, nasjonalparkstyrer, beredskapsansvar, samhandlingsreformen, </a:t>
          </a:r>
          <a:r>
            <a:rPr lang="nb-NO" b="1" dirty="0" smtClean="0"/>
            <a:t>folkehelseansvar</a:t>
          </a:r>
          <a:r>
            <a:rPr lang="nb-NO" dirty="0" smtClean="0"/>
            <a:t>.</a:t>
          </a:r>
          <a:br>
            <a:rPr lang="nb-NO" dirty="0" smtClean="0"/>
          </a:br>
          <a:endParaRPr lang="nb-NO" dirty="0"/>
        </a:p>
      </dgm:t>
    </dgm:pt>
    <dgm:pt modelId="{2336D6D6-1B71-41E3-8221-4FDA3AB22D79}" type="sibTrans" cxnId="{24C513D8-9183-412F-8E8E-E1172E28B28E}">
      <dgm:prSet/>
      <dgm:spPr/>
      <dgm:t>
        <a:bodyPr/>
        <a:lstStyle/>
        <a:p>
          <a:endParaRPr lang="nb-NO"/>
        </a:p>
      </dgm:t>
    </dgm:pt>
    <dgm:pt modelId="{C45CA29F-3E9A-45E6-BDD0-2E19E36792D5}" type="parTrans" cxnId="{24C513D8-9183-412F-8E8E-E1172E28B28E}">
      <dgm:prSet/>
      <dgm:spPr/>
      <dgm:t>
        <a:bodyPr/>
        <a:lstStyle/>
        <a:p>
          <a:endParaRPr lang="nb-NO"/>
        </a:p>
      </dgm:t>
    </dgm:pt>
    <dgm:pt modelId="{B125DC99-A41E-4A98-ABC4-984AC8811DCA}" type="pres">
      <dgm:prSet presAssocID="{C7E1CD76-7DAD-491F-8A22-F727AADBAB03}" presName="arrowDiagram" presStyleCnt="0">
        <dgm:presLayoutVars>
          <dgm:chMax val="5"/>
          <dgm:dir/>
          <dgm:resizeHandles val="exact"/>
        </dgm:presLayoutVars>
      </dgm:prSet>
      <dgm:spPr/>
    </dgm:pt>
    <dgm:pt modelId="{53EA3ED6-2D1C-4E48-8065-00C8C02FDEE4}" type="pres">
      <dgm:prSet presAssocID="{C7E1CD76-7DAD-491F-8A22-F727AADBAB03}" presName="arrow" presStyleLbl="bgShp" presStyleIdx="0" presStyleCnt="1" custLinFactNeighborX="-64" custLinFactNeighborY="-176"/>
      <dgm:spPr/>
    </dgm:pt>
    <dgm:pt modelId="{FAC2FDA8-7687-4C71-ADCC-DDFB6E1E9692}" type="pres">
      <dgm:prSet presAssocID="{C7E1CD76-7DAD-491F-8A22-F727AADBAB03}" presName="arrowDiagram3" presStyleCnt="0"/>
      <dgm:spPr/>
    </dgm:pt>
    <dgm:pt modelId="{0DA4621B-B1F9-4438-AE97-135FB6C657F0}" type="pres">
      <dgm:prSet presAssocID="{04E3C711-287F-482C-8730-F68109EAFA0C}" presName="bullet3a" presStyleLbl="node1" presStyleIdx="0" presStyleCnt="3"/>
      <dgm:spPr/>
    </dgm:pt>
    <dgm:pt modelId="{77CE416C-374B-4CDD-B49E-230250AF13C1}" type="pres">
      <dgm:prSet presAssocID="{04E3C711-287F-482C-8730-F68109EAFA0C}" presName="textBox3a" presStyleLbl="revTx" presStyleIdx="0" presStyleCnt="3" custScaleX="124038" custLinFactNeighborX="-4406" custLinFactNeighborY="10011">
        <dgm:presLayoutVars>
          <dgm:bulletEnabled val="1"/>
        </dgm:presLayoutVars>
      </dgm:prSet>
      <dgm:spPr/>
      <dgm:t>
        <a:bodyPr/>
        <a:lstStyle/>
        <a:p>
          <a:endParaRPr lang="nb-NO"/>
        </a:p>
      </dgm:t>
    </dgm:pt>
    <dgm:pt modelId="{8A6C4896-A553-40EB-AB69-8DF02B695243}" type="pres">
      <dgm:prSet presAssocID="{78ABC5ED-9108-480D-8114-5C876CD4FD27}" presName="bullet3b" presStyleLbl="node1" presStyleIdx="1" presStyleCnt="3"/>
      <dgm:spPr/>
    </dgm:pt>
    <dgm:pt modelId="{3B5115D9-DF57-448E-A26F-209D14A5813C}" type="pres">
      <dgm:prSet presAssocID="{78ABC5ED-9108-480D-8114-5C876CD4FD27}" presName="textBox3b" presStyleLbl="revTx" presStyleIdx="1" presStyleCnt="3" custScaleX="269342" custScaleY="128121" custLinFactNeighborX="97432" custLinFactNeighborY="13308">
        <dgm:presLayoutVars>
          <dgm:bulletEnabled val="1"/>
        </dgm:presLayoutVars>
      </dgm:prSet>
      <dgm:spPr/>
      <dgm:t>
        <a:bodyPr/>
        <a:lstStyle/>
        <a:p>
          <a:endParaRPr lang="nb-NO"/>
        </a:p>
      </dgm:t>
    </dgm:pt>
    <dgm:pt modelId="{A46B70FE-1839-4E38-9711-A515A58411A7}" type="pres">
      <dgm:prSet presAssocID="{662ADB78-0EEE-466D-A155-38E81A484651}" presName="bullet3c" presStyleLbl="node1" presStyleIdx="2" presStyleCnt="3"/>
      <dgm:spPr/>
    </dgm:pt>
    <dgm:pt modelId="{74E36733-96F7-4D32-8097-D56A3E041A82}" type="pres">
      <dgm:prSet presAssocID="{662ADB78-0EEE-466D-A155-38E81A484651}" presName="textBox3c" presStyleLbl="revTx" presStyleIdx="2" presStyleCnt="3" custScaleX="234186" custScaleY="88010" custLinFactNeighborX="-92069" custLinFactNeighborY="-29029">
        <dgm:presLayoutVars>
          <dgm:bulletEnabled val="1"/>
        </dgm:presLayoutVars>
      </dgm:prSet>
      <dgm:spPr/>
      <dgm:t>
        <a:bodyPr/>
        <a:lstStyle/>
        <a:p>
          <a:endParaRPr lang="nb-NO"/>
        </a:p>
      </dgm:t>
    </dgm:pt>
  </dgm:ptLst>
  <dgm:cxnLst>
    <dgm:cxn modelId="{61B4B766-6ACF-46E4-90F3-37F82724EA22}" type="presOf" srcId="{78ABC5ED-9108-480D-8114-5C876CD4FD27}" destId="{3B5115D9-DF57-448E-A26F-209D14A5813C}" srcOrd="0" destOrd="0" presId="urn:microsoft.com/office/officeart/2005/8/layout/arrow2"/>
    <dgm:cxn modelId="{D113A695-3FD6-401C-B33E-CBE258E13D97}" type="presOf" srcId="{662ADB78-0EEE-466D-A155-38E81A484651}" destId="{74E36733-96F7-4D32-8097-D56A3E041A82}" srcOrd="0" destOrd="0" presId="urn:microsoft.com/office/officeart/2005/8/layout/arrow2"/>
    <dgm:cxn modelId="{14534E96-4B75-4C77-B7A3-6EF36073EAEC}" srcId="{C7E1CD76-7DAD-491F-8A22-F727AADBAB03}" destId="{78ABC5ED-9108-480D-8114-5C876CD4FD27}" srcOrd="1" destOrd="0" parTransId="{AB02E913-5A6A-4F95-A248-FDB8AB12A7EE}" sibTransId="{C8929B0A-CB5B-41B5-9DE1-6482E23302B0}"/>
    <dgm:cxn modelId="{46AF92B6-6714-44E4-9DAB-3AA96CA0145E}" type="presOf" srcId="{04E3C711-287F-482C-8730-F68109EAFA0C}" destId="{77CE416C-374B-4CDD-B49E-230250AF13C1}" srcOrd="0" destOrd="0" presId="urn:microsoft.com/office/officeart/2005/8/layout/arrow2"/>
    <dgm:cxn modelId="{8B7C01B2-C795-4C16-B6BF-71C6122BF0D2}" srcId="{C7E1CD76-7DAD-491F-8A22-F727AADBAB03}" destId="{04E3C711-287F-482C-8730-F68109EAFA0C}" srcOrd="0" destOrd="0" parTransId="{1A075754-BF23-4B84-861E-1388E39F1807}" sibTransId="{71C5D08B-8C37-4201-8981-B663D9CF3556}"/>
    <dgm:cxn modelId="{B04398AA-2250-43D6-B10C-0CE6B52F830C}" type="presOf" srcId="{C7E1CD76-7DAD-491F-8A22-F727AADBAB03}" destId="{B125DC99-A41E-4A98-ABC4-984AC8811DCA}" srcOrd="0" destOrd="0" presId="urn:microsoft.com/office/officeart/2005/8/layout/arrow2"/>
    <dgm:cxn modelId="{24C513D8-9183-412F-8E8E-E1172E28B28E}" srcId="{C7E1CD76-7DAD-491F-8A22-F727AADBAB03}" destId="{662ADB78-0EEE-466D-A155-38E81A484651}" srcOrd="2" destOrd="0" parTransId="{C45CA29F-3E9A-45E6-BDD0-2E19E36792D5}" sibTransId="{2336D6D6-1B71-41E3-8221-4FDA3AB22D79}"/>
    <dgm:cxn modelId="{A1E9A388-E576-4354-A603-C9E6AEB95611}" type="presParOf" srcId="{B125DC99-A41E-4A98-ABC4-984AC8811DCA}" destId="{53EA3ED6-2D1C-4E48-8065-00C8C02FDEE4}" srcOrd="0" destOrd="0" presId="urn:microsoft.com/office/officeart/2005/8/layout/arrow2"/>
    <dgm:cxn modelId="{77ACE46C-5724-403B-BDB5-0510CC762C85}" type="presParOf" srcId="{B125DC99-A41E-4A98-ABC4-984AC8811DCA}" destId="{FAC2FDA8-7687-4C71-ADCC-DDFB6E1E9692}" srcOrd="1" destOrd="0" presId="urn:microsoft.com/office/officeart/2005/8/layout/arrow2"/>
    <dgm:cxn modelId="{00361CD7-B796-45FA-A36C-55FBE472EDB3}" type="presParOf" srcId="{FAC2FDA8-7687-4C71-ADCC-DDFB6E1E9692}" destId="{0DA4621B-B1F9-4438-AE97-135FB6C657F0}" srcOrd="0" destOrd="0" presId="urn:microsoft.com/office/officeart/2005/8/layout/arrow2"/>
    <dgm:cxn modelId="{14CD62C9-B37D-4767-9FE2-B0C90DED8641}" type="presParOf" srcId="{FAC2FDA8-7687-4C71-ADCC-DDFB6E1E9692}" destId="{77CE416C-374B-4CDD-B49E-230250AF13C1}" srcOrd="1" destOrd="0" presId="urn:microsoft.com/office/officeart/2005/8/layout/arrow2"/>
    <dgm:cxn modelId="{FD9D6E40-1C20-4110-8C3A-0B01F0237D8D}" type="presParOf" srcId="{FAC2FDA8-7687-4C71-ADCC-DDFB6E1E9692}" destId="{8A6C4896-A553-40EB-AB69-8DF02B695243}" srcOrd="2" destOrd="0" presId="urn:microsoft.com/office/officeart/2005/8/layout/arrow2"/>
    <dgm:cxn modelId="{D6B45D9F-7542-4C10-A63E-D484956802B0}" type="presParOf" srcId="{FAC2FDA8-7687-4C71-ADCC-DDFB6E1E9692}" destId="{3B5115D9-DF57-448E-A26F-209D14A5813C}" srcOrd="3" destOrd="0" presId="urn:microsoft.com/office/officeart/2005/8/layout/arrow2"/>
    <dgm:cxn modelId="{7456318B-9A41-4F46-B700-70DCF28493F2}" type="presParOf" srcId="{FAC2FDA8-7687-4C71-ADCC-DDFB6E1E9692}" destId="{A46B70FE-1839-4E38-9711-A515A58411A7}" srcOrd="4" destOrd="0" presId="urn:microsoft.com/office/officeart/2005/8/layout/arrow2"/>
    <dgm:cxn modelId="{1BA5CDBF-33E6-4CD8-B77A-DA64D584F0EE}" type="presParOf" srcId="{FAC2FDA8-7687-4C71-ADCC-DDFB6E1E9692}" destId="{74E36733-96F7-4D32-8097-D56A3E041A82}" srcOrd="5" destOrd="0" presId="urn:microsoft.com/office/officeart/2005/8/layout/arrow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09DF071-815B-4C17-B20C-E66872B0E28E}"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nb-NO"/>
        </a:p>
      </dgm:t>
    </dgm:pt>
    <dgm:pt modelId="{98376257-AABC-4B13-A039-0F072AB7F9B4}">
      <dgm:prSet phldrT="[Tekst]" custT="1"/>
      <dgm:spPr/>
      <dgm:t>
        <a:bodyPr/>
        <a:lstStyle/>
        <a:p>
          <a:r>
            <a:rPr lang="nb-NO" sz="4000" dirty="0" smtClean="0"/>
            <a:t>Fase 1</a:t>
          </a:r>
          <a:endParaRPr lang="nb-NO" sz="4000" dirty="0"/>
        </a:p>
      </dgm:t>
    </dgm:pt>
    <dgm:pt modelId="{E32E3CB5-826F-45A2-882D-766FDD62AE18}" type="parTrans" cxnId="{F1E66689-600C-4D1D-A91B-F025ABB0C87D}">
      <dgm:prSet/>
      <dgm:spPr/>
      <dgm:t>
        <a:bodyPr/>
        <a:lstStyle/>
        <a:p>
          <a:endParaRPr lang="nb-NO"/>
        </a:p>
      </dgm:t>
    </dgm:pt>
    <dgm:pt modelId="{05CEC9F4-E4B1-4C85-BDD5-06D090EC2813}" type="sibTrans" cxnId="{F1E66689-600C-4D1D-A91B-F025ABB0C87D}">
      <dgm:prSet/>
      <dgm:spPr/>
      <dgm:t>
        <a:bodyPr/>
        <a:lstStyle/>
        <a:p>
          <a:endParaRPr lang="nb-NO"/>
        </a:p>
      </dgm:t>
    </dgm:pt>
    <dgm:pt modelId="{9F8085DE-9562-4A92-B7BC-CBB3E48D2500}">
      <dgm:prSet phldrT="[Tekst]"/>
      <dgm:spPr/>
      <dgm:t>
        <a:bodyPr/>
        <a:lstStyle/>
        <a:p>
          <a:r>
            <a:rPr lang="nb-NO" dirty="0" smtClean="0"/>
            <a:t>Høst 2014</a:t>
          </a:r>
          <a:endParaRPr lang="nb-NO" dirty="0"/>
        </a:p>
      </dgm:t>
    </dgm:pt>
    <dgm:pt modelId="{EC67101A-8D0B-4C65-BE6B-1D2A5D3BBE1F}" type="parTrans" cxnId="{C5C2BF2A-C021-4C9C-BD6B-D3E96690E12E}">
      <dgm:prSet/>
      <dgm:spPr/>
      <dgm:t>
        <a:bodyPr/>
        <a:lstStyle/>
        <a:p>
          <a:endParaRPr lang="nb-NO"/>
        </a:p>
      </dgm:t>
    </dgm:pt>
    <dgm:pt modelId="{EA2A9B64-9A41-4360-8A3C-C9E393542781}" type="sibTrans" cxnId="{C5C2BF2A-C021-4C9C-BD6B-D3E96690E12E}">
      <dgm:prSet/>
      <dgm:spPr/>
      <dgm:t>
        <a:bodyPr/>
        <a:lstStyle/>
        <a:p>
          <a:endParaRPr lang="nb-NO"/>
        </a:p>
      </dgm:t>
    </dgm:pt>
    <dgm:pt modelId="{D6B7FCC2-ECC0-4EC2-8BD9-21CEEF66581D}">
      <dgm:prSet phldrT="[Tekst]"/>
      <dgm:spPr/>
      <dgm:t>
        <a:bodyPr/>
        <a:lstStyle/>
        <a:p>
          <a:r>
            <a:rPr lang="nb-NO" b="1" dirty="0" smtClean="0"/>
            <a:t>Oppstartsfase</a:t>
          </a:r>
          <a:endParaRPr lang="nb-NO" b="1" dirty="0"/>
        </a:p>
      </dgm:t>
    </dgm:pt>
    <dgm:pt modelId="{C454EFC9-000A-4DF2-AD3A-4EF072BF98BE}" type="parTrans" cxnId="{C12F9BBF-F3A0-4E8A-A626-33775E5A4832}">
      <dgm:prSet/>
      <dgm:spPr/>
      <dgm:t>
        <a:bodyPr/>
        <a:lstStyle/>
        <a:p>
          <a:endParaRPr lang="nb-NO"/>
        </a:p>
      </dgm:t>
    </dgm:pt>
    <dgm:pt modelId="{962A3856-13AC-4187-8EAE-0E66A43B5288}" type="sibTrans" cxnId="{C12F9BBF-F3A0-4E8A-A626-33775E5A4832}">
      <dgm:prSet/>
      <dgm:spPr/>
      <dgm:t>
        <a:bodyPr/>
        <a:lstStyle/>
        <a:p>
          <a:endParaRPr lang="nb-NO"/>
        </a:p>
      </dgm:t>
    </dgm:pt>
    <dgm:pt modelId="{1D6D39FB-E232-4235-8284-107C341C8417}">
      <dgm:prSet phldrT="[Tekst]" custT="1"/>
      <dgm:spPr/>
      <dgm:t>
        <a:bodyPr/>
        <a:lstStyle/>
        <a:p>
          <a:r>
            <a:rPr lang="nb-NO" sz="4000" dirty="0" smtClean="0"/>
            <a:t>Fase 2</a:t>
          </a:r>
          <a:endParaRPr lang="nb-NO" sz="4000" dirty="0"/>
        </a:p>
      </dgm:t>
    </dgm:pt>
    <dgm:pt modelId="{C46BBBF5-66B5-43EE-9D2E-E37AEBF754D8}" type="parTrans" cxnId="{F7E1E006-BD4B-4F0C-8E6C-E34E4B57AF0A}">
      <dgm:prSet/>
      <dgm:spPr/>
      <dgm:t>
        <a:bodyPr/>
        <a:lstStyle/>
        <a:p>
          <a:endParaRPr lang="nb-NO"/>
        </a:p>
      </dgm:t>
    </dgm:pt>
    <dgm:pt modelId="{6C9E6E34-28F0-40DD-AEDF-53F2A8478921}" type="sibTrans" cxnId="{F7E1E006-BD4B-4F0C-8E6C-E34E4B57AF0A}">
      <dgm:prSet/>
      <dgm:spPr/>
      <dgm:t>
        <a:bodyPr/>
        <a:lstStyle/>
        <a:p>
          <a:endParaRPr lang="nb-NO"/>
        </a:p>
      </dgm:t>
    </dgm:pt>
    <dgm:pt modelId="{59DBE616-3ED1-4220-A871-80D10BB419C8}">
      <dgm:prSet phldrT="[Tekst]"/>
      <dgm:spPr/>
      <dgm:t>
        <a:bodyPr/>
        <a:lstStyle/>
        <a:p>
          <a:r>
            <a:rPr lang="nb-NO" dirty="0" smtClean="0"/>
            <a:t>V-2015, H-2015 </a:t>
          </a:r>
          <a:endParaRPr lang="nb-NO" dirty="0"/>
        </a:p>
      </dgm:t>
    </dgm:pt>
    <dgm:pt modelId="{2F82467F-EC84-45BC-A045-8302BD8E6F68}" type="parTrans" cxnId="{85023E80-A9EF-45FF-ACA7-C10A8E1CFC5B}">
      <dgm:prSet/>
      <dgm:spPr/>
      <dgm:t>
        <a:bodyPr/>
        <a:lstStyle/>
        <a:p>
          <a:endParaRPr lang="nb-NO"/>
        </a:p>
      </dgm:t>
    </dgm:pt>
    <dgm:pt modelId="{5A010BDD-ACF2-48DC-8D4E-C77A0F74606C}" type="sibTrans" cxnId="{85023E80-A9EF-45FF-ACA7-C10A8E1CFC5B}">
      <dgm:prSet/>
      <dgm:spPr/>
      <dgm:t>
        <a:bodyPr/>
        <a:lstStyle/>
        <a:p>
          <a:endParaRPr lang="nb-NO"/>
        </a:p>
      </dgm:t>
    </dgm:pt>
    <dgm:pt modelId="{547A5587-0085-48CD-8CEE-BEC451A028FC}">
      <dgm:prSet phldrT="[Tekst]"/>
      <dgm:spPr/>
      <dgm:t>
        <a:bodyPr/>
        <a:lstStyle/>
        <a:p>
          <a:r>
            <a:rPr lang="nb-NO" b="1" dirty="0" err="1" smtClean="0"/>
            <a:t>Utgeiingsfase</a:t>
          </a:r>
          <a:endParaRPr lang="nb-NO" b="1" dirty="0"/>
        </a:p>
      </dgm:t>
    </dgm:pt>
    <dgm:pt modelId="{E14A0329-7465-4E48-B756-6F965CA6832E}" type="parTrans" cxnId="{F9FB7469-B4A4-484D-BE71-F3D16C859B8B}">
      <dgm:prSet/>
      <dgm:spPr/>
      <dgm:t>
        <a:bodyPr/>
        <a:lstStyle/>
        <a:p>
          <a:endParaRPr lang="nb-NO"/>
        </a:p>
      </dgm:t>
    </dgm:pt>
    <dgm:pt modelId="{7BEC3A09-99CD-4821-B835-8E385962F2AB}" type="sibTrans" cxnId="{F9FB7469-B4A4-484D-BE71-F3D16C859B8B}">
      <dgm:prSet/>
      <dgm:spPr/>
      <dgm:t>
        <a:bodyPr/>
        <a:lstStyle/>
        <a:p>
          <a:endParaRPr lang="nb-NO"/>
        </a:p>
      </dgm:t>
    </dgm:pt>
    <dgm:pt modelId="{744F5A4C-CCD9-45D8-A326-DE023379F158}">
      <dgm:prSet phldrT="[Tekst]" custT="1"/>
      <dgm:spPr/>
      <dgm:t>
        <a:bodyPr/>
        <a:lstStyle/>
        <a:p>
          <a:r>
            <a:rPr lang="nb-NO" sz="4000" dirty="0" smtClean="0"/>
            <a:t>Fase 3</a:t>
          </a:r>
          <a:endParaRPr lang="nb-NO" sz="4000" dirty="0"/>
        </a:p>
      </dgm:t>
    </dgm:pt>
    <dgm:pt modelId="{7D0E44BE-47E3-46AF-9954-13C7CC385586}" type="parTrans" cxnId="{15DB984D-4B38-4D38-BFE5-6B9E8D675610}">
      <dgm:prSet/>
      <dgm:spPr/>
      <dgm:t>
        <a:bodyPr/>
        <a:lstStyle/>
        <a:p>
          <a:endParaRPr lang="nb-NO"/>
        </a:p>
      </dgm:t>
    </dgm:pt>
    <dgm:pt modelId="{07F4FF3A-8CD5-4EFA-BF69-FEA43BA3C39F}" type="sibTrans" cxnId="{15DB984D-4B38-4D38-BFE5-6B9E8D675610}">
      <dgm:prSet/>
      <dgm:spPr/>
      <dgm:t>
        <a:bodyPr/>
        <a:lstStyle/>
        <a:p>
          <a:endParaRPr lang="nb-NO"/>
        </a:p>
      </dgm:t>
    </dgm:pt>
    <dgm:pt modelId="{451F484F-4544-4C3A-A8E5-74A313BC6567}">
      <dgm:prSet phldrT="[Tekst]"/>
      <dgm:spPr/>
      <dgm:t>
        <a:bodyPr/>
        <a:lstStyle/>
        <a:p>
          <a:r>
            <a:rPr lang="nb-NO" dirty="0" smtClean="0"/>
            <a:t>Vår 2016</a:t>
          </a:r>
          <a:endParaRPr lang="nb-NO" dirty="0"/>
        </a:p>
      </dgm:t>
    </dgm:pt>
    <dgm:pt modelId="{7A64A4A9-EEFF-4562-9A34-138F6CE4E383}" type="parTrans" cxnId="{6820A3AC-DE76-426C-979B-E49389D2BAB7}">
      <dgm:prSet/>
      <dgm:spPr/>
      <dgm:t>
        <a:bodyPr/>
        <a:lstStyle/>
        <a:p>
          <a:endParaRPr lang="nb-NO"/>
        </a:p>
      </dgm:t>
    </dgm:pt>
    <dgm:pt modelId="{01BB494B-07DD-4924-9E9A-1E41D305AC66}" type="sibTrans" cxnId="{6820A3AC-DE76-426C-979B-E49389D2BAB7}">
      <dgm:prSet/>
      <dgm:spPr/>
      <dgm:t>
        <a:bodyPr/>
        <a:lstStyle/>
        <a:p>
          <a:endParaRPr lang="nb-NO"/>
        </a:p>
      </dgm:t>
    </dgm:pt>
    <dgm:pt modelId="{09CA6A48-84B1-4827-8C55-84C1768CDCC1}">
      <dgm:prSet phldrT="[Tekst]"/>
      <dgm:spPr/>
      <dgm:t>
        <a:bodyPr/>
        <a:lstStyle/>
        <a:p>
          <a:r>
            <a:rPr lang="nb-NO" b="1" dirty="0" smtClean="0"/>
            <a:t>Vedtaksfase</a:t>
          </a:r>
          <a:endParaRPr lang="nb-NO" b="1" dirty="0"/>
        </a:p>
      </dgm:t>
    </dgm:pt>
    <dgm:pt modelId="{B27A9973-294A-439D-B26C-A5A68D22CA66}" type="parTrans" cxnId="{2A62BBC0-1DAE-4E1C-B18A-2B63CE86F6F9}">
      <dgm:prSet/>
      <dgm:spPr/>
      <dgm:t>
        <a:bodyPr/>
        <a:lstStyle/>
        <a:p>
          <a:endParaRPr lang="nb-NO"/>
        </a:p>
      </dgm:t>
    </dgm:pt>
    <dgm:pt modelId="{87332939-1CA5-4760-B40B-E93C4C4F7DCF}" type="sibTrans" cxnId="{2A62BBC0-1DAE-4E1C-B18A-2B63CE86F6F9}">
      <dgm:prSet/>
      <dgm:spPr/>
      <dgm:t>
        <a:bodyPr/>
        <a:lstStyle/>
        <a:p>
          <a:endParaRPr lang="nb-NO"/>
        </a:p>
      </dgm:t>
    </dgm:pt>
    <dgm:pt modelId="{41875192-2C81-4276-AC31-25FDB5F8ABB8}" type="pres">
      <dgm:prSet presAssocID="{209DF071-815B-4C17-B20C-E66872B0E28E}" presName="Name0" presStyleCnt="0">
        <dgm:presLayoutVars>
          <dgm:dir/>
          <dgm:animLvl val="lvl"/>
          <dgm:resizeHandles val="exact"/>
        </dgm:presLayoutVars>
      </dgm:prSet>
      <dgm:spPr/>
      <dgm:t>
        <a:bodyPr/>
        <a:lstStyle/>
        <a:p>
          <a:endParaRPr lang="nb-NO"/>
        </a:p>
      </dgm:t>
    </dgm:pt>
    <dgm:pt modelId="{7E8657AF-ED86-4A73-9E27-240D8E6722FA}" type="pres">
      <dgm:prSet presAssocID="{98376257-AABC-4B13-A039-0F072AB7F9B4}" presName="composite" presStyleCnt="0"/>
      <dgm:spPr/>
    </dgm:pt>
    <dgm:pt modelId="{1DDE129B-6333-4B6F-A9B5-F6EFAB6DACBE}" type="pres">
      <dgm:prSet presAssocID="{98376257-AABC-4B13-A039-0F072AB7F9B4}" presName="parTx" presStyleLbl="alignNode1" presStyleIdx="0" presStyleCnt="3" custLinFactNeighborX="384" custLinFactNeighborY="-49140">
        <dgm:presLayoutVars>
          <dgm:chMax val="0"/>
          <dgm:chPref val="0"/>
          <dgm:bulletEnabled val="1"/>
        </dgm:presLayoutVars>
      </dgm:prSet>
      <dgm:spPr/>
      <dgm:t>
        <a:bodyPr/>
        <a:lstStyle/>
        <a:p>
          <a:endParaRPr lang="nb-NO"/>
        </a:p>
      </dgm:t>
    </dgm:pt>
    <dgm:pt modelId="{078595BC-8D58-4B1C-BF77-42893E9BBB80}" type="pres">
      <dgm:prSet presAssocID="{98376257-AABC-4B13-A039-0F072AB7F9B4}" presName="desTx" presStyleLbl="alignAccFollowNode1" presStyleIdx="0" presStyleCnt="3" custScaleY="147079">
        <dgm:presLayoutVars>
          <dgm:bulletEnabled val="1"/>
        </dgm:presLayoutVars>
      </dgm:prSet>
      <dgm:spPr/>
      <dgm:t>
        <a:bodyPr/>
        <a:lstStyle/>
        <a:p>
          <a:endParaRPr lang="nb-NO"/>
        </a:p>
      </dgm:t>
    </dgm:pt>
    <dgm:pt modelId="{F9B55381-C879-4A65-B2A2-8F50DE6C7558}" type="pres">
      <dgm:prSet presAssocID="{05CEC9F4-E4B1-4C85-BDD5-06D090EC2813}" presName="space" presStyleCnt="0"/>
      <dgm:spPr/>
    </dgm:pt>
    <dgm:pt modelId="{58FF0F65-A03B-4C7D-87E4-058AD6CF92E3}" type="pres">
      <dgm:prSet presAssocID="{1D6D39FB-E232-4235-8284-107C341C8417}" presName="composite" presStyleCnt="0"/>
      <dgm:spPr/>
    </dgm:pt>
    <dgm:pt modelId="{20CCBE61-66A6-4903-A89E-92C369EAB5C0}" type="pres">
      <dgm:prSet presAssocID="{1D6D39FB-E232-4235-8284-107C341C8417}" presName="parTx" presStyleLbl="alignNode1" presStyleIdx="1" presStyleCnt="3" custLinFactNeighborX="-2229" custLinFactNeighborY="-49140">
        <dgm:presLayoutVars>
          <dgm:chMax val="0"/>
          <dgm:chPref val="0"/>
          <dgm:bulletEnabled val="1"/>
        </dgm:presLayoutVars>
      </dgm:prSet>
      <dgm:spPr/>
      <dgm:t>
        <a:bodyPr/>
        <a:lstStyle/>
        <a:p>
          <a:endParaRPr lang="nb-NO"/>
        </a:p>
      </dgm:t>
    </dgm:pt>
    <dgm:pt modelId="{8F11BEB4-3A46-430A-9C4F-D2325FA0C32B}" type="pres">
      <dgm:prSet presAssocID="{1D6D39FB-E232-4235-8284-107C341C8417}" presName="desTx" presStyleLbl="alignAccFollowNode1" presStyleIdx="1" presStyleCnt="3" custScaleY="147079">
        <dgm:presLayoutVars>
          <dgm:bulletEnabled val="1"/>
        </dgm:presLayoutVars>
      </dgm:prSet>
      <dgm:spPr/>
      <dgm:t>
        <a:bodyPr/>
        <a:lstStyle/>
        <a:p>
          <a:endParaRPr lang="nb-NO"/>
        </a:p>
      </dgm:t>
    </dgm:pt>
    <dgm:pt modelId="{09DF37DA-99D1-43F2-A097-E143D11ACB13}" type="pres">
      <dgm:prSet presAssocID="{6C9E6E34-28F0-40DD-AEDF-53F2A8478921}" presName="space" presStyleCnt="0"/>
      <dgm:spPr/>
    </dgm:pt>
    <dgm:pt modelId="{8466262B-AE08-4890-840B-3C7FD990F04E}" type="pres">
      <dgm:prSet presAssocID="{744F5A4C-CCD9-45D8-A326-DE023379F158}" presName="composite" presStyleCnt="0"/>
      <dgm:spPr/>
    </dgm:pt>
    <dgm:pt modelId="{98825855-5C07-424F-8C9A-A8AF389CB2F5}" type="pres">
      <dgm:prSet presAssocID="{744F5A4C-CCD9-45D8-A326-DE023379F158}" presName="parTx" presStyleLbl="alignNode1" presStyleIdx="2" presStyleCnt="3" custLinFactNeighborX="-2591" custLinFactNeighborY="-49140">
        <dgm:presLayoutVars>
          <dgm:chMax val="0"/>
          <dgm:chPref val="0"/>
          <dgm:bulletEnabled val="1"/>
        </dgm:presLayoutVars>
      </dgm:prSet>
      <dgm:spPr/>
      <dgm:t>
        <a:bodyPr/>
        <a:lstStyle/>
        <a:p>
          <a:endParaRPr lang="nb-NO"/>
        </a:p>
      </dgm:t>
    </dgm:pt>
    <dgm:pt modelId="{8FE09E85-2061-482E-9E23-46986D172B11}" type="pres">
      <dgm:prSet presAssocID="{744F5A4C-CCD9-45D8-A326-DE023379F158}" presName="desTx" presStyleLbl="alignAccFollowNode1" presStyleIdx="2" presStyleCnt="3" custScaleY="147079">
        <dgm:presLayoutVars>
          <dgm:bulletEnabled val="1"/>
        </dgm:presLayoutVars>
      </dgm:prSet>
      <dgm:spPr/>
      <dgm:t>
        <a:bodyPr/>
        <a:lstStyle/>
        <a:p>
          <a:endParaRPr lang="nb-NO"/>
        </a:p>
      </dgm:t>
    </dgm:pt>
  </dgm:ptLst>
  <dgm:cxnLst>
    <dgm:cxn modelId="{F1E66689-600C-4D1D-A91B-F025ABB0C87D}" srcId="{209DF071-815B-4C17-B20C-E66872B0E28E}" destId="{98376257-AABC-4B13-A039-0F072AB7F9B4}" srcOrd="0" destOrd="0" parTransId="{E32E3CB5-826F-45A2-882D-766FDD62AE18}" sibTransId="{05CEC9F4-E4B1-4C85-BDD5-06D090EC2813}"/>
    <dgm:cxn modelId="{6820A3AC-DE76-426C-979B-E49389D2BAB7}" srcId="{744F5A4C-CCD9-45D8-A326-DE023379F158}" destId="{451F484F-4544-4C3A-A8E5-74A313BC6567}" srcOrd="0" destOrd="0" parTransId="{7A64A4A9-EEFF-4562-9A34-138F6CE4E383}" sibTransId="{01BB494B-07DD-4924-9E9A-1E41D305AC66}"/>
    <dgm:cxn modelId="{3E762131-C158-4D89-9EBC-6738977AD14A}" type="presOf" srcId="{59DBE616-3ED1-4220-A871-80D10BB419C8}" destId="{8F11BEB4-3A46-430A-9C4F-D2325FA0C32B}" srcOrd="0" destOrd="0" presId="urn:microsoft.com/office/officeart/2005/8/layout/hList1"/>
    <dgm:cxn modelId="{F9FB7469-B4A4-484D-BE71-F3D16C859B8B}" srcId="{1D6D39FB-E232-4235-8284-107C341C8417}" destId="{547A5587-0085-48CD-8CEE-BEC451A028FC}" srcOrd="1" destOrd="0" parTransId="{E14A0329-7465-4E48-B756-6F965CA6832E}" sibTransId="{7BEC3A09-99CD-4821-B835-8E385962F2AB}"/>
    <dgm:cxn modelId="{2A62BBC0-1DAE-4E1C-B18A-2B63CE86F6F9}" srcId="{744F5A4C-CCD9-45D8-A326-DE023379F158}" destId="{09CA6A48-84B1-4827-8C55-84C1768CDCC1}" srcOrd="1" destOrd="0" parTransId="{B27A9973-294A-439D-B26C-A5A68D22CA66}" sibTransId="{87332939-1CA5-4760-B40B-E93C4C4F7DCF}"/>
    <dgm:cxn modelId="{15DB984D-4B38-4D38-BFE5-6B9E8D675610}" srcId="{209DF071-815B-4C17-B20C-E66872B0E28E}" destId="{744F5A4C-CCD9-45D8-A326-DE023379F158}" srcOrd="2" destOrd="0" parTransId="{7D0E44BE-47E3-46AF-9954-13C7CC385586}" sibTransId="{07F4FF3A-8CD5-4EFA-BF69-FEA43BA3C39F}"/>
    <dgm:cxn modelId="{A8CE6178-16A1-4465-806E-626DC7FF16F3}" type="presOf" srcId="{9F8085DE-9562-4A92-B7BC-CBB3E48D2500}" destId="{078595BC-8D58-4B1C-BF77-42893E9BBB80}" srcOrd="0" destOrd="0" presId="urn:microsoft.com/office/officeart/2005/8/layout/hList1"/>
    <dgm:cxn modelId="{E2D2C82C-7401-47EC-9304-B42746F62342}" type="presOf" srcId="{1D6D39FB-E232-4235-8284-107C341C8417}" destId="{20CCBE61-66A6-4903-A89E-92C369EAB5C0}" srcOrd="0" destOrd="0" presId="urn:microsoft.com/office/officeart/2005/8/layout/hList1"/>
    <dgm:cxn modelId="{A674E22D-C3DB-49C2-90DB-1CF5DFC2B33A}" type="presOf" srcId="{744F5A4C-CCD9-45D8-A326-DE023379F158}" destId="{98825855-5C07-424F-8C9A-A8AF389CB2F5}" srcOrd="0" destOrd="0" presId="urn:microsoft.com/office/officeart/2005/8/layout/hList1"/>
    <dgm:cxn modelId="{521B8F24-6E80-433A-887B-D42A7EEDEFA6}" type="presOf" srcId="{09CA6A48-84B1-4827-8C55-84C1768CDCC1}" destId="{8FE09E85-2061-482E-9E23-46986D172B11}" srcOrd="0" destOrd="1" presId="urn:microsoft.com/office/officeart/2005/8/layout/hList1"/>
    <dgm:cxn modelId="{C5C2BF2A-C021-4C9C-BD6B-D3E96690E12E}" srcId="{98376257-AABC-4B13-A039-0F072AB7F9B4}" destId="{9F8085DE-9562-4A92-B7BC-CBB3E48D2500}" srcOrd="0" destOrd="0" parTransId="{EC67101A-8D0B-4C65-BE6B-1D2A5D3BBE1F}" sibTransId="{EA2A9B64-9A41-4360-8A3C-C9E393542781}"/>
    <dgm:cxn modelId="{85023E80-A9EF-45FF-ACA7-C10A8E1CFC5B}" srcId="{1D6D39FB-E232-4235-8284-107C341C8417}" destId="{59DBE616-3ED1-4220-A871-80D10BB419C8}" srcOrd="0" destOrd="0" parTransId="{2F82467F-EC84-45BC-A045-8302BD8E6F68}" sibTransId="{5A010BDD-ACF2-48DC-8D4E-C77A0F74606C}"/>
    <dgm:cxn modelId="{99C8CFAF-C916-4305-AAE9-C6E07966CA1B}" type="presOf" srcId="{547A5587-0085-48CD-8CEE-BEC451A028FC}" destId="{8F11BEB4-3A46-430A-9C4F-D2325FA0C32B}" srcOrd="0" destOrd="1" presId="urn:microsoft.com/office/officeart/2005/8/layout/hList1"/>
    <dgm:cxn modelId="{47471081-3795-4A2D-8EAC-8DB7991B2AD2}" type="presOf" srcId="{98376257-AABC-4B13-A039-0F072AB7F9B4}" destId="{1DDE129B-6333-4B6F-A9B5-F6EFAB6DACBE}" srcOrd="0" destOrd="0" presId="urn:microsoft.com/office/officeart/2005/8/layout/hList1"/>
    <dgm:cxn modelId="{7AB9313F-12F4-4BFA-A02C-E7A75A6F7BB2}" type="presOf" srcId="{209DF071-815B-4C17-B20C-E66872B0E28E}" destId="{41875192-2C81-4276-AC31-25FDB5F8ABB8}" srcOrd="0" destOrd="0" presId="urn:microsoft.com/office/officeart/2005/8/layout/hList1"/>
    <dgm:cxn modelId="{C12F9BBF-F3A0-4E8A-A626-33775E5A4832}" srcId="{98376257-AABC-4B13-A039-0F072AB7F9B4}" destId="{D6B7FCC2-ECC0-4EC2-8BD9-21CEEF66581D}" srcOrd="1" destOrd="0" parTransId="{C454EFC9-000A-4DF2-AD3A-4EF072BF98BE}" sibTransId="{962A3856-13AC-4187-8EAE-0E66A43B5288}"/>
    <dgm:cxn modelId="{F7E1E006-BD4B-4F0C-8E6C-E34E4B57AF0A}" srcId="{209DF071-815B-4C17-B20C-E66872B0E28E}" destId="{1D6D39FB-E232-4235-8284-107C341C8417}" srcOrd="1" destOrd="0" parTransId="{C46BBBF5-66B5-43EE-9D2E-E37AEBF754D8}" sibTransId="{6C9E6E34-28F0-40DD-AEDF-53F2A8478921}"/>
    <dgm:cxn modelId="{F490F3E0-417A-4B09-8DE3-F0FA69EA3609}" type="presOf" srcId="{451F484F-4544-4C3A-A8E5-74A313BC6567}" destId="{8FE09E85-2061-482E-9E23-46986D172B11}" srcOrd="0" destOrd="0" presId="urn:microsoft.com/office/officeart/2005/8/layout/hList1"/>
    <dgm:cxn modelId="{A87EA45A-F61D-46DA-8BCD-BA5F20A41157}" type="presOf" srcId="{D6B7FCC2-ECC0-4EC2-8BD9-21CEEF66581D}" destId="{078595BC-8D58-4B1C-BF77-42893E9BBB80}" srcOrd="0" destOrd="1" presId="urn:microsoft.com/office/officeart/2005/8/layout/hList1"/>
    <dgm:cxn modelId="{BFA7007B-3F0A-4DAB-B05E-6D39CDE9C7D8}" type="presParOf" srcId="{41875192-2C81-4276-AC31-25FDB5F8ABB8}" destId="{7E8657AF-ED86-4A73-9E27-240D8E6722FA}" srcOrd="0" destOrd="0" presId="urn:microsoft.com/office/officeart/2005/8/layout/hList1"/>
    <dgm:cxn modelId="{E7166C6F-E1A8-49B1-9636-37198D58EBE7}" type="presParOf" srcId="{7E8657AF-ED86-4A73-9E27-240D8E6722FA}" destId="{1DDE129B-6333-4B6F-A9B5-F6EFAB6DACBE}" srcOrd="0" destOrd="0" presId="urn:microsoft.com/office/officeart/2005/8/layout/hList1"/>
    <dgm:cxn modelId="{EECD8360-F3EA-4E9C-BB1F-EC6A01E0C84D}" type="presParOf" srcId="{7E8657AF-ED86-4A73-9E27-240D8E6722FA}" destId="{078595BC-8D58-4B1C-BF77-42893E9BBB80}" srcOrd="1" destOrd="0" presId="urn:microsoft.com/office/officeart/2005/8/layout/hList1"/>
    <dgm:cxn modelId="{5AE2B6C6-757F-4432-AEEC-FDF9952FC1EC}" type="presParOf" srcId="{41875192-2C81-4276-AC31-25FDB5F8ABB8}" destId="{F9B55381-C879-4A65-B2A2-8F50DE6C7558}" srcOrd="1" destOrd="0" presId="urn:microsoft.com/office/officeart/2005/8/layout/hList1"/>
    <dgm:cxn modelId="{38A5C3A9-0AB5-4A54-BFEE-C4AC15272FEC}" type="presParOf" srcId="{41875192-2C81-4276-AC31-25FDB5F8ABB8}" destId="{58FF0F65-A03B-4C7D-87E4-058AD6CF92E3}" srcOrd="2" destOrd="0" presId="urn:microsoft.com/office/officeart/2005/8/layout/hList1"/>
    <dgm:cxn modelId="{CB9C5F54-8EE4-4FCB-B0DB-A2F308C720E5}" type="presParOf" srcId="{58FF0F65-A03B-4C7D-87E4-058AD6CF92E3}" destId="{20CCBE61-66A6-4903-A89E-92C369EAB5C0}" srcOrd="0" destOrd="0" presId="urn:microsoft.com/office/officeart/2005/8/layout/hList1"/>
    <dgm:cxn modelId="{BE5EECB3-C19B-4E89-9C73-482C5BEED997}" type="presParOf" srcId="{58FF0F65-A03B-4C7D-87E4-058AD6CF92E3}" destId="{8F11BEB4-3A46-430A-9C4F-D2325FA0C32B}" srcOrd="1" destOrd="0" presId="urn:microsoft.com/office/officeart/2005/8/layout/hList1"/>
    <dgm:cxn modelId="{13EFFEB4-55D1-4ACA-9E31-D2352C2F2CCA}" type="presParOf" srcId="{41875192-2C81-4276-AC31-25FDB5F8ABB8}" destId="{09DF37DA-99D1-43F2-A097-E143D11ACB13}" srcOrd="3" destOrd="0" presId="urn:microsoft.com/office/officeart/2005/8/layout/hList1"/>
    <dgm:cxn modelId="{0BFE5892-0657-462E-B9B9-CB9E3FFF0524}" type="presParOf" srcId="{41875192-2C81-4276-AC31-25FDB5F8ABB8}" destId="{8466262B-AE08-4890-840B-3C7FD990F04E}" srcOrd="4" destOrd="0" presId="urn:microsoft.com/office/officeart/2005/8/layout/hList1"/>
    <dgm:cxn modelId="{97381568-1C7E-4574-9943-705A02430C94}" type="presParOf" srcId="{8466262B-AE08-4890-840B-3C7FD990F04E}" destId="{98825855-5C07-424F-8C9A-A8AF389CB2F5}" srcOrd="0" destOrd="0" presId="urn:microsoft.com/office/officeart/2005/8/layout/hList1"/>
    <dgm:cxn modelId="{14D55B2C-6E25-471C-8B84-599E2E6F225B}" type="presParOf" srcId="{8466262B-AE08-4890-840B-3C7FD990F04E}" destId="{8FE09E85-2061-482E-9E23-46986D172B11}"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EA3ED6-2D1C-4E48-8065-00C8C02FDEE4}">
      <dsp:nvSpPr>
        <dsp:cNvPr id="0" name=""/>
        <dsp:cNvSpPr/>
      </dsp:nvSpPr>
      <dsp:spPr>
        <a:xfrm>
          <a:off x="-285251" y="-62527"/>
          <a:ext cx="8640960" cy="5400599"/>
        </a:xfrm>
        <a:prstGeom prst="swooshArrow">
          <a:avLst>
            <a:gd name="adj1" fmla="val 25000"/>
            <a:gd name="adj2" fmla="val 25000"/>
          </a:avLst>
        </a:prstGeom>
        <a:solidFill>
          <a:schemeClr val="dk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A4621B-B1F9-4438-AE97-135FB6C657F0}">
      <dsp:nvSpPr>
        <dsp:cNvPr id="0" name=""/>
        <dsp:cNvSpPr/>
      </dsp:nvSpPr>
      <dsp:spPr>
        <a:xfrm>
          <a:off x="812150" y="3664966"/>
          <a:ext cx="224664" cy="224664"/>
        </a:xfrm>
        <a:prstGeom prst="ellipse">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CE416C-374B-4CDD-B49E-230250AF13C1}">
      <dsp:nvSpPr>
        <dsp:cNvPr id="0" name=""/>
        <dsp:cNvSpPr/>
      </dsp:nvSpPr>
      <dsp:spPr>
        <a:xfrm>
          <a:off x="593790" y="3933548"/>
          <a:ext cx="2497311" cy="15607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045" tIns="0" rIns="0" bIns="0" numCol="1" spcCol="1270" anchor="t" anchorCtr="0">
          <a:noAutofit/>
        </a:bodyPr>
        <a:lstStyle/>
        <a:p>
          <a:pPr lvl="0" algn="l" defTabSz="711200">
            <a:lnSpc>
              <a:spcPct val="90000"/>
            </a:lnSpc>
            <a:spcBef>
              <a:spcPct val="0"/>
            </a:spcBef>
            <a:spcAft>
              <a:spcPct val="35000"/>
            </a:spcAft>
          </a:pPr>
          <a:r>
            <a:rPr lang="nb-NO" sz="1600" b="1" kern="1200" dirty="0" smtClean="0"/>
            <a:t>1964:</a:t>
          </a:r>
        </a:p>
        <a:p>
          <a:pPr lvl="0" algn="l" defTabSz="711200">
            <a:lnSpc>
              <a:spcPct val="90000"/>
            </a:lnSpc>
            <a:spcBef>
              <a:spcPct val="0"/>
            </a:spcBef>
            <a:spcAft>
              <a:spcPct val="35000"/>
            </a:spcAft>
          </a:pPr>
          <a:r>
            <a:rPr lang="nb-NO" sz="1600" kern="1200" dirty="0" smtClean="0"/>
            <a:t>Skole, skatt, sosial- trygdevesen,</a:t>
          </a:r>
          <a:br>
            <a:rPr lang="nb-NO" sz="1600" kern="1200" dirty="0" smtClean="0"/>
          </a:br>
          <a:r>
            <a:rPr lang="nb-NO" sz="1600" kern="1200" dirty="0" smtClean="0"/>
            <a:t>vei. Plan og bygg i byene.</a:t>
          </a:r>
          <a:endParaRPr lang="nb-NO" sz="1600" kern="1200" dirty="0"/>
        </a:p>
      </dsp:txBody>
      <dsp:txXfrm>
        <a:off x="593790" y="3933548"/>
        <a:ext cx="2497311" cy="1560773"/>
      </dsp:txXfrm>
    </dsp:sp>
    <dsp:sp modelId="{8A6C4896-A553-40EB-AB69-8DF02B695243}">
      <dsp:nvSpPr>
        <dsp:cNvPr id="0" name=""/>
        <dsp:cNvSpPr/>
      </dsp:nvSpPr>
      <dsp:spPr>
        <a:xfrm>
          <a:off x="2795250" y="2197083"/>
          <a:ext cx="406125" cy="406125"/>
        </a:xfrm>
        <a:prstGeom prst="ellipse">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5115D9-DF57-448E-A26F-209D14A5813C}">
      <dsp:nvSpPr>
        <dsp:cNvPr id="0" name=""/>
        <dsp:cNvSpPr/>
      </dsp:nvSpPr>
      <dsp:spPr>
        <a:xfrm>
          <a:off x="3055263" y="1987058"/>
          <a:ext cx="5585696" cy="3764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5197" tIns="0" rIns="0" bIns="0" numCol="1" spcCol="1270" anchor="t" anchorCtr="0">
          <a:noAutofit/>
        </a:bodyPr>
        <a:lstStyle/>
        <a:p>
          <a:pPr lvl="0" algn="l" defTabSz="711200">
            <a:lnSpc>
              <a:spcPct val="90000"/>
            </a:lnSpc>
            <a:spcBef>
              <a:spcPct val="0"/>
            </a:spcBef>
            <a:spcAft>
              <a:spcPct val="35000"/>
            </a:spcAft>
          </a:pPr>
          <a:endParaRPr lang="nb-NO" sz="1600" kern="1200" dirty="0" smtClean="0"/>
        </a:p>
      </dsp:txBody>
      <dsp:txXfrm>
        <a:off x="3055263" y="1987058"/>
        <a:ext cx="5585696" cy="3764100"/>
      </dsp:txXfrm>
    </dsp:sp>
    <dsp:sp modelId="{A46B70FE-1839-4E38-9711-A515A58411A7}">
      <dsp:nvSpPr>
        <dsp:cNvPr id="0" name=""/>
        <dsp:cNvSpPr/>
      </dsp:nvSpPr>
      <dsp:spPr>
        <a:xfrm>
          <a:off x="5180155" y="1303824"/>
          <a:ext cx="561662" cy="561662"/>
        </a:xfrm>
        <a:prstGeom prst="ellipse">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E36733-96F7-4D32-8097-D56A3E041A82}">
      <dsp:nvSpPr>
        <dsp:cNvPr id="0" name=""/>
        <dsp:cNvSpPr/>
      </dsp:nvSpPr>
      <dsp:spPr>
        <a:xfrm>
          <a:off x="2160236" y="720093"/>
          <a:ext cx="4856620" cy="33033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7613" tIns="0" rIns="0" bIns="0" numCol="1" spcCol="1270" anchor="t" anchorCtr="0">
          <a:noAutofit/>
        </a:bodyPr>
        <a:lstStyle/>
        <a:p>
          <a:pPr lvl="0" algn="l" defTabSz="711200">
            <a:lnSpc>
              <a:spcPct val="90000"/>
            </a:lnSpc>
            <a:spcBef>
              <a:spcPct val="0"/>
            </a:spcBef>
            <a:spcAft>
              <a:spcPct val="35000"/>
            </a:spcAft>
          </a:pPr>
          <a:r>
            <a:rPr lang="nb-NO" sz="1600" b="1" u="sng" kern="1200" dirty="0" smtClean="0"/>
            <a:t>2014:</a:t>
          </a:r>
          <a:r>
            <a:rPr lang="nb-NO" sz="1600" kern="1200" dirty="0" smtClean="0"/>
            <a:t/>
          </a:r>
          <a:br>
            <a:rPr lang="nb-NO" sz="1600" kern="1200" dirty="0" smtClean="0"/>
          </a:br>
          <a:r>
            <a:rPr lang="nb-NO" sz="1600" kern="1200" dirty="0" smtClean="0"/>
            <a:t>Tiårig </a:t>
          </a:r>
          <a:r>
            <a:rPr lang="nb-NO" sz="1600" b="1" kern="1200" dirty="0" smtClean="0"/>
            <a:t>grunnskole</a:t>
          </a:r>
          <a:r>
            <a:rPr lang="nb-NO" sz="1600" kern="1200" dirty="0" smtClean="0"/>
            <a:t>, </a:t>
          </a:r>
          <a:r>
            <a:rPr lang="nb-NO" sz="1600" b="1" kern="1200" dirty="0" smtClean="0"/>
            <a:t>beredskap</a:t>
          </a:r>
          <a:r>
            <a:rPr lang="nb-NO" sz="1600" kern="1200" dirty="0" smtClean="0"/>
            <a:t> mot forurensing , bosetting av </a:t>
          </a:r>
          <a:r>
            <a:rPr lang="nb-NO" sz="1600" b="1" kern="1200" dirty="0" smtClean="0"/>
            <a:t>flyktninger</a:t>
          </a:r>
          <a:r>
            <a:rPr lang="nb-NO" sz="1600" kern="1200" dirty="0" smtClean="0"/>
            <a:t>, </a:t>
          </a:r>
          <a:r>
            <a:rPr lang="nb-NO" sz="1600" b="1" kern="1200" dirty="0" smtClean="0"/>
            <a:t>avfall</a:t>
          </a:r>
          <a:r>
            <a:rPr lang="nb-NO" sz="1600" kern="1200" dirty="0" smtClean="0"/>
            <a:t>shåndtering og avløp, kommuneleger, </a:t>
          </a:r>
          <a:r>
            <a:rPr lang="nb-NO" sz="1600" b="1" kern="1200" dirty="0" smtClean="0"/>
            <a:t>helsestasjon</a:t>
          </a:r>
          <a:r>
            <a:rPr lang="nb-NO" sz="1600" kern="1200" dirty="0" smtClean="0"/>
            <a:t>, somatiske </a:t>
          </a:r>
          <a:r>
            <a:rPr lang="nb-NO" sz="1600" b="1" kern="1200" dirty="0" smtClean="0"/>
            <a:t>sykehjem</a:t>
          </a:r>
          <a:r>
            <a:rPr lang="nb-NO" sz="1600" kern="1200" dirty="0" smtClean="0"/>
            <a:t>, psykisk </a:t>
          </a:r>
          <a:r>
            <a:rPr lang="nb-NO" sz="1600" b="1" kern="1200" dirty="0" smtClean="0"/>
            <a:t>utviklingshemmede</a:t>
          </a:r>
          <a:r>
            <a:rPr lang="nb-NO" sz="1600" kern="1200" dirty="0" smtClean="0"/>
            <a:t>, miljøvern, undervisning </a:t>
          </a:r>
          <a:r>
            <a:rPr lang="nb-NO" sz="1600" b="1" kern="1200" dirty="0" smtClean="0"/>
            <a:t>barn</a:t>
          </a:r>
          <a:r>
            <a:rPr lang="nb-NO" sz="1600" kern="1200" dirty="0" smtClean="0"/>
            <a:t> i institusjoner, vilt- og </a:t>
          </a:r>
          <a:r>
            <a:rPr lang="nb-NO" sz="1600" b="1" kern="1200" dirty="0" smtClean="0"/>
            <a:t>naturforvaltning</a:t>
          </a:r>
          <a:r>
            <a:rPr lang="nb-NO" sz="1600" kern="1200" dirty="0" smtClean="0"/>
            <a:t>, landbrukskontorene, SFO, musikk- og </a:t>
          </a:r>
          <a:r>
            <a:rPr lang="nb-NO" sz="1600" b="1" kern="1200" dirty="0" smtClean="0"/>
            <a:t>kulturskoler</a:t>
          </a:r>
          <a:r>
            <a:rPr lang="nb-NO" sz="1600" kern="1200" dirty="0" smtClean="0"/>
            <a:t>, LAR, </a:t>
          </a:r>
          <a:r>
            <a:rPr lang="nb-NO" sz="1600" b="1" kern="1200" dirty="0" smtClean="0"/>
            <a:t>psykisk</a:t>
          </a:r>
          <a:r>
            <a:rPr lang="nb-NO" sz="1600" kern="1200" dirty="0" smtClean="0"/>
            <a:t> helse, </a:t>
          </a:r>
          <a:r>
            <a:rPr lang="nb-NO" sz="1600" b="1" kern="1200" dirty="0" err="1" smtClean="0"/>
            <a:t>fastlegeordning</a:t>
          </a:r>
          <a:r>
            <a:rPr lang="nb-NO" sz="1600" kern="1200" dirty="0" smtClean="0"/>
            <a:t>, forhandlingsansvar for </a:t>
          </a:r>
          <a:r>
            <a:rPr lang="nb-NO" sz="1600" b="1" kern="1200" dirty="0" smtClean="0"/>
            <a:t>lærere</a:t>
          </a:r>
          <a:r>
            <a:rPr lang="nb-NO" sz="1600" kern="1200" dirty="0" smtClean="0"/>
            <a:t>, klinisk </a:t>
          </a:r>
          <a:r>
            <a:rPr lang="nb-NO" sz="1600" b="1" kern="1200" dirty="0" smtClean="0"/>
            <a:t>veterinær</a:t>
          </a:r>
          <a:r>
            <a:rPr lang="nb-NO" sz="1600" kern="1200" dirty="0" smtClean="0"/>
            <a:t>vakt, lovfestet rett til </a:t>
          </a:r>
          <a:r>
            <a:rPr lang="nb-NO" sz="1600" b="1" kern="1200" dirty="0" smtClean="0"/>
            <a:t>barnehageplass</a:t>
          </a:r>
          <a:r>
            <a:rPr lang="nb-NO" sz="1600" kern="1200" dirty="0" smtClean="0"/>
            <a:t>, </a:t>
          </a:r>
          <a:r>
            <a:rPr lang="nb-NO" sz="1600" b="1" kern="1200" dirty="0" smtClean="0"/>
            <a:t>krise</a:t>
          </a:r>
          <a:r>
            <a:rPr lang="nb-NO" sz="1600" kern="1200" dirty="0" smtClean="0"/>
            <a:t>sentre, kvalifiseringsprogrammet, nasjonalparkstyrer, beredskapsansvar, samhandlingsreformen, </a:t>
          </a:r>
          <a:r>
            <a:rPr lang="nb-NO" sz="1600" b="1" kern="1200" dirty="0" smtClean="0"/>
            <a:t>folkehelseansvar</a:t>
          </a:r>
          <a:r>
            <a:rPr lang="nb-NO" sz="1600" kern="1200" dirty="0" smtClean="0"/>
            <a:t>.</a:t>
          </a:r>
          <a:br>
            <a:rPr lang="nb-NO" sz="1600" kern="1200" dirty="0" smtClean="0"/>
          </a:br>
          <a:endParaRPr lang="nb-NO" sz="1600" kern="1200" dirty="0"/>
        </a:p>
      </dsp:txBody>
      <dsp:txXfrm>
        <a:off x="2160236" y="720093"/>
        <a:ext cx="4856620" cy="33033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DE129B-6333-4B6F-A9B5-F6EFAB6DACBE}">
      <dsp:nvSpPr>
        <dsp:cNvPr id="0" name=""/>
        <dsp:cNvSpPr/>
      </dsp:nvSpPr>
      <dsp:spPr>
        <a:xfrm>
          <a:off x="11692" y="340171"/>
          <a:ext cx="2402978" cy="885819"/>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162560" rIns="284480" bIns="162560" numCol="1" spcCol="1270" anchor="ctr" anchorCtr="0">
          <a:noAutofit/>
        </a:bodyPr>
        <a:lstStyle/>
        <a:p>
          <a:pPr lvl="0" algn="ctr" defTabSz="1778000">
            <a:lnSpc>
              <a:spcPct val="90000"/>
            </a:lnSpc>
            <a:spcBef>
              <a:spcPct val="0"/>
            </a:spcBef>
            <a:spcAft>
              <a:spcPct val="35000"/>
            </a:spcAft>
          </a:pPr>
          <a:r>
            <a:rPr lang="nb-NO" sz="4000" kern="1200" dirty="0" smtClean="0"/>
            <a:t>Fase 1</a:t>
          </a:r>
          <a:endParaRPr lang="nb-NO" sz="4000" kern="1200" dirty="0"/>
        </a:p>
      </dsp:txBody>
      <dsp:txXfrm>
        <a:off x="11692" y="340171"/>
        <a:ext cx="2402978" cy="885819"/>
      </dsp:txXfrm>
    </dsp:sp>
    <dsp:sp modelId="{078595BC-8D58-4B1C-BF77-42893E9BBB80}">
      <dsp:nvSpPr>
        <dsp:cNvPr id="0" name=""/>
        <dsp:cNvSpPr/>
      </dsp:nvSpPr>
      <dsp:spPr>
        <a:xfrm>
          <a:off x="2464" y="1296471"/>
          <a:ext cx="2402978" cy="227940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77800" bIns="200025" numCol="1" spcCol="1270" anchor="t" anchorCtr="0">
          <a:noAutofit/>
        </a:bodyPr>
        <a:lstStyle/>
        <a:p>
          <a:pPr marL="228600" lvl="1" indent="-228600" algn="l" defTabSz="1111250">
            <a:lnSpc>
              <a:spcPct val="90000"/>
            </a:lnSpc>
            <a:spcBef>
              <a:spcPct val="0"/>
            </a:spcBef>
            <a:spcAft>
              <a:spcPct val="15000"/>
            </a:spcAft>
            <a:buChar char="••"/>
          </a:pPr>
          <a:r>
            <a:rPr lang="nb-NO" sz="2500" kern="1200" dirty="0" smtClean="0"/>
            <a:t>Høst 2014</a:t>
          </a:r>
          <a:endParaRPr lang="nb-NO" sz="2500" kern="1200" dirty="0"/>
        </a:p>
        <a:p>
          <a:pPr marL="228600" lvl="1" indent="-228600" algn="l" defTabSz="1111250">
            <a:lnSpc>
              <a:spcPct val="90000"/>
            </a:lnSpc>
            <a:spcBef>
              <a:spcPct val="0"/>
            </a:spcBef>
            <a:spcAft>
              <a:spcPct val="15000"/>
            </a:spcAft>
            <a:buChar char="••"/>
          </a:pPr>
          <a:r>
            <a:rPr lang="nb-NO" sz="2500" b="1" kern="1200" dirty="0" smtClean="0"/>
            <a:t>Oppstartsfase</a:t>
          </a:r>
          <a:endParaRPr lang="nb-NO" sz="2500" b="1" kern="1200" dirty="0"/>
        </a:p>
      </dsp:txBody>
      <dsp:txXfrm>
        <a:off x="2464" y="1296471"/>
        <a:ext cx="2402978" cy="2279403"/>
      </dsp:txXfrm>
    </dsp:sp>
    <dsp:sp modelId="{20CCBE61-66A6-4903-A89E-92C369EAB5C0}">
      <dsp:nvSpPr>
        <dsp:cNvPr id="0" name=""/>
        <dsp:cNvSpPr/>
      </dsp:nvSpPr>
      <dsp:spPr>
        <a:xfrm>
          <a:off x="2688298" y="340171"/>
          <a:ext cx="2402978" cy="885819"/>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162560" rIns="284480" bIns="162560" numCol="1" spcCol="1270" anchor="ctr" anchorCtr="0">
          <a:noAutofit/>
        </a:bodyPr>
        <a:lstStyle/>
        <a:p>
          <a:pPr lvl="0" algn="ctr" defTabSz="1778000">
            <a:lnSpc>
              <a:spcPct val="90000"/>
            </a:lnSpc>
            <a:spcBef>
              <a:spcPct val="0"/>
            </a:spcBef>
            <a:spcAft>
              <a:spcPct val="35000"/>
            </a:spcAft>
          </a:pPr>
          <a:r>
            <a:rPr lang="nb-NO" sz="4000" kern="1200" dirty="0" smtClean="0"/>
            <a:t>Fase 2</a:t>
          </a:r>
          <a:endParaRPr lang="nb-NO" sz="4000" kern="1200" dirty="0"/>
        </a:p>
      </dsp:txBody>
      <dsp:txXfrm>
        <a:off x="2688298" y="340171"/>
        <a:ext cx="2402978" cy="885819"/>
      </dsp:txXfrm>
    </dsp:sp>
    <dsp:sp modelId="{8F11BEB4-3A46-430A-9C4F-D2325FA0C32B}">
      <dsp:nvSpPr>
        <dsp:cNvPr id="0" name=""/>
        <dsp:cNvSpPr/>
      </dsp:nvSpPr>
      <dsp:spPr>
        <a:xfrm>
          <a:off x="2741860" y="1296471"/>
          <a:ext cx="2402978" cy="227940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77800" bIns="200025" numCol="1" spcCol="1270" anchor="t" anchorCtr="0">
          <a:noAutofit/>
        </a:bodyPr>
        <a:lstStyle/>
        <a:p>
          <a:pPr marL="228600" lvl="1" indent="-228600" algn="l" defTabSz="1111250">
            <a:lnSpc>
              <a:spcPct val="90000"/>
            </a:lnSpc>
            <a:spcBef>
              <a:spcPct val="0"/>
            </a:spcBef>
            <a:spcAft>
              <a:spcPct val="15000"/>
            </a:spcAft>
            <a:buChar char="••"/>
          </a:pPr>
          <a:r>
            <a:rPr lang="nb-NO" sz="2500" kern="1200" dirty="0" smtClean="0"/>
            <a:t>V-2015, H-2015 </a:t>
          </a:r>
          <a:endParaRPr lang="nb-NO" sz="2500" kern="1200" dirty="0"/>
        </a:p>
        <a:p>
          <a:pPr marL="228600" lvl="1" indent="-228600" algn="l" defTabSz="1111250">
            <a:lnSpc>
              <a:spcPct val="90000"/>
            </a:lnSpc>
            <a:spcBef>
              <a:spcPct val="0"/>
            </a:spcBef>
            <a:spcAft>
              <a:spcPct val="15000"/>
            </a:spcAft>
            <a:buChar char="••"/>
          </a:pPr>
          <a:r>
            <a:rPr lang="nb-NO" sz="2500" b="1" kern="1200" dirty="0" err="1" smtClean="0"/>
            <a:t>Utgeiingsfase</a:t>
          </a:r>
          <a:endParaRPr lang="nb-NO" sz="2500" b="1" kern="1200" dirty="0"/>
        </a:p>
      </dsp:txBody>
      <dsp:txXfrm>
        <a:off x="2741860" y="1296471"/>
        <a:ext cx="2402978" cy="2279403"/>
      </dsp:txXfrm>
    </dsp:sp>
    <dsp:sp modelId="{98825855-5C07-424F-8C9A-A8AF389CB2F5}">
      <dsp:nvSpPr>
        <dsp:cNvPr id="0" name=""/>
        <dsp:cNvSpPr/>
      </dsp:nvSpPr>
      <dsp:spPr>
        <a:xfrm>
          <a:off x="5418995" y="340171"/>
          <a:ext cx="2402978" cy="885819"/>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162560" rIns="284480" bIns="162560" numCol="1" spcCol="1270" anchor="ctr" anchorCtr="0">
          <a:noAutofit/>
        </a:bodyPr>
        <a:lstStyle/>
        <a:p>
          <a:pPr lvl="0" algn="ctr" defTabSz="1778000">
            <a:lnSpc>
              <a:spcPct val="90000"/>
            </a:lnSpc>
            <a:spcBef>
              <a:spcPct val="0"/>
            </a:spcBef>
            <a:spcAft>
              <a:spcPct val="35000"/>
            </a:spcAft>
          </a:pPr>
          <a:r>
            <a:rPr lang="nb-NO" sz="4000" kern="1200" dirty="0" smtClean="0"/>
            <a:t>Fase 3</a:t>
          </a:r>
          <a:endParaRPr lang="nb-NO" sz="4000" kern="1200" dirty="0"/>
        </a:p>
      </dsp:txBody>
      <dsp:txXfrm>
        <a:off x="5418995" y="340171"/>
        <a:ext cx="2402978" cy="885819"/>
      </dsp:txXfrm>
    </dsp:sp>
    <dsp:sp modelId="{8FE09E85-2061-482E-9E23-46986D172B11}">
      <dsp:nvSpPr>
        <dsp:cNvPr id="0" name=""/>
        <dsp:cNvSpPr/>
      </dsp:nvSpPr>
      <dsp:spPr>
        <a:xfrm>
          <a:off x="5481256" y="1296471"/>
          <a:ext cx="2402978" cy="227940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77800" bIns="200025" numCol="1" spcCol="1270" anchor="t" anchorCtr="0">
          <a:noAutofit/>
        </a:bodyPr>
        <a:lstStyle/>
        <a:p>
          <a:pPr marL="228600" lvl="1" indent="-228600" algn="l" defTabSz="1111250">
            <a:lnSpc>
              <a:spcPct val="90000"/>
            </a:lnSpc>
            <a:spcBef>
              <a:spcPct val="0"/>
            </a:spcBef>
            <a:spcAft>
              <a:spcPct val="15000"/>
            </a:spcAft>
            <a:buChar char="••"/>
          </a:pPr>
          <a:r>
            <a:rPr lang="nb-NO" sz="2500" kern="1200" dirty="0" smtClean="0"/>
            <a:t>Vår 2016</a:t>
          </a:r>
          <a:endParaRPr lang="nb-NO" sz="2500" kern="1200" dirty="0"/>
        </a:p>
        <a:p>
          <a:pPr marL="228600" lvl="1" indent="-228600" algn="l" defTabSz="1111250">
            <a:lnSpc>
              <a:spcPct val="90000"/>
            </a:lnSpc>
            <a:spcBef>
              <a:spcPct val="0"/>
            </a:spcBef>
            <a:spcAft>
              <a:spcPct val="15000"/>
            </a:spcAft>
            <a:buChar char="••"/>
          </a:pPr>
          <a:r>
            <a:rPr lang="nb-NO" sz="2500" b="1" kern="1200" dirty="0" smtClean="0"/>
            <a:t>Vedtaksfase</a:t>
          </a:r>
          <a:endParaRPr lang="nb-NO" sz="2500" b="1" kern="1200" dirty="0"/>
        </a:p>
      </dsp:txBody>
      <dsp:txXfrm>
        <a:off x="5481256" y="1296471"/>
        <a:ext cx="2402978" cy="2279403"/>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51217" cy="497603"/>
          </a:xfrm>
          <a:prstGeom prst="rect">
            <a:avLst/>
          </a:prstGeom>
        </p:spPr>
        <p:txBody>
          <a:bodyPr vert="horz" lIns="91577" tIns="45789" rIns="91577" bIns="45789" rtlCol="0"/>
          <a:lstStyle>
            <a:lvl1pPr algn="l">
              <a:defRPr sz="1200"/>
            </a:lvl1pPr>
          </a:lstStyle>
          <a:p>
            <a:endParaRPr lang="nb-NO"/>
          </a:p>
        </p:txBody>
      </p:sp>
      <p:sp>
        <p:nvSpPr>
          <p:cNvPr id="3" name="Plassholder for dato 2"/>
          <p:cNvSpPr>
            <a:spLocks noGrp="1"/>
          </p:cNvSpPr>
          <p:nvPr>
            <p:ph type="dt" sz="quarter" idx="1"/>
          </p:nvPr>
        </p:nvSpPr>
        <p:spPr>
          <a:xfrm>
            <a:off x="3855981" y="0"/>
            <a:ext cx="2951217" cy="497603"/>
          </a:xfrm>
          <a:prstGeom prst="rect">
            <a:avLst/>
          </a:prstGeom>
        </p:spPr>
        <p:txBody>
          <a:bodyPr vert="horz" lIns="91577" tIns="45789" rIns="91577" bIns="45789" rtlCol="0"/>
          <a:lstStyle>
            <a:lvl1pPr algn="r">
              <a:defRPr sz="1200"/>
            </a:lvl1pPr>
          </a:lstStyle>
          <a:p>
            <a:fld id="{D92EFF17-4D87-45F3-AFB6-7126DEBD7879}" type="datetimeFigureOut">
              <a:rPr lang="nb-NO" smtClean="0"/>
              <a:t>02.03.2015</a:t>
            </a:fld>
            <a:endParaRPr lang="nb-NO"/>
          </a:p>
        </p:txBody>
      </p:sp>
      <p:sp>
        <p:nvSpPr>
          <p:cNvPr id="4" name="Plassholder for bunntekst 3"/>
          <p:cNvSpPr>
            <a:spLocks noGrp="1"/>
          </p:cNvSpPr>
          <p:nvPr>
            <p:ph type="ftr" sz="quarter" idx="2"/>
          </p:nvPr>
        </p:nvSpPr>
        <p:spPr>
          <a:xfrm>
            <a:off x="0" y="9443322"/>
            <a:ext cx="2951217" cy="497603"/>
          </a:xfrm>
          <a:prstGeom prst="rect">
            <a:avLst/>
          </a:prstGeom>
        </p:spPr>
        <p:txBody>
          <a:bodyPr vert="horz" lIns="91577" tIns="45789" rIns="91577" bIns="45789" rtlCol="0" anchor="b"/>
          <a:lstStyle>
            <a:lvl1pPr algn="l">
              <a:defRPr sz="1200"/>
            </a:lvl1pPr>
          </a:lstStyle>
          <a:p>
            <a:endParaRPr lang="nb-NO"/>
          </a:p>
        </p:txBody>
      </p:sp>
      <p:sp>
        <p:nvSpPr>
          <p:cNvPr id="5" name="Plassholder for lysbildenummer 4"/>
          <p:cNvSpPr>
            <a:spLocks noGrp="1"/>
          </p:cNvSpPr>
          <p:nvPr>
            <p:ph type="sldNum" sz="quarter" idx="3"/>
          </p:nvPr>
        </p:nvSpPr>
        <p:spPr>
          <a:xfrm>
            <a:off x="3855981" y="9443322"/>
            <a:ext cx="2951217" cy="497603"/>
          </a:xfrm>
          <a:prstGeom prst="rect">
            <a:avLst/>
          </a:prstGeom>
        </p:spPr>
        <p:txBody>
          <a:bodyPr vert="horz" lIns="91577" tIns="45789" rIns="91577" bIns="45789" rtlCol="0" anchor="b"/>
          <a:lstStyle>
            <a:lvl1pPr algn="r">
              <a:defRPr sz="1200"/>
            </a:lvl1pPr>
          </a:lstStyle>
          <a:p>
            <a:fld id="{33837AE7-3A68-41C7-AFC2-FC9B4F712C70}" type="slidenum">
              <a:rPr lang="nb-NO" smtClean="0"/>
              <a:t>‹#›</a:t>
            </a:fld>
            <a:endParaRPr lang="nb-NO"/>
          </a:p>
        </p:txBody>
      </p:sp>
    </p:spTree>
    <p:extLst>
      <p:ext uri="{BB962C8B-B14F-4D97-AF65-F5344CB8AC3E}">
        <p14:creationId xmlns:p14="http://schemas.microsoft.com/office/powerpoint/2010/main" val="11953120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50475" cy="497046"/>
          </a:xfrm>
          <a:prstGeom prst="rect">
            <a:avLst/>
          </a:prstGeom>
        </p:spPr>
        <p:txBody>
          <a:bodyPr vert="horz" lIns="91577" tIns="45789" rIns="91577" bIns="45789" rtlCol="0"/>
          <a:lstStyle>
            <a:lvl1pPr algn="l">
              <a:defRPr sz="1200"/>
            </a:lvl1pPr>
          </a:lstStyle>
          <a:p>
            <a:endParaRPr lang="nb-NO"/>
          </a:p>
        </p:txBody>
      </p:sp>
      <p:sp>
        <p:nvSpPr>
          <p:cNvPr id="3" name="Plassholder for dato 2"/>
          <p:cNvSpPr>
            <a:spLocks noGrp="1"/>
          </p:cNvSpPr>
          <p:nvPr>
            <p:ph type="dt" idx="1"/>
          </p:nvPr>
        </p:nvSpPr>
        <p:spPr>
          <a:xfrm>
            <a:off x="3856738" y="0"/>
            <a:ext cx="2950475" cy="497046"/>
          </a:xfrm>
          <a:prstGeom prst="rect">
            <a:avLst/>
          </a:prstGeom>
        </p:spPr>
        <p:txBody>
          <a:bodyPr vert="horz" lIns="91577" tIns="45789" rIns="91577" bIns="45789" rtlCol="0"/>
          <a:lstStyle>
            <a:lvl1pPr algn="r">
              <a:defRPr sz="1200"/>
            </a:lvl1pPr>
          </a:lstStyle>
          <a:p>
            <a:fld id="{1023C955-904D-4E14-888E-764DFC14997A}" type="datetimeFigureOut">
              <a:rPr lang="nb-NO" smtClean="0"/>
              <a:t>02.03.2015</a:t>
            </a:fld>
            <a:endParaRPr lang="nb-NO"/>
          </a:p>
        </p:txBody>
      </p:sp>
      <p:sp>
        <p:nvSpPr>
          <p:cNvPr id="4" name="Plassholder for lysbilde 3"/>
          <p:cNvSpPr>
            <a:spLocks noGrp="1" noRot="1" noChangeAspect="1"/>
          </p:cNvSpPr>
          <p:nvPr>
            <p:ph type="sldImg" idx="2"/>
          </p:nvPr>
        </p:nvSpPr>
        <p:spPr>
          <a:xfrm>
            <a:off x="919163" y="746125"/>
            <a:ext cx="4970462" cy="3727450"/>
          </a:xfrm>
          <a:prstGeom prst="rect">
            <a:avLst/>
          </a:prstGeom>
          <a:noFill/>
          <a:ln w="12700">
            <a:solidFill>
              <a:prstClr val="black"/>
            </a:solidFill>
          </a:ln>
        </p:spPr>
        <p:txBody>
          <a:bodyPr vert="horz" lIns="91577" tIns="45789" rIns="91577" bIns="45789" rtlCol="0" anchor="ctr"/>
          <a:lstStyle/>
          <a:p>
            <a:endParaRPr lang="nb-NO"/>
          </a:p>
        </p:txBody>
      </p:sp>
      <p:sp>
        <p:nvSpPr>
          <p:cNvPr id="5" name="Plassholder for notater 4"/>
          <p:cNvSpPr>
            <a:spLocks noGrp="1"/>
          </p:cNvSpPr>
          <p:nvPr>
            <p:ph type="body" sz="quarter" idx="3"/>
          </p:nvPr>
        </p:nvSpPr>
        <p:spPr>
          <a:xfrm>
            <a:off x="680880" y="4721940"/>
            <a:ext cx="5447030" cy="4473416"/>
          </a:xfrm>
          <a:prstGeom prst="rect">
            <a:avLst/>
          </a:prstGeom>
        </p:spPr>
        <p:txBody>
          <a:bodyPr vert="horz" lIns="91577" tIns="45789" rIns="91577" bIns="45789" rtlCol="0"/>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6" name="Plassholder for bunntekst 5"/>
          <p:cNvSpPr>
            <a:spLocks noGrp="1"/>
          </p:cNvSpPr>
          <p:nvPr>
            <p:ph type="ftr" sz="quarter" idx="4"/>
          </p:nvPr>
        </p:nvSpPr>
        <p:spPr>
          <a:xfrm>
            <a:off x="0" y="9442153"/>
            <a:ext cx="2950475" cy="497046"/>
          </a:xfrm>
          <a:prstGeom prst="rect">
            <a:avLst/>
          </a:prstGeom>
        </p:spPr>
        <p:txBody>
          <a:bodyPr vert="horz" lIns="91577" tIns="45789" rIns="91577" bIns="45789" rtlCol="0" anchor="b"/>
          <a:lstStyle>
            <a:lvl1pPr algn="l">
              <a:defRPr sz="1200"/>
            </a:lvl1pPr>
          </a:lstStyle>
          <a:p>
            <a:endParaRPr lang="nb-NO"/>
          </a:p>
        </p:txBody>
      </p:sp>
      <p:sp>
        <p:nvSpPr>
          <p:cNvPr id="7" name="Plassholder for lysbildenummer 6"/>
          <p:cNvSpPr>
            <a:spLocks noGrp="1"/>
          </p:cNvSpPr>
          <p:nvPr>
            <p:ph type="sldNum" sz="quarter" idx="5"/>
          </p:nvPr>
        </p:nvSpPr>
        <p:spPr>
          <a:xfrm>
            <a:off x="3856738" y="9442153"/>
            <a:ext cx="2950475" cy="497046"/>
          </a:xfrm>
          <a:prstGeom prst="rect">
            <a:avLst/>
          </a:prstGeom>
        </p:spPr>
        <p:txBody>
          <a:bodyPr vert="horz" lIns="91577" tIns="45789" rIns="91577" bIns="45789" rtlCol="0" anchor="b"/>
          <a:lstStyle>
            <a:lvl1pPr algn="r">
              <a:defRPr sz="1200"/>
            </a:lvl1pPr>
          </a:lstStyle>
          <a:p>
            <a:fld id="{1C4A9184-E0C4-4108-8144-993F923DB746}" type="slidenum">
              <a:rPr lang="nb-NO" smtClean="0"/>
              <a:t>‹#›</a:t>
            </a:fld>
            <a:endParaRPr lang="nb-NO"/>
          </a:p>
        </p:txBody>
      </p:sp>
    </p:spTree>
    <p:extLst>
      <p:ext uri="{BB962C8B-B14F-4D97-AF65-F5344CB8AC3E}">
        <p14:creationId xmlns:p14="http://schemas.microsoft.com/office/powerpoint/2010/main" val="41754529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n-NO" dirty="0" err="1" smtClean="0"/>
              <a:t>Forside</a:t>
            </a:r>
            <a:endParaRPr lang="nn-NO"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t>1</a:t>
            </a:fld>
            <a:endParaRPr lang="nb-NO"/>
          </a:p>
        </p:txBody>
      </p:sp>
    </p:spTree>
    <p:extLst>
      <p:ext uri="{BB962C8B-B14F-4D97-AF65-F5344CB8AC3E}">
        <p14:creationId xmlns:p14="http://schemas.microsoft.com/office/powerpoint/2010/main" val="18740790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b="1" dirty="0" smtClean="0"/>
              <a:t>Innleiing</a:t>
            </a:r>
          </a:p>
          <a:p>
            <a:r>
              <a:rPr lang="nn-NO" noProof="0" dirty="0" smtClean="0"/>
              <a:t>Her vil du få ei kort orientering om arbeidet med kommunereforma i Møre og Romsdal</a:t>
            </a:r>
            <a:r>
              <a:rPr lang="nn-NO" baseline="0" noProof="0" dirty="0" smtClean="0"/>
              <a:t> – og status pr. 01.03. 2015.</a:t>
            </a:r>
          </a:p>
          <a:p>
            <a:endParaRPr lang="nn-NO" baseline="0" noProof="0" dirty="0" smtClean="0"/>
          </a:p>
          <a:p>
            <a:r>
              <a:rPr lang="nn-NO" baseline="0" noProof="0" dirty="0" smtClean="0"/>
              <a:t>Fylkesmannen fekk oppdragsbrev frå Kommunal- og moderniseringsdepartementet datert 24.06. 2014, der det gikk fram at fylkesmannen skal ha ei særskilt rolle i arbeidet med kommunereforma. Fylkesmannen skal legge til rette for kommunane og sjå til at alle kommunar deltek i ein prosess som fører til eit kommunestyrevedtak innan 01.07. 2016 – der kommunen har teke stilling til om ein vil fortsette som eigen kommune eller </a:t>
            </a:r>
            <a:r>
              <a:rPr lang="nn-NO" baseline="0" noProof="0" dirty="0" err="1" smtClean="0"/>
              <a:t>samanslåast</a:t>
            </a:r>
            <a:r>
              <a:rPr lang="nn-NO" baseline="0" noProof="0" dirty="0" smtClean="0"/>
              <a:t> med ein eller fleire nabokommunar. Fylkesmannen har tilsett prosjektleiar til å leie oppdraget som fylkesmannen har fått.</a:t>
            </a:r>
          </a:p>
          <a:p>
            <a:pPr marL="0" marR="0" indent="0" algn="l" defTabSz="914400" rtl="0" eaLnBrk="1" fontAlgn="auto" latinLnBrk="0" hangingPunct="1">
              <a:lnSpc>
                <a:spcPct val="100000"/>
              </a:lnSpc>
              <a:spcBef>
                <a:spcPts val="0"/>
              </a:spcBef>
              <a:spcAft>
                <a:spcPts val="0"/>
              </a:spcAft>
              <a:buClrTx/>
              <a:buSzTx/>
              <a:buFontTx/>
              <a:buNone/>
              <a:tabLst/>
              <a:defRPr/>
            </a:pPr>
            <a:endParaRPr lang="nb-NO" sz="1200" i="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nb-NO" sz="1200" i="1" dirty="0" smtClean="0"/>
              <a:t>Fylkesmannen</a:t>
            </a:r>
            <a:r>
              <a:rPr lang="nb-NO" sz="1200" i="1" baseline="0" dirty="0" smtClean="0"/>
              <a:t> si</a:t>
            </a:r>
            <a:r>
              <a:rPr lang="nb-NO" sz="1200" i="1" dirty="0" smtClean="0"/>
              <a:t> </a:t>
            </a:r>
            <a:r>
              <a:rPr lang="nb-NO" sz="1200" i="1" dirty="0" err="1" smtClean="0"/>
              <a:t>oppgåve</a:t>
            </a:r>
            <a:r>
              <a:rPr lang="nb-NO" sz="1200" i="1" dirty="0" smtClean="0"/>
              <a:t> er å;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b-NO" sz="1200" i="1" dirty="0" smtClean="0"/>
              <a:t>vurdere </a:t>
            </a:r>
            <a:r>
              <a:rPr lang="nb-NO" sz="1200" i="1" u="sng" dirty="0" err="1" smtClean="0">
                <a:solidFill>
                  <a:srgbClr val="C00000"/>
                </a:solidFill>
              </a:rPr>
              <a:t>heilheita</a:t>
            </a:r>
            <a:r>
              <a:rPr lang="nb-NO" sz="1200" i="1" u="sng" dirty="0" smtClean="0">
                <a:solidFill>
                  <a:srgbClr val="C00000"/>
                </a:solidFill>
              </a:rPr>
              <a:t> i regionen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b-NO" sz="1200" i="1" dirty="0" smtClean="0"/>
              <a:t>sjå til at det blir</a:t>
            </a:r>
            <a:r>
              <a:rPr lang="nb-NO" sz="1200" i="1" baseline="0" dirty="0" smtClean="0"/>
              <a:t> lagt</a:t>
            </a:r>
            <a:r>
              <a:rPr lang="nb-NO" sz="1200" i="1" dirty="0" smtClean="0"/>
              <a:t> opp til at </a:t>
            </a:r>
            <a:r>
              <a:rPr lang="nb-NO" sz="1200" i="1" dirty="0" err="1" smtClean="0"/>
              <a:t>dei</a:t>
            </a:r>
            <a:r>
              <a:rPr lang="nb-NO" sz="1200" i="1" dirty="0" smtClean="0"/>
              <a:t> igangsatte </a:t>
            </a:r>
            <a:r>
              <a:rPr lang="nb-NO" sz="1200" i="1" dirty="0" err="1" smtClean="0"/>
              <a:t>prosessane</a:t>
            </a:r>
            <a:r>
              <a:rPr lang="nb-NO" sz="1200" i="1" dirty="0" smtClean="0"/>
              <a:t> avsluttes innen våren 2016</a:t>
            </a:r>
          </a:p>
          <a:p>
            <a:endParaRPr lang="nn-NO" baseline="0" noProof="0" dirty="0" smtClean="0"/>
          </a:p>
          <a:p>
            <a:r>
              <a:rPr lang="nn-NO" baseline="0" noProof="0" dirty="0" smtClean="0"/>
              <a:t>Samstundes fekk landets ordførarar invitasjon til å delta i reformprosessen. Kommunen har fått eit utgreiingsansvar om korleis kommunen ser på utfordringar/problemstillingar omkring sine oppgåver i dag og framover – og om det vil vere best fortsatt vere åleine eller slå seg saman med ein eller fleire nabokommunar.</a:t>
            </a:r>
          </a:p>
          <a:p>
            <a:endParaRPr lang="nn-NO" baseline="0" noProof="0" dirty="0" smtClean="0"/>
          </a:p>
          <a:p>
            <a:r>
              <a:rPr lang="nn-NO" b="0" i="1" baseline="0" noProof="0" dirty="0" smtClean="0"/>
              <a:t>Kommunen si oppgåve er å:</a:t>
            </a:r>
            <a:endParaRPr lang="nn-NO" baseline="0" noProof="0" dirty="0" smtClean="0"/>
          </a:p>
          <a:p>
            <a:pPr marL="171450" indent="-171450">
              <a:buFont typeface="Arial" panose="020B0604020202020204" pitchFamily="34" charset="0"/>
              <a:buChar char="•"/>
            </a:pPr>
            <a:r>
              <a:rPr lang="nb-NO" i="1" dirty="0" smtClean="0">
                <a:solidFill>
                  <a:schemeClr val="tx2">
                    <a:lumMod val="60000"/>
                    <a:lumOff val="40000"/>
                  </a:schemeClr>
                </a:solidFill>
              </a:rPr>
              <a:t>utgreie dagens</a:t>
            </a:r>
            <a:r>
              <a:rPr lang="nb-NO" i="1" baseline="0" dirty="0" smtClean="0">
                <a:solidFill>
                  <a:schemeClr val="tx2">
                    <a:lumMod val="60000"/>
                    <a:lumOff val="40000"/>
                  </a:schemeClr>
                </a:solidFill>
              </a:rPr>
              <a:t> situasjon og </a:t>
            </a:r>
            <a:r>
              <a:rPr lang="nb-NO" i="1" baseline="0" dirty="0" err="1" smtClean="0">
                <a:solidFill>
                  <a:schemeClr val="tx2">
                    <a:lumMod val="60000"/>
                    <a:lumOff val="40000"/>
                  </a:schemeClr>
                </a:solidFill>
              </a:rPr>
              <a:t>utfordringsbilete</a:t>
            </a:r>
            <a:r>
              <a:rPr lang="nb-NO" i="1" baseline="0" dirty="0" smtClean="0">
                <a:solidFill>
                  <a:schemeClr val="tx2">
                    <a:lumMod val="60000"/>
                    <a:lumOff val="40000"/>
                  </a:schemeClr>
                </a:solidFill>
              </a:rPr>
              <a:t> framover</a:t>
            </a:r>
            <a:endParaRPr lang="nb-NO" i="1" dirty="0" smtClean="0">
              <a:solidFill>
                <a:schemeClr val="tx2">
                  <a:lumMod val="60000"/>
                  <a:lumOff val="40000"/>
                </a:schemeClr>
              </a:solidFill>
            </a:endParaRPr>
          </a:p>
          <a:p>
            <a:pPr marL="171450" indent="-171450">
              <a:buFont typeface="Arial" panose="020B0604020202020204" pitchFamily="34" charset="0"/>
              <a:buChar char="•"/>
            </a:pPr>
            <a:r>
              <a:rPr lang="nb-NO" sz="1200" i="1" dirty="0" smtClean="0"/>
              <a:t>gå gjennom </a:t>
            </a:r>
            <a:r>
              <a:rPr lang="nb-NO" sz="1200" i="1" dirty="0" err="1" smtClean="0"/>
              <a:t>prosessane</a:t>
            </a:r>
            <a:r>
              <a:rPr lang="nb-NO" sz="1200" i="1" dirty="0" smtClean="0"/>
              <a:t> med å diskutere og vurdere sammenslåing, samt </a:t>
            </a:r>
            <a:r>
              <a:rPr lang="nb-NO" sz="1200" i="1" dirty="0" err="1" smtClean="0"/>
              <a:t>gjere</a:t>
            </a:r>
            <a:r>
              <a:rPr lang="nb-NO" sz="1200" i="1" dirty="0" smtClean="0"/>
              <a:t> vedtak </a:t>
            </a:r>
            <a:r>
              <a:rPr lang="nb-NO" sz="1200" i="1" dirty="0" err="1" smtClean="0"/>
              <a:t>innan</a:t>
            </a:r>
            <a:r>
              <a:rPr lang="nb-NO" sz="1200" i="1" dirty="0" smtClean="0"/>
              <a:t> våren 2016!</a:t>
            </a:r>
          </a:p>
          <a:p>
            <a:pPr marL="0" indent="0">
              <a:buFont typeface="Arial" panose="020B0604020202020204" pitchFamily="34" charset="0"/>
              <a:buNone/>
            </a:pPr>
            <a:endParaRPr lang="nb-NO" sz="1200" i="1" dirty="0" smtClean="0"/>
          </a:p>
          <a:p>
            <a:pPr marL="171450" indent="-171450">
              <a:buFont typeface="Arial" panose="020B0604020202020204" pitchFamily="34" charset="0"/>
              <a:buChar char="•"/>
            </a:pPr>
            <a:r>
              <a:rPr lang="nb-NO" i="1" dirty="0" smtClean="0">
                <a:solidFill>
                  <a:schemeClr val="tx2">
                    <a:lumMod val="60000"/>
                    <a:lumOff val="40000"/>
                  </a:schemeClr>
                </a:solidFill>
              </a:rPr>
              <a:t>Det er et mål å sørge for </a:t>
            </a:r>
            <a:r>
              <a:rPr lang="nb-NO" i="1" u="sng" dirty="0" smtClean="0">
                <a:solidFill>
                  <a:schemeClr val="tx2">
                    <a:lumMod val="60000"/>
                    <a:lumOff val="40000"/>
                  </a:schemeClr>
                </a:solidFill>
              </a:rPr>
              <a:t>gode</a:t>
            </a:r>
            <a:r>
              <a:rPr lang="nb-NO" i="1" dirty="0" smtClean="0">
                <a:solidFill>
                  <a:schemeClr val="tx2">
                    <a:lumMod val="60000"/>
                    <a:lumOff val="40000"/>
                  </a:schemeClr>
                </a:solidFill>
              </a:rPr>
              <a:t> og </a:t>
            </a:r>
            <a:r>
              <a:rPr lang="nb-NO" i="1" u="sng" dirty="0" smtClean="0">
                <a:solidFill>
                  <a:schemeClr val="tx2">
                    <a:lumMod val="60000"/>
                    <a:lumOff val="40000"/>
                  </a:schemeClr>
                </a:solidFill>
              </a:rPr>
              <a:t>lokalt forankra</a:t>
            </a:r>
            <a:r>
              <a:rPr lang="nb-NO" i="1" dirty="0" smtClean="0">
                <a:solidFill>
                  <a:schemeClr val="tx2">
                    <a:lumMod val="60000"/>
                    <a:lumOff val="40000"/>
                  </a:schemeClr>
                </a:solidFill>
              </a:rPr>
              <a:t> </a:t>
            </a:r>
            <a:r>
              <a:rPr lang="nb-NO" i="1" dirty="0" err="1" smtClean="0">
                <a:solidFill>
                  <a:schemeClr val="tx2">
                    <a:lumMod val="60000"/>
                    <a:lumOff val="40000"/>
                  </a:schemeClr>
                </a:solidFill>
              </a:rPr>
              <a:t>prosessar</a:t>
            </a:r>
            <a:endParaRPr lang="nb-NO" i="1" dirty="0" smtClean="0">
              <a:solidFill>
                <a:schemeClr val="tx2">
                  <a:lumMod val="60000"/>
                  <a:lumOff val="40000"/>
                </a:schemeClr>
              </a:solidFill>
            </a:endParaRPr>
          </a:p>
          <a:p>
            <a:endParaRPr lang="nn-NO" baseline="0" noProof="0" dirty="0" smtClean="0"/>
          </a:p>
          <a:p>
            <a:endParaRPr lang="nb-NO"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t>2</a:t>
            </a:fld>
            <a:endParaRPr lang="nb-NO"/>
          </a:p>
        </p:txBody>
      </p:sp>
    </p:spTree>
    <p:extLst>
      <p:ext uri="{BB962C8B-B14F-4D97-AF65-F5344CB8AC3E}">
        <p14:creationId xmlns:p14="http://schemas.microsoft.com/office/powerpoint/2010/main" val="33466744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Plassholder for lysbil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Plassholder for nota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nn-NO" altLang="nb-NO" noProof="0" dirty="0" smtClean="0">
                <a:solidFill>
                  <a:srgbClr val="FF0000"/>
                </a:solidFill>
              </a:rPr>
              <a:t>Norge skal ikkje forandrast – NORGE ER FORANDRET!</a:t>
            </a:r>
            <a:r>
              <a:rPr lang="nn-NO" altLang="nb-NO" noProof="0" dirty="0" smtClean="0"/>
              <a:t/>
            </a:r>
            <a:br>
              <a:rPr lang="nn-NO" altLang="nb-NO" noProof="0" dirty="0" smtClean="0"/>
            </a:br>
            <a:endParaRPr lang="nn-NO" altLang="nb-NO" noProof="0" dirty="0" smtClean="0"/>
          </a:p>
          <a:p>
            <a:r>
              <a:rPr lang="nn-NO" altLang="nb-NO" noProof="0" dirty="0" smtClean="0"/>
              <a:t>Sjå berre på utviklinga av oppgåvene til kommunane dei siste 50 årene!</a:t>
            </a:r>
            <a:br>
              <a:rPr lang="nn-NO" altLang="nb-NO" noProof="0" dirty="0" smtClean="0"/>
            </a:br>
            <a:r>
              <a:rPr lang="nn-NO" altLang="nb-NO" noProof="0" dirty="0" smtClean="0"/>
              <a:t/>
            </a:r>
            <a:br>
              <a:rPr lang="nn-NO" altLang="nb-NO" noProof="0" dirty="0" smtClean="0"/>
            </a:br>
            <a:r>
              <a:rPr lang="nn-NO" altLang="nb-NO" noProof="0" dirty="0" smtClean="0"/>
              <a:t>Dessutan er vi innbyggarar blitt meir kravstore. Vi forventar å finne dei opplysningar vi treng i samband til hele kommunenes tenestespekter på nettet. Kvifor dag det er og kva klokka er betyr mindre. Bare at det er tilgjengeleg når vi treng det.</a:t>
            </a:r>
            <a:br>
              <a:rPr lang="nn-NO" altLang="nb-NO" noProof="0" dirty="0" smtClean="0"/>
            </a:br>
            <a:endParaRPr lang="nn-NO" altLang="nb-NO" noProof="0" dirty="0" smtClean="0"/>
          </a:p>
          <a:p>
            <a:r>
              <a:rPr lang="nn-NO" altLang="nb-NO" noProof="0" dirty="0" smtClean="0"/>
              <a:t>Eks: Ein laurdagskveld kor ein sit og tenkjer på ferie til neste år, og må finne ut når skolane har fri. ELLER at</a:t>
            </a:r>
            <a:r>
              <a:rPr lang="nn-NO" altLang="nb-NO" baseline="0" noProof="0" dirty="0" smtClean="0"/>
              <a:t> ein</a:t>
            </a:r>
            <a:r>
              <a:rPr lang="nn-NO" altLang="nb-NO" noProof="0" dirty="0" smtClean="0"/>
              <a:t> på helg endeleg har tid til å få skreve ein søknad til kommunen som ein lenge skulle ha gjort. Det er berre helg som er ledig for mange travle småbarnfamiliar. </a:t>
            </a:r>
          </a:p>
          <a:p>
            <a:endParaRPr lang="nn-NO" altLang="nb-NO" noProof="0" dirty="0" smtClean="0"/>
          </a:p>
          <a:p>
            <a:r>
              <a:rPr lang="nn-NO" altLang="nb-NO" noProof="0" dirty="0" smtClean="0"/>
              <a:t>Eit</a:t>
            </a:r>
            <a:r>
              <a:rPr lang="nn-NO" altLang="nb-NO" baseline="0" noProof="0" dirty="0" smtClean="0"/>
              <a:t> </a:t>
            </a:r>
            <a:r>
              <a:rPr lang="nn-NO" altLang="nb-NO" baseline="0" noProof="0" dirty="0" err="1" smtClean="0"/>
              <a:t>fåtall</a:t>
            </a:r>
            <a:r>
              <a:rPr lang="nn-NO" altLang="nb-NO" noProof="0" dirty="0" smtClean="0"/>
              <a:t> oppsøker rådhuset for å få utført sine tenester. </a:t>
            </a:r>
            <a:br>
              <a:rPr lang="nn-NO" altLang="nb-NO" noProof="0" dirty="0" smtClean="0"/>
            </a:br>
            <a:r>
              <a:rPr lang="nb-NO" altLang="nb-NO" dirty="0"/>
              <a:t/>
            </a:r>
            <a:br>
              <a:rPr lang="nb-NO" altLang="nb-NO" dirty="0"/>
            </a:br>
            <a:endParaRPr lang="nb-NO" altLang="nb-NO" dirty="0" smtClean="0"/>
          </a:p>
        </p:txBody>
      </p:sp>
      <p:sp>
        <p:nvSpPr>
          <p:cNvPr id="58372" name="Plassholder for lysbildenumm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8870058-029D-4E22-9350-2A26C3D41DF0}" type="slidenum">
              <a:rPr lang="nb-NO" altLang="nb-NO"/>
              <a:pPr>
                <a:spcBef>
                  <a:spcPct val="0"/>
                </a:spcBef>
              </a:pPr>
              <a:t>3</a:t>
            </a:fld>
            <a:endParaRPr lang="nb-NO" altLang="nb-NO"/>
          </a:p>
        </p:txBody>
      </p:sp>
    </p:spTree>
    <p:extLst>
      <p:ext uri="{BB962C8B-B14F-4D97-AF65-F5344CB8AC3E}">
        <p14:creationId xmlns:p14="http://schemas.microsoft.com/office/powerpoint/2010/main" val="24615310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n-NO" dirty="0" smtClean="0"/>
              <a:t>Ekspertutvalet sine</a:t>
            </a:r>
            <a:r>
              <a:rPr lang="nn-NO" baseline="0" dirty="0" smtClean="0"/>
              <a:t> anbefalingar</a:t>
            </a:r>
            <a:endParaRPr lang="nn-NO"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t>4</a:t>
            </a:fld>
            <a:endParaRPr lang="nb-NO"/>
          </a:p>
        </p:txBody>
      </p:sp>
    </p:spTree>
    <p:extLst>
      <p:ext uri="{BB962C8B-B14F-4D97-AF65-F5344CB8AC3E}">
        <p14:creationId xmlns:p14="http://schemas.microsoft.com/office/powerpoint/2010/main" val="31703587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n-NO" dirty="0" smtClean="0"/>
              <a:t>Vidare</a:t>
            </a:r>
            <a:r>
              <a:rPr lang="nn-NO" baseline="0" dirty="0" smtClean="0"/>
              <a:t> frå ekspertutvalet</a:t>
            </a:r>
            <a:endParaRPr lang="nn-NO"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t>5</a:t>
            </a:fld>
            <a:endParaRPr lang="nb-NO"/>
          </a:p>
        </p:txBody>
      </p:sp>
    </p:spTree>
    <p:extLst>
      <p:ext uri="{BB962C8B-B14F-4D97-AF65-F5344CB8AC3E}">
        <p14:creationId xmlns:p14="http://schemas.microsoft.com/office/powerpoint/2010/main" val="32840850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n-NO" dirty="0" smtClean="0"/>
              <a:t>Her ser vi bu- og </a:t>
            </a:r>
            <a:r>
              <a:rPr lang="nn-NO" dirty="0" err="1" smtClean="0"/>
              <a:t>kvarsdagsregionar</a:t>
            </a:r>
            <a:r>
              <a:rPr lang="nn-NO" dirty="0" smtClean="0"/>
              <a:t> i Møre og Romsdal – ut i frå NIBR sine faktatal frå 2013.</a:t>
            </a:r>
            <a:endParaRPr lang="nn-NO"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t>6</a:t>
            </a:fld>
            <a:endParaRPr lang="nb-NO"/>
          </a:p>
        </p:txBody>
      </p:sp>
    </p:spTree>
    <p:extLst>
      <p:ext uri="{BB962C8B-B14F-4D97-AF65-F5344CB8AC3E}">
        <p14:creationId xmlns:p14="http://schemas.microsoft.com/office/powerpoint/2010/main" val="3384148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n-NO" sz="1200" kern="1200" noProof="0" dirty="0" smtClean="0">
                <a:solidFill>
                  <a:schemeClr val="tx1"/>
                </a:solidFill>
                <a:effectLst/>
                <a:latin typeface="+mn-lt"/>
                <a:ea typeface="+mn-ea"/>
                <a:cs typeface="+mn-cs"/>
              </a:rPr>
              <a:t>Heilt frå</a:t>
            </a:r>
            <a:r>
              <a:rPr lang="nn-NO" sz="1200" kern="1200" baseline="0" noProof="0" dirty="0" smtClean="0">
                <a:solidFill>
                  <a:schemeClr val="tx1"/>
                </a:solidFill>
                <a:effectLst/>
                <a:latin typeface="+mn-lt"/>
                <a:ea typeface="+mn-ea"/>
                <a:cs typeface="+mn-cs"/>
              </a:rPr>
              <a:t> hausten 2014 har det vore stor aktivitet i kommunane omkring kommunereforma.</a:t>
            </a:r>
          </a:p>
          <a:p>
            <a:pPr marL="0" marR="0" indent="0" algn="l" defTabSz="914400" rtl="0" eaLnBrk="1" fontAlgn="auto" latinLnBrk="0" hangingPunct="1">
              <a:lnSpc>
                <a:spcPct val="100000"/>
              </a:lnSpc>
              <a:spcBef>
                <a:spcPts val="0"/>
              </a:spcBef>
              <a:spcAft>
                <a:spcPts val="0"/>
              </a:spcAft>
              <a:buClrTx/>
              <a:buSzTx/>
              <a:buFontTx/>
              <a:buNone/>
              <a:tabLst/>
              <a:defRPr/>
            </a:pPr>
            <a:endParaRPr lang="nn-NO" sz="1200" kern="1200" noProof="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nn-NO" sz="1200" kern="1200" noProof="0" dirty="0" smtClean="0">
                <a:solidFill>
                  <a:schemeClr val="tx1"/>
                </a:solidFill>
                <a:effectLst/>
                <a:latin typeface="+mn-lt"/>
                <a:ea typeface="+mn-ea"/>
                <a:cs typeface="+mn-cs"/>
              </a:rPr>
              <a:t>35 </a:t>
            </a:r>
            <a:r>
              <a:rPr lang="nn-NO" sz="1200" kern="1200" noProof="0" dirty="0" smtClean="0">
                <a:solidFill>
                  <a:schemeClr val="tx1"/>
                </a:solidFill>
                <a:effectLst/>
                <a:latin typeface="+mn-lt"/>
                <a:ea typeface="+mn-ea"/>
                <a:cs typeface="+mn-cs"/>
              </a:rPr>
              <a:t>kommunestyre i Møre og Romsdal har forberedt og vedtatt plan for arbeidet med kommunereforma fram til endeleg vedtak våren </a:t>
            </a:r>
            <a:r>
              <a:rPr lang="nn-NO" sz="1200" kern="1200" noProof="0" dirty="0" smtClean="0">
                <a:solidFill>
                  <a:schemeClr val="tx1"/>
                </a:solidFill>
                <a:effectLst/>
                <a:latin typeface="+mn-lt"/>
                <a:ea typeface="+mn-ea"/>
                <a:cs typeface="+mn-cs"/>
              </a:rPr>
              <a:t>2016</a:t>
            </a:r>
          </a:p>
          <a:p>
            <a:pPr marL="0" marR="0" indent="0" algn="l" defTabSz="914400" rtl="0" eaLnBrk="1" fontAlgn="auto" latinLnBrk="0" hangingPunct="1">
              <a:lnSpc>
                <a:spcPct val="100000"/>
              </a:lnSpc>
              <a:spcBef>
                <a:spcPts val="0"/>
              </a:spcBef>
              <a:spcAft>
                <a:spcPts val="0"/>
              </a:spcAft>
              <a:buClrTx/>
              <a:buSzTx/>
              <a:buFontTx/>
              <a:buNone/>
              <a:tabLst/>
              <a:defRPr/>
            </a:pPr>
            <a:endParaRPr lang="nn-NO" sz="1200" kern="1200" noProof="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nn-NO" sz="1200" kern="1200" noProof="0" dirty="0" smtClean="0">
                <a:solidFill>
                  <a:schemeClr val="tx1"/>
                </a:solidFill>
                <a:effectLst/>
                <a:latin typeface="+mn-lt"/>
                <a:ea typeface="+mn-ea"/>
                <a:cs typeface="+mn-cs"/>
              </a:rPr>
              <a:t>1 </a:t>
            </a:r>
            <a:r>
              <a:rPr lang="nn-NO" sz="1200" kern="1200" noProof="0" dirty="0" smtClean="0">
                <a:solidFill>
                  <a:schemeClr val="tx1"/>
                </a:solidFill>
                <a:effectLst/>
                <a:latin typeface="+mn-lt"/>
                <a:ea typeface="+mn-ea"/>
                <a:cs typeface="+mn-cs"/>
              </a:rPr>
              <a:t>kommune har</a:t>
            </a:r>
            <a:r>
              <a:rPr lang="nn-NO" sz="1200" kern="1200" baseline="0" noProof="0" dirty="0" smtClean="0">
                <a:solidFill>
                  <a:schemeClr val="tx1"/>
                </a:solidFill>
                <a:effectLst/>
                <a:latin typeface="+mn-lt"/>
                <a:ea typeface="+mn-ea"/>
                <a:cs typeface="+mn-cs"/>
              </a:rPr>
              <a:t> valt å kjøre</a:t>
            </a:r>
            <a:r>
              <a:rPr lang="nn-NO" sz="1200" kern="1200" noProof="0" dirty="0" smtClean="0">
                <a:solidFill>
                  <a:schemeClr val="tx1"/>
                </a:solidFill>
                <a:effectLst/>
                <a:latin typeface="+mn-lt"/>
                <a:ea typeface="+mn-ea"/>
                <a:cs typeface="+mn-cs"/>
              </a:rPr>
              <a:t> eit individuelt løp i prosessen</a:t>
            </a:r>
            <a:r>
              <a:rPr lang="nn-NO" sz="1200" kern="1200" noProof="0" dirty="0" smtClean="0">
                <a:solidFill>
                  <a:schemeClr val="tx1"/>
                </a:solidFill>
                <a:effectLst/>
                <a:latin typeface="+mn-lt"/>
                <a:ea typeface="+mn-ea"/>
                <a:cs typeface="+mn-cs"/>
              </a:rPr>
              <a:t>. Det er Rauma kommune. </a:t>
            </a:r>
            <a:endParaRPr lang="nb-NO"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t>7</a:t>
            </a:fld>
            <a:endParaRPr lang="nb-NO"/>
          </a:p>
        </p:txBody>
      </p:sp>
    </p:spTree>
    <p:extLst>
      <p:ext uri="{BB962C8B-B14F-4D97-AF65-F5344CB8AC3E}">
        <p14:creationId xmlns:p14="http://schemas.microsoft.com/office/powerpoint/2010/main" val="38425142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n-NO" dirty="0" smtClean="0"/>
              <a:t>Frå Ekspertutvalet delrapport 1:</a:t>
            </a:r>
          </a:p>
          <a:p>
            <a:endParaRPr lang="nb-NO" sz="1200" b="1" i="0" u="none" strike="noStrike" kern="1200" baseline="0" dirty="0" smtClean="0">
              <a:solidFill>
                <a:schemeClr val="tx1"/>
              </a:solidFill>
              <a:latin typeface="+mn-lt"/>
              <a:ea typeface="+mn-ea"/>
              <a:cs typeface="+mn-cs"/>
            </a:endParaRPr>
          </a:p>
          <a:p>
            <a:r>
              <a:rPr lang="nb-NO" sz="1200" b="1" i="0" u="none" strike="noStrike" kern="1200" baseline="0" dirty="0" smtClean="0">
                <a:solidFill>
                  <a:schemeClr val="tx1"/>
                </a:solidFill>
                <a:latin typeface="+mn-lt"/>
                <a:ea typeface="+mn-ea"/>
                <a:cs typeface="+mn-cs"/>
              </a:rPr>
              <a:t>Kommunens rolle som tjenesteyter</a:t>
            </a:r>
          </a:p>
          <a:p>
            <a:r>
              <a:rPr lang="nb-NO" sz="1200" b="0" i="1" u="none" strike="noStrike" kern="1200" baseline="0" dirty="0" smtClean="0">
                <a:solidFill>
                  <a:schemeClr val="tx1"/>
                </a:solidFill>
                <a:latin typeface="+mn-lt"/>
                <a:ea typeface="+mn-ea"/>
                <a:cs typeface="+mn-cs"/>
              </a:rPr>
              <a:t>Kommunens rolle som tjenesteyter ble sist omtalt i stortingsmeldingen Stat og kommune –</a:t>
            </a:r>
          </a:p>
          <a:p>
            <a:r>
              <a:rPr lang="nn-NO" sz="1200" b="0" i="1" u="none" strike="noStrike" kern="1200" baseline="0" dirty="0" smtClean="0">
                <a:solidFill>
                  <a:schemeClr val="tx1"/>
                </a:solidFill>
                <a:latin typeface="+mn-lt"/>
                <a:ea typeface="+mn-ea"/>
                <a:cs typeface="+mn-cs"/>
              </a:rPr>
              <a:t>styring og samspel (Meld. St. 12 (2011-2012)).</a:t>
            </a:r>
          </a:p>
          <a:p>
            <a:r>
              <a:rPr lang="nb-NO" sz="1200" b="0" i="1" u="none" strike="noStrike" kern="1200" baseline="0" dirty="0" smtClean="0">
                <a:solidFill>
                  <a:schemeClr val="tx1"/>
                </a:solidFill>
                <a:latin typeface="+mn-lt"/>
                <a:ea typeface="+mn-ea"/>
                <a:cs typeface="+mn-cs"/>
              </a:rPr>
              <a:t>Kommunen har en viktig rolle som produsent av velferdstjenester, og staten stiller krav til de</a:t>
            </a:r>
          </a:p>
          <a:p>
            <a:r>
              <a:rPr lang="nb-NO" sz="1200" b="0" i="1" u="none" strike="noStrike" kern="1200" baseline="0" dirty="0" smtClean="0">
                <a:solidFill>
                  <a:schemeClr val="tx1"/>
                </a:solidFill>
                <a:latin typeface="+mn-lt"/>
                <a:ea typeface="+mn-ea"/>
                <a:cs typeface="+mn-cs"/>
              </a:rPr>
              <a:t>kommunale tjenestene. Et sentralt nasjonalt mål er at tjenestene skal være likeverdige.</a:t>
            </a:r>
          </a:p>
          <a:p>
            <a:r>
              <a:rPr lang="nb-NO" sz="1200" b="0" i="1" u="none" strike="noStrike" kern="1200" baseline="0" dirty="0" smtClean="0">
                <a:solidFill>
                  <a:schemeClr val="tx1"/>
                </a:solidFill>
                <a:latin typeface="+mn-lt"/>
                <a:ea typeface="+mn-ea"/>
                <a:cs typeface="+mn-cs"/>
              </a:rPr>
              <a:t>Utjevning og likeverdige tjenester mellom innbyggere og mellom geografiske områder har</a:t>
            </a:r>
          </a:p>
          <a:p>
            <a:r>
              <a:rPr lang="nb-NO" sz="1200" b="0" i="1" u="none" strike="noStrike" kern="1200" baseline="0" dirty="0" smtClean="0">
                <a:solidFill>
                  <a:schemeClr val="tx1"/>
                </a:solidFill>
                <a:latin typeface="+mn-lt"/>
                <a:ea typeface="+mn-ea"/>
                <a:cs typeface="+mn-cs"/>
              </a:rPr>
              <a:t>vært et sentralt mål i oppbyggingen av velferdsstaten. Kravene til tjenesteytingen er formulert</a:t>
            </a:r>
          </a:p>
          <a:p>
            <a:r>
              <a:rPr lang="nn-NO" sz="1200" b="0" i="1" u="none" strike="noStrike" kern="1200" baseline="0" dirty="0" smtClean="0">
                <a:solidFill>
                  <a:schemeClr val="tx1"/>
                </a:solidFill>
                <a:latin typeface="+mn-lt"/>
                <a:ea typeface="+mn-ea"/>
                <a:cs typeface="+mn-cs"/>
              </a:rPr>
              <a:t>i lov og forskrifter, og i nasjonale mål for </a:t>
            </a:r>
            <a:r>
              <a:rPr lang="nn-NO" sz="1200" b="0" i="1" u="none" strike="noStrike" kern="1200" baseline="0" dirty="0" err="1" smtClean="0">
                <a:solidFill>
                  <a:schemeClr val="tx1"/>
                </a:solidFill>
                <a:latin typeface="+mn-lt"/>
                <a:ea typeface="+mn-ea"/>
                <a:cs typeface="+mn-cs"/>
              </a:rPr>
              <a:t>oppgaveløsningen</a:t>
            </a:r>
            <a:r>
              <a:rPr lang="nn-NO" sz="1200" b="0" i="1" u="none" strike="noStrike" kern="1200" baseline="0" dirty="0" smtClean="0">
                <a:solidFill>
                  <a:schemeClr val="tx1"/>
                </a:solidFill>
                <a:latin typeface="+mn-lt"/>
                <a:ea typeface="+mn-ea"/>
                <a:cs typeface="+mn-cs"/>
              </a:rPr>
              <a:t> presentert i de årlige</a:t>
            </a:r>
          </a:p>
          <a:p>
            <a:r>
              <a:rPr lang="nn-NO" sz="1200" b="0" i="1" u="none" strike="noStrike" kern="1200" baseline="0" dirty="0" err="1" smtClean="0">
                <a:solidFill>
                  <a:schemeClr val="tx1"/>
                </a:solidFill>
                <a:latin typeface="+mn-lt"/>
                <a:ea typeface="+mn-ea"/>
                <a:cs typeface="+mn-cs"/>
              </a:rPr>
              <a:t>budsjettproposisjonene</a:t>
            </a:r>
            <a:r>
              <a:rPr lang="nn-NO" sz="1200" b="0" i="1" u="none" strike="noStrike" kern="1200" baseline="0" dirty="0" smtClean="0">
                <a:solidFill>
                  <a:schemeClr val="tx1"/>
                </a:solidFill>
                <a:latin typeface="+mn-lt"/>
                <a:ea typeface="+mn-ea"/>
                <a:cs typeface="+mn-cs"/>
              </a:rPr>
              <a:t>. Sektormyndighetene stiller generelt krav til god kvalitet i </a:t>
            </a:r>
            <a:r>
              <a:rPr lang="nn-NO" sz="1200" b="0" i="1" u="none" strike="noStrike" kern="1200" baseline="0" dirty="0" err="1" smtClean="0">
                <a:solidFill>
                  <a:schemeClr val="tx1"/>
                </a:solidFill>
                <a:latin typeface="+mn-lt"/>
                <a:ea typeface="+mn-ea"/>
                <a:cs typeface="+mn-cs"/>
              </a:rPr>
              <a:t>tjenestene</a:t>
            </a:r>
            <a:endParaRPr lang="nn-NO" sz="1200" b="0" i="1" u="none" strike="noStrike" kern="1200" baseline="0" dirty="0" smtClean="0">
              <a:solidFill>
                <a:schemeClr val="tx1"/>
              </a:solidFill>
              <a:latin typeface="+mn-lt"/>
              <a:ea typeface="+mn-ea"/>
              <a:cs typeface="+mn-cs"/>
            </a:endParaRPr>
          </a:p>
          <a:p>
            <a:r>
              <a:rPr lang="nn-NO" sz="1200" b="0" i="1" u="none" strike="noStrike" kern="1200" baseline="0" dirty="0" smtClean="0">
                <a:solidFill>
                  <a:schemeClr val="tx1"/>
                </a:solidFill>
                <a:latin typeface="+mn-lt"/>
                <a:ea typeface="+mn-ea"/>
                <a:cs typeface="+mn-cs"/>
              </a:rPr>
              <a:t>og at </a:t>
            </a:r>
            <a:r>
              <a:rPr lang="nn-NO" sz="1200" b="0" i="1" u="none" strike="noStrike" kern="1200" baseline="0" dirty="0" err="1" smtClean="0">
                <a:solidFill>
                  <a:schemeClr val="tx1"/>
                </a:solidFill>
                <a:latin typeface="+mn-lt"/>
                <a:ea typeface="+mn-ea"/>
                <a:cs typeface="+mn-cs"/>
              </a:rPr>
              <a:t>tilbudet</a:t>
            </a:r>
            <a:r>
              <a:rPr lang="nn-NO" sz="1200" b="0" i="1" u="none" strike="noStrike" kern="1200" baseline="0" dirty="0" smtClean="0">
                <a:solidFill>
                  <a:schemeClr val="tx1"/>
                </a:solidFill>
                <a:latin typeface="+mn-lt"/>
                <a:ea typeface="+mn-ea"/>
                <a:cs typeface="+mn-cs"/>
              </a:rPr>
              <a:t> </a:t>
            </a:r>
            <a:r>
              <a:rPr lang="nn-NO" sz="1200" b="0" i="1" u="none" strike="noStrike" kern="1200" baseline="0" dirty="0" err="1" smtClean="0">
                <a:solidFill>
                  <a:schemeClr val="tx1"/>
                </a:solidFill>
                <a:latin typeface="+mn-lt"/>
                <a:ea typeface="+mn-ea"/>
                <a:cs typeface="+mn-cs"/>
              </a:rPr>
              <a:t>tilpasses</a:t>
            </a:r>
            <a:r>
              <a:rPr lang="nn-NO" sz="1200" b="0" i="1" u="none" strike="noStrike" kern="1200" baseline="0" dirty="0" smtClean="0">
                <a:solidFill>
                  <a:schemeClr val="tx1"/>
                </a:solidFill>
                <a:latin typeface="+mn-lt"/>
                <a:ea typeface="+mn-ea"/>
                <a:cs typeface="+mn-cs"/>
              </a:rPr>
              <a:t> den enkelte.</a:t>
            </a:r>
          </a:p>
          <a:p>
            <a:endParaRPr lang="nn-NO" sz="1200" b="0" i="1" u="none" strike="noStrike" kern="1200" baseline="0" dirty="0" smtClean="0">
              <a:solidFill>
                <a:schemeClr val="tx1"/>
              </a:solidFill>
              <a:latin typeface="+mn-lt"/>
              <a:ea typeface="+mn-ea"/>
              <a:cs typeface="+mn-cs"/>
            </a:endParaRPr>
          </a:p>
          <a:p>
            <a:r>
              <a:rPr lang="nb-NO" sz="1200" b="1" i="1" u="none" strike="noStrike" kern="1200" baseline="0" dirty="0" smtClean="0">
                <a:solidFill>
                  <a:schemeClr val="tx1"/>
                </a:solidFill>
                <a:latin typeface="+mn-lt"/>
                <a:ea typeface="+mn-ea"/>
                <a:cs typeface="+mn-cs"/>
              </a:rPr>
              <a:t>Kommunens rolle som samfunnsutvikler</a:t>
            </a:r>
          </a:p>
          <a:p>
            <a:r>
              <a:rPr lang="nb-NO" sz="1200" b="0" i="1" u="none" strike="noStrike" kern="1200" baseline="0" dirty="0" smtClean="0">
                <a:solidFill>
                  <a:schemeClr val="tx1"/>
                </a:solidFill>
                <a:latin typeface="+mn-lt"/>
                <a:ea typeface="+mn-ea"/>
                <a:cs typeface="+mn-cs"/>
              </a:rPr>
              <a:t>Kommunenes rolle som samfunnsutvikler handler om langsiktig arealbruk og</a:t>
            </a:r>
          </a:p>
          <a:p>
            <a:r>
              <a:rPr lang="nn-NO" sz="1200" b="0" i="1" u="none" strike="noStrike" kern="1200" baseline="0" dirty="0" smtClean="0">
                <a:solidFill>
                  <a:schemeClr val="tx1"/>
                </a:solidFill>
                <a:latin typeface="+mn-lt"/>
                <a:ea typeface="+mn-ea"/>
                <a:cs typeface="+mn-cs"/>
              </a:rPr>
              <a:t>utbyggingsmønster, utbygging av infrastruktur, steds- og sentrumsutvikling, næringsutvikling,</a:t>
            </a:r>
          </a:p>
          <a:p>
            <a:r>
              <a:rPr lang="nn-NO" sz="1200" b="0" i="1" u="none" strike="noStrike" kern="1200" baseline="0" dirty="0" smtClean="0">
                <a:solidFill>
                  <a:schemeClr val="tx1"/>
                </a:solidFill>
                <a:latin typeface="+mn-lt"/>
                <a:ea typeface="+mn-ea"/>
                <a:cs typeface="+mn-cs"/>
              </a:rPr>
              <a:t>miljø og folkehelse i </a:t>
            </a:r>
            <a:r>
              <a:rPr lang="nn-NO" sz="1200" b="0" i="1" u="none" strike="noStrike" kern="1200" baseline="0" dirty="0" err="1" smtClean="0">
                <a:solidFill>
                  <a:schemeClr val="tx1"/>
                </a:solidFill>
                <a:latin typeface="+mn-lt"/>
                <a:ea typeface="+mn-ea"/>
                <a:cs typeface="+mn-cs"/>
              </a:rPr>
              <a:t>videste</a:t>
            </a:r>
            <a:r>
              <a:rPr lang="nn-NO" sz="1200" b="0" i="1" u="none" strike="noStrike" kern="1200" baseline="0" dirty="0" smtClean="0">
                <a:solidFill>
                  <a:schemeClr val="tx1"/>
                </a:solidFill>
                <a:latin typeface="+mn-lt"/>
                <a:ea typeface="+mn-ea"/>
                <a:cs typeface="+mn-cs"/>
              </a:rPr>
              <a:t> forstand.</a:t>
            </a:r>
          </a:p>
          <a:p>
            <a:r>
              <a:rPr lang="nb-NO" sz="1200" b="0" i="1" u="none" strike="noStrike" kern="1200" baseline="0" dirty="0" smtClean="0">
                <a:solidFill>
                  <a:schemeClr val="tx1"/>
                </a:solidFill>
                <a:latin typeface="+mn-lt"/>
                <a:ea typeface="+mn-ea"/>
                <a:cs typeface="+mn-cs"/>
              </a:rPr>
              <a:t>Rollen favner videre enn de oppgavene en kommune er pålagt å utføre gjennom lover og</a:t>
            </a:r>
          </a:p>
          <a:p>
            <a:r>
              <a:rPr lang="nn-NO" sz="1200" b="0" i="1" u="none" strike="noStrike" kern="1200" baseline="0" dirty="0" smtClean="0">
                <a:solidFill>
                  <a:schemeClr val="tx1"/>
                </a:solidFill>
                <a:latin typeface="+mn-lt"/>
                <a:ea typeface="+mn-ea"/>
                <a:cs typeface="+mn-cs"/>
              </a:rPr>
              <a:t>forskrifter, og er i stor grad basert på samarbeid med og mobilisering av </a:t>
            </a:r>
            <a:r>
              <a:rPr lang="nn-NO" sz="1200" b="0" i="1" u="none" strike="noStrike" kern="1200" baseline="0" dirty="0" err="1" smtClean="0">
                <a:solidFill>
                  <a:schemeClr val="tx1"/>
                </a:solidFill>
                <a:latin typeface="+mn-lt"/>
                <a:ea typeface="+mn-ea"/>
                <a:cs typeface="+mn-cs"/>
              </a:rPr>
              <a:t>aktører</a:t>
            </a:r>
            <a:r>
              <a:rPr lang="nn-NO" sz="1200" b="0" i="1" u="none" strike="noStrike" kern="1200" baseline="0" dirty="0" smtClean="0">
                <a:solidFill>
                  <a:schemeClr val="tx1"/>
                </a:solidFill>
                <a:latin typeface="+mn-lt"/>
                <a:ea typeface="+mn-ea"/>
                <a:cs typeface="+mn-cs"/>
              </a:rPr>
              <a:t> i og </a:t>
            </a:r>
            <a:r>
              <a:rPr lang="nn-NO" sz="1200" b="0" i="1" u="none" strike="noStrike" kern="1200" baseline="0" dirty="0" err="1" smtClean="0">
                <a:solidFill>
                  <a:schemeClr val="tx1"/>
                </a:solidFill>
                <a:latin typeface="+mn-lt"/>
                <a:ea typeface="+mn-ea"/>
                <a:cs typeface="+mn-cs"/>
              </a:rPr>
              <a:t>utenfor</a:t>
            </a:r>
            <a:endParaRPr lang="nn-NO" sz="1200" b="0" i="1" u="none" strike="noStrike" kern="1200" baseline="0" dirty="0" smtClean="0">
              <a:solidFill>
                <a:schemeClr val="tx1"/>
              </a:solidFill>
              <a:latin typeface="+mn-lt"/>
              <a:ea typeface="+mn-ea"/>
              <a:cs typeface="+mn-cs"/>
            </a:endParaRPr>
          </a:p>
          <a:p>
            <a:r>
              <a:rPr lang="nn-NO" sz="1200" b="0" i="1" u="none" strike="noStrike" kern="1200" baseline="0" dirty="0" smtClean="0">
                <a:solidFill>
                  <a:schemeClr val="tx1"/>
                </a:solidFill>
                <a:latin typeface="+mn-lt"/>
                <a:ea typeface="+mn-ea"/>
                <a:cs typeface="+mn-cs"/>
              </a:rPr>
              <a:t>egen kommune. Det er lagt til rette for satsing på kommunens utviklingsrolle gjennom </a:t>
            </a:r>
            <a:r>
              <a:rPr lang="nn-NO" sz="1200" b="0" i="1" u="none" strike="noStrike" kern="1200" baseline="0" dirty="0" err="1" smtClean="0">
                <a:solidFill>
                  <a:schemeClr val="tx1"/>
                </a:solidFill>
                <a:latin typeface="+mn-lt"/>
                <a:ea typeface="+mn-ea"/>
                <a:cs typeface="+mn-cs"/>
              </a:rPr>
              <a:t>flere</a:t>
            </a:r>
            <a:endParaRPr lang="nn-NO" sz="1200" b="0" i="1" u="none" strike="noStrike" kern="1200" baseline="0" dirty="0" smtClean="0">
              <a:solidFill>
                <a:schemeClr val="tx1"/>
              </a:solidFill>
              <a:latin typeface="+mn-lt"/>
              <a:ea typeface="+mn-ea"/>
              <a:cs typeface="+mn-cs"/>
            </a:endParaRPr>
          </a:p>
          <a:p>
            <a:r>
              <a:rPr lang="nb-NO" sz="1200" b="0" i="1" u="none" strike="noStrike" kern="1200" baseline="0" dirty="0" smtClean="0">
                <a:solidFill>
                  <a:schemeClr val="tx1"/>
                </a:solidFill>
                <a:latin typeface="+mn-lt"/>
                <a:ea typeface="+mn-ea"/>
                <a:cs typeface="+mn-cs"/>
              </a:rPr>
              <a:t>statlige programmer og prosjekter de senere årene.</a:t>
            </a:r>
          </a:p>
          <a:p>
            <a:endParaRPr lang="nb-NO" sz="1200" b="0" i="1" u="none" strike="noStrike" kern="1200" baseline="0" dirty="0" smtClean="0">
              <a:solidFill>
                <a:schemeClr val="tx1"/>
              </a:solidFill>
              <a:latin typeface="+mn-lt"/>
              <a:ea typeface="+mn-ea"/>
              <a:cs typeface="+mn-cs"/>
            </a:endParaRPr>
          </a:p>
          <a:p>
            <a:r>
              <a:rPr lang="nb-NO" sz="1200" b="0" i="1" u="none" strike="noStrike" kern="1200" baseline="0" dirty="0" smtClean="0">
                <a:solidFill>
                  <a:schemeClr val="tx1"/>
                </a:solidFill>
                <a:latin typeface="+mn-lt"/>
                <a:ea typeface="+mn-ea"/>
                <a:cs typeface="+mn-cs"/>
              </a:rPr>
              <a:t>Mye av den kommunale innsatsen for samfunnsutvikling skjer på områder der de statlige</a:t>
            </a:r>
          </a:p>
          <a:p>
            <a:r>
              <a:rPr lang="nb-NO" sz="1200" b="0" i="1" u="none" strike="noStrike" kern="1200" baseline="0" dirty="0" smtClean="0">
                <a:solidFill>
                  <a:schemeClr val="tx1"/>
                </a:solidFill>
                <a:latin typeface="+mn-lt"/>
                <a:ea typeface="+mn-ea"/>
                <a:cs typeface="+mn-cs"/>
              </a:rPr>
              <a:t>føringene er begrenset og den lokale friheten stor. Kommunene har gjennom sin</a:t>
            </a:r>
          </a:p>
          <a:p>
            <a:r>
              <a:rPr lang="nb-NO" sz="1200" b="0" i="1" u="none" strike="noStrike" kern="1200" baseline="0" dirty="0" smtClean="0">
                <a:solidFill>
                  <a:schemeClr val="tx1"/>
                </a:solidFill>
                <a:latin typeface="+mn-lt"/>
                <a:ea typeface="+mn-ea"/>
                <a:cs typeface="+mn-cs"/>
              </a:rPr>
              <a:t>lokalkunnskap gode forutsetninger for å være førstelinje for bedrifter, gründere,</a:t>
            </a:r>
          </a:p>
          <a:p>
            <a:r>
              <a:rPr lang="nn-NO" sz="1200" b="0" i="1" u="none" strike="noStrike" kern="1200" baseline="0" dirty="0" smtClean="0">
                <a:solidFill>
                  <a:schemeClr val="tx1"/>
                </a:solidFill>
                <a:latin typeface="+mn-lt"/>
                <a:ea typeface="+mn-ea"/>
                <a:cs typeface="+mn-cs"/>
              </a:rPr>
              <a:t>samfunnsentreprenører og </a:t>
            </a:r>
            <a:r>
              <a:rPr lang="nn-NO" sz="1200" b="0" i="1" u="none" strike="noStrike" kern="1200" baseline="0" dirty="0" err="1" smtClean="0">
                <a:solidFill>
                  <a:schemeClr val="tx1"/>
                </a:solidFill>
                <a:latin typeface="+mn-lt"/>
                <a:ea typeface="+mn-ea"/>
                <a:cs typeface="+mn-cs"/>
              </a:rPr>
              <a:t>ildsjeler</a:t>
            </a:r>
            <a:r>
              <a:rPr lang="nn-NO" sz="1200" b="0" i="1" u="none" strike="noStrike" kern="1200" baseline="0" dirty="0" smtClean="0">
                <a:solidFill>
                  <a:schemeClr val="tx1"/>
                </a:solidFill>
                <a:latin typeface="+mn-lt"/>
                <a:ea typeface="+mn-ea"/>
                <a:cs typeface="+mn-cs"/>
              </a:rPr>
              <a:t>. I dette arbeidet må </a:t>
            </a:r>
            <a:r>
              <a:rPr lang="nn-NO" sz="1200" b="0" i="1" u="none" strike="noStrike" kern="1200" baseline="0" dirty="0" err="1" smtClean="0">
                <a:solidFill>
                  <a:schemeClr val="tx1"/>
                </a:solidFill>
                <a:latin typeface="+mn-lt"/>
                <a:ea typeface="+mn-ea"/>
                <a:cs typeface="+mn-cs"/>
              </a:rPr>
              <a:t>kommunene</a:t>
            </a:r>
            <a:r>
              <a:rPr lang="nn-NO" sz="1200" b="0" i="1" u="none" strike="noStrike" kern="1200" baseline="0" dirty="0" smtClean="0">
                <a:solidFill>
                  <a:schemeClr val="tx1"/>
                </a:solidFill>
                <a:latin typeface="+mn-lt"/>
                <a:ea typeface="+mn-ea"/>
                <a:cs typeface="+mn-cs"/>
              </a:rPr>
              <a:t> ha god</a:t>
            </a:r>
          </a:p>
          <a:p>
            <a:r>
              <a:rPr lang="nb-NO" sz="1200" b="0" i="1" u="none" strike="noStrike" kern="1200" baseline="0" dirty="0" smtClean="0">
                <a:solidFill>
                  <a:schemeClr val="tx1"/>
                </a:solidFill>
                <a:latin typeface="+mn-lt"/>
                <a:ea typeface="+mn-ea"/>
                <a:cs typeface="+mn-cs"/>
              </a:rPr>
              <a:t>henvisningskompetanse, oversikt over hva de ulike virkemiddelaktørene kan bidra med og</a:t>
            </a:r>
          </a:p>
          <a:p>
            <a:r>
              <a:rPr lang="nb-NO" sz="1200" b="0" i="1" u="none" strike="noStrike" kern="1200" baseline="0" dirty="0" smtClean="0">
                <a:solidFill>
                  <a:schemeClr val="tx1"/>
                </a:solidFill>
                <a:latin typeface="+mn-lt"/>
                <a:ea typeface="+mn-ea"/>
                <a:cs typeface="+mn-cs"/>
              </a:rPr>
              <a:t>slik gi effektiv veiledning til dem som trenger det. I tillegg ligger det i denne rollen en</a:t>
            </a:r>
          </a:p>
          <a:p>
            <a:r>
              <a:rPr lang="nb-NO" sz="1200" b="0" i="1" u="none" strike="noStrike" kern="1200" baseline="0" dirty="0" smtClean="0">
                <a:solidFill>
                  <a:schemeClr val="tx1"/>
                </a:solidFill>
                <a:latin typeface="+mn-lt"/>
                <a:ea typeface="+mn-ea"/>
                <a:cs typeface="+mn-cs"/>
              </a:rPr>
              <a:t>lederoppgave for kommunene gjennom å mobilisere, utløse og støtte opp lokale initiativ innen</a:t>
            </a:r>
          </a:p>
          <a:p>
            <a:r>
              <a:rPr lang="nb-NO" sz="1200" b="0" i="1" u="none" strike="noStrike" kern="1200" baseline="0" dirty="0" smtClean="0">
                <a:solidFill>
                  <a:schemeClr val="tx1"/>
                </a:solidFill>
                <a:latin typeface="+mn-lt"/>
                <a:ea typeface="+mn-ea"/>
                <a:cs typeface="+mn-cs"/>
              </a:rPr>
              <a:t>for eksempel stedsutvikling, inkludering og omdømmebygging.7</a:t>
            </a:r>
          </a:p>
          <a:p>
            <a:r>
              <a:rPr lang="nn-NO" sz="1200" b="0" i="1" u="none" strike="noStrike" kern="1200" baseline="0" dirty="0" smtClean="0">
                <a:solidFill>
                  <a:schemeClr val="tx1"/>
                </a:solidFill>
                <a:latin typeface="+mn-lt"/>
                <a:ea typeface="+mn-ea"/>
                <a:cs typeface="+mn-cs"/>
              </a:rPr>
              <a:t>Samhandling med </a:t>
            </a:r>
            <a:r>
              <a:rPr lang="nn-NO" sz="1200" b="0" i="1" u="none" strike="noStrike" kern="1200" baseline="0" dirty="0" err="1" smtClean="0">
                <a:solidFill>
                  <a:schemeClr val="tx1"/>
                </a:solidFill>
                <a:latin typeface="+mn-lt"/>
                <a:ea typeface="+mn-ea"/>
                <a:cs typeface="+mn-cs"/>
              </a:rPr>
              <a:t>befolkningen</a:t>
            </a:r>
            <a:r>
              <a:rPr lang="nn-NO" sz="1200" b="0" i="1" u="none" strike="noStrike" kern="1200" baseline="0" dirty="0" smtClean="0">
                <a:solidFill>
                  <a:schemeClr val="tx1"/>
                </a:solidFill>
                <a:latin typeface="+mn-lt"/>
                <a:ea typeface="+mn-ea"/>
                <a:cs typeface="+mn-cs"/>
              </a:rPr>
              <a:t> og andre </a:t>
            </a:r>
            <a:r>
              <a:rPr lang="nn-NO" sz="1200" b="0" i="1" u="none" strike="noStrike" kern="1200" baseline="0" dirty="0" err="1" smtClean="0">
                <a:solidFill>
                  <a:schemeClr val="tx1"/>
                </a:solidFill>
                <a:latin typeface="+mn-lt"/>
                <a:ea typeface="+mn-ea"/>
                <a:cs typeface="+mn-cs"/>
              </a:rPr>
              <a:t>aktører</a:t>
            </a:r>
            <a:endParaRPr lang="nn-NO" sz="1200" b="0" i="1" u="none" strike="noStrike" kern="1200" baseline="0" dirty="0" smtClean="0">
              <a:solidFill>
                <a:schemeClr val="tx1"/>
              </a:solidFill>
              <a:latin typeface="+mn-lt"/>
              <a:ea typeface="+mn-ea"/>
              <a:cs typeface="+mn-cs"/>
            </a:endParaRPr>
          </a:p>
          <a:p>
            <a:r>
              <a:rPr lang="nn-NO" sz="1200" b="0" i="1" u="none" strike="noStrike" kern="1200" baseline="0" dirty="0" smtClean="0">
                <a:solidFill>
                  <a:schemeClr val="tx1"/>
                </a:solidFill>
                <a:latin typeface="+mn-lt"/>
                <a:ea typeface="+mn-ea"/>
                <a:cs typeface="+mn-cs"/>
              </a:rPr>
              <a:t>I både små og store </a:t>
            </a:r>
            <a:r>
              <a:rPr lang="nn-NO" sz="1200" b="0" i="1" u="none" strike="noStrike" kern="1200" baseline="0" dirty="0" err="1" smtClean="0">
                <a:solidFill>
                  <a:schemeClr val="tx1"/>
                </a:solidFill>
                <a:latin typeface="+mn-lt"/>
                <a:ea typeface="+mn-ea"/>
                <a:cs typeface="+mn-cs"/>
              </a:rPr>
              <a:t>kommuner</a:t>
            </a:r>
            <a:r>
              <a:rPr lang="nn-NO" sz="1200" b="0" i="1" u="none" strike="noStrike" kern="1200" baseline="0" dirty="0" smtClean="0">
                <a:solidFill>
                  <a:schemeClr val="tx1"/>
                </a:solidFill>
                <a:latin typeface="+mn-lt"/>
                <a:ea typeface="+mn-ea"/>
                <a:cs typeface="+mn-cs"/>
              </a:rPr>
              <a:t> er samarbeid viktig i </a:t>
            </a:r>
            <a:r>
              <a:rPr lang="nn-NO" sz="1200" b="0" i="1" u="none" strike="noStrike" kern="1200" baseline="0" dirty="0" err="1" smtClean="0">
                <a:solidFill>
                  <a:schemeClr val="tx1"/>
                </a:solidFill>
                <a:latin typeface="+mn-lt"/>
                <a:ea typeface="+mn-ea"/>
                <a:cs typeface="+mn-cs"/>
              </a:rPr>
              <a:t>utførelsen</a:t>
            </a:r>
            <a:r>
              <a:rPr lang="nn-NO" sz="1200" b="0" i="1" u="none" strike="noStrike" kern="1200" baseline="0" dirty="0" smtClean="0">
                <a:solidFill>
                  <a:schemeClr val="tx1"/>
                </a:solidFill>
                <a:latin typeface="+mn-lt"/>
                <a:ea typeface="+mn-ea"/>
                <a:cs typeface="+mn-cs"/>
              </a:rPr>
              <a:t> av </a:t>
            </a:r>
            <a:r>
              <a:rPr lang="nn-NO" sz="1200" b="0" i="1" u="none" strike="noStrike" kern="1200" baseline="0" dirty="0" err="1" smtClean="0">
                <a:solidFill>
                  <a:schemeClr val="tx1"/>
                </a:solidFill>
                <a:latin typeface="+mn-lt"/>
                <a:ea typeface="+mn-ea"/>
                <a:cs typeface="+mn-cs"/>
              </a:rPr>
              <a:t>samfunnsutviklerrollen</a:t>
            </a:r>
            <a:r>
              <a:rPr lang="nn-NO" sz="1200" b="0" i="1" u="none" strike="noStrike" kern="1200" baseline="0" dirty="0" smtClean="0">
                <a:solidFill>
                  <a:schemeClr val="tx1"/>
                </a:solidFill>
                <a:latin typeface="+mn-lt"/>
                <a:ea typeface="+mn-ea"/>
                <a:cs typeface="+mn-cs"/>
              </a:rPr>
              <a:t>.</a:t>
            </a:r>
            <a:endParaRPr lang="nb-NO" sz="1200" b="0" i="1" u="none" strike="noStrike" kern="1200" baseline="0" dirty="0" smtClean="0">
              <a:solidFill>
                <a:schemeClr val="tx1"/>
              </a:solidFill>
              <a:latin typeface="+mn-lt"/>
              <a:ea typeface="+mn-ea"/>
              <a:cs typeface="+mn-cs"/>
            </a:endParaRPr>
          </a:p>
          <a:p>
            <a:endParaRPr lang="nn-NO" sz="1200" b="1" i="1" u="none" strike="noStrike" kern="1200" baseline="0" dirty="0" smtClean="0">
              <a:solidFill>
                <a:schemeClr val="tx1"/>
              </a:solidFill>
              <a:latin typeface="+mn-lt"/>
              <a:ea typeface="+mn-ea"/>
              <a:cs typeface="+mn-cs"/>
            </a:endParaRPr>
          </a:p>
          <a:p>
            <a:r>
              <a:rPr lang="nn-NO" sz="1200" b="1" i="1" u="none" strike="noStrike" kern="1200" baseline="0" dirty="0" smtClean="0">
                <a:solidFill>
                  <a:schemeClr val="tx1"/>
                </a:solidFill>
                <a:latin typeface="+mn-lt"/>
                <a:ea typeface="+mn-ea"/>
                <a:cs typeface="+mn-cs"/>
              </a:rPr>
              <a:t>Kommunens rolle som demokratisk arena</a:t>
            </a:r>
          </a:p>
          <a:p>
            <a:r>
              <a:rPr lang="nb-NO" sz="1200" b="0" i="1" u="none" strike="noStrike" kern="1200" baseline="0" dirty="0" smtClean="0">
                <a:solidFill>
                  <a:schemeClr val="tx1"/>
                </a:solidFill>
                <a:latin typeface="+mn-lt"/>
                <a:ea typeface="+mn-ea"/>
                <a:cs typeface="+mn-cs"/>
              </a:rPr>
              <a:t>Kommunene i Norge er sterkt knyttet til demokratiske verdier og en demokratisk tradisjon. I</a:t>
            </a:r>
          </a:p>
          <a:p>
            <a:r>
              <a:rPr lang="nb-NO" sz="1200" b="0" i="1" u="none" strike="noStrike" kern="1200" baseline="0" dirty="0" smtClean="0">
                <a:solidFill>
                  <a:schemeClr val="tx1"/>
                </a:solidFill>
                <a:latin typeface="+mn-lt"/>
                <a:ea typeface="+mn-ea"/>
                <a:cs typeface="+mn-cs"/>
              </a:rPr>
              <a:t>over 170 år har innbyggerne lokalt hatt anledning til å velge sine egne folkevalgte organer i</a:t>
            </a:r>
          </a:p>
          <a:p>
            <a:r>
              <a:rPr lang="nb-NO" sz="1200" b="0" i="1" u="none" strike="noStrike" kern="1200" baseline="0" dirty="0" smtClean="0">
                <a:solidFill>
                  <a:schemeClr val="tx1"/>
                </a:solidFill>
                <a:latin typeface="+mn-lt"/>
                <a:ea typeface="+mn-ea"/>
                <a:cs typeface="+mn-cs"/>
              </a:rPr>
              <a:t>kommunene - kommunestyrene. Kommunenes demokratiske rolle har blitt viktigere ettersom</a:t>
            </a:r>
          </a:p>
          <a:p>
            <a:r>
              <a:rPr lang="nb-NO" sz="1200" b="0" i="1" u="none" strike="noStrike" kern="1200" baseline="0" dirty="0" smtClean="0">
                <a:solidFill>
                  <a:schemeClr val="tx1"/>
                </a:solidFill>
                <a:latin typeface="+mn-lt"/>
                <a:ea typeface="+mn-ea"/>
                <a:cs typeface="+mn-cs"/>
              </a:rPr>
              <a:t>velferdssystemet i stadig større grad har blitt bygget opp rundt kommunen som ansvarlig for</a:t>
            </a:r>
          </a:p>
          <a:p>
            <a:r>
              <a:rPr lang="nb-NO" sz="1200" b="0" i="1" u="none" strike="noStrike" kern="1200" baseline="0" dirty="0" smtClean="0">
                <a:solidFill>
                  <a:schemeClr val="tx1"/>
                </a:solidFill>
                <a:latin typeface="+mn-lt"/>
                <a:ea typeface="+mn-ea"/>
                <a:cs typeface="+mn-cs"/>
              </a:rPr>
              <a:t>viktige deler av offentlige fellesytelser. Kommunene sikrer innbyggerne bedre innflytelse</a:t>
            </a:r>
          </a:p>
          <a:p>
            <a:r>
              <a:rPr lang="nn-NO" sz="1200" b="0" i="1" u="none" strike="noStrike" kern="1200" baseline="0" dirty="0" smtClean="0">
                <a:solidFill>
                  <a:schemeClr val="tx1"/>
                </a:solidFill>
                <a:latin typeface="+mn-lt"/>
                <a:ea typeface="+mn-ea"/>
                <a:cs typeface="+mn-cs"/>
              </a:rPr>
              <a:t>over egen </a:t>
            </a:r>
            <a:r>
              <a:rPr lang="nn-NO" sz="1200" b="0" i="1" u="none" strike="noStrike" kern="1200" baseline="0" dirty="0" err="1" smtClean="0">
                <a:solidFill>
                  <a:schemeClr val="tx1"/>
                </a:solidFill>
                <a:latin typeface="+mn-lt"/>
                <a:ea typeface="+mn-ea"/>
                <a:cs typeface="+mn-cs"/>
              </a:rPr>
              <a:t>hverdag</a:t>
            </a:r>
            <a:r>
              <a:rPr lang="nn-NO" sz="1200" b="0" i="1" u="none" strike="noStrike" kern="1200" baseline="0" dirty="0" smtClean="0">
                <a:solidFill>
                  <a:schemeClr val="tx1"/>
                </a:solidFill>
                <a:latin typeface="+mn-lt"/>
                <a:ea typeface="+mn-ea"/>
                <a:cs typeface="+mn-cs"/>
              </a:rPr>
              <a:t>. At </a:t>
            </a:r>
            <a:r>
              <a:rPr lang="nn-NO" sz="1200" b="0" i="1" u="none" strike="noStrike" kern="1200" baseline="0" dirty="0" err="1" smtClean="0">
                <a:solidFill>
                  <a:schemeClr val="tx1"/>
                </a:solidFill>
                <a:latin typeface="+mn-lt"/>
                <a:ea typeface="+mn-ea"/>
                <a:cs typeface="+mn-cs"/>
              </a:rPr>
              <a:t>innbyggerne</a:t>
            </a:r>
            <a:r>
              <a:rPr lang="nn-NO" sz="1200" b="0" i="1" u="none" strike="noStrike" kern="1200" baseline="0" dirty="0" smtClean="0">
                <a:solidFill>
                  <a:schemeClr val="tx1"/>
                </a:solidFill>
                <a:latin typeface="+mn-lt"/>
                <a:ea typeface="+mn-ea"/>
                <a:cs typeface="+mn-cs"/>
              </a:rPr>
              <a:t> har anledning til </a:t>
            </a:r>
            <a:r>
              <a:rPr lang="nn-NO" sz="1200" b="0" i="1" u="none" strike="noStrike" kern="1200" baseline="0" dirty="0" err="1" smtClean="0">
                <a:solidFill>
                  <a:schemeClr val="tx1"/>
                </a:solidFill>
                <a:latin typeface="+mn-lt"/>
                <a:ea typeface="+mn-ea"/>
                <a:cs typeface="+mn-cs"/>
              </a:rPr>
              <a:t>selv</a:t>
            </a:r>
            <a:r>
              <a:rPr lang="nn-NO" sz="1200" b="0" i="1" u="none" strike="noStrike" kern="1200" baseline="0" dirty="0" smtClean="0">
                <a:solidFill>
                  <a:schemeClr val="tx1"/>
                </a:solidFill>
                <a:latin typeface="+mn-lt"/>
                <a:ea typeface="+mn-ea"/>
                <a:cs typeface="+mn-cs"/>
              </a:rPr>
              <a:t> å </a:t>
            </a:r>
            <a:r>
              <a:rPr lang="nn-NO" sz="1200" b="0" i="1" u="none" strike="noStrike" kern="1200" baseline="0" dirty="0" err="1" smtClean="0">
                <a:solidFill>
                  <a:schemeClr val="tx1"/>
                </a:solidFill>
                <a:latin typeface="+mn-lt"/>
                <a:ea typeface="+mn-ea"/>
                <a:cs typeface="+mn-cs"/>
              </a:rPr>
              <a:t>velge</a:t>
            </a:r>
            <a:r>
              <a:rPr lang="nn-NO" sz="1200" b="0" i="1" u="none" strike="noStrike" kern="1200" baseline="0" dirty="0" smtClean="0">
                <a:solidFill>
                  <a:schemeClr val="tx1"/>
                </a:solidFill>
                <a:latin typeface="+mn-lt"/>
                <a:ea typeface="+mn-ea"/>
                <a:cs typeface="+mn-cs"/>
              </a:rPr>
              <a:t> sine lokale politiske </a:t>
            </a:r>
            <a:r>
              <a:rPr lang="nn-NO" sz="1200" b="0" i="1" u="none" strike="noStrike" kern="1200" baseline="0" dirty="0" err="1" smtClean="0">
                <a:solidFill>
                  <a:schemeClr val="tx1"/>
                </a:solidFill>
                <a:latin typeface="+mn-lt"/>
                <a:ea typeface="+mn-ea"/>
                <a:cs typeface="+mn-cs"/>
              </a:rPr>
              <a:t>ledere</a:t>
            </a:r>
            <a:endParaRPr lang="nn-NO" sz="1200" b="0" i="1" u="none" strike="noStrike" kern="1200" baseline="0" dirty="0" smtClean="0">
              <a:solidFill>
                <a:schemeClr val="tx1"/>
              </a:solidFill>
              <a:latin typeface="+mn-lt"/>
              <a:ea typeface="+mn-ea"/>
              <a:cs typeface="+mn-cs"/>
            </a:endParaRPr>
          </a:p>
          <a:p>
            <a:r>
              <a:rPr lang="nb-NO" sz="1200" b="0" i="1" u="none" strike="noStrike" kern="1200" baseline="0" dirty="0" smtClean="0">
                <a:solidFill>
                  <a:schemeClr val="tx1"/>
                </a:solidFill>
                <a:latin typeface="+mn-lt"/>
                <a:ea typeface="+mn-ea"/>
                <a:cs typeface="+mn-cs"/>
              </a:rPr>
              <a:t>og å stille dem til ansvar for deres innsats er en del av kjernen i hele vårt demokratiske</a:t>
            </a:r>
          </a:p>
          <a:p>
            <a:r>
              <a:rPr lang="nb-NO" sz="1200" b="0" i="1" u="none" strike="noStrike" kern="1200" baseline="0" dirty="0" smtClean="0">
                <a:solidFill>
                  <a:schemeClr val="tx1"/>
                </a:solidFill>
                <a:latin typeface="+mn-lt"/>
                <a:ea typeface="+mn-ea"/>
                <a:cs typeface="+mn-cs"/>
              </a:rPr>
              <a:t>system. Kommunens ledelse må ta hensyn til hva innbyggerne mener om kommunen som</a:t>
            </a:r>
          </a:p>
          <a:p>
            <a:r>
              <a:rPr lang="nb-NO" sz="1200" b="0" i="1" u="none" strike="noStrike" kern="1200" baseline="0" dirty="0" smtClean="0">
                <a:solidFill>
                  <a:schemeClr val="tx1"/>
                </a:solidFill>
                <a:latin typeface="+mn-lt"/>
                <a:ea typeface="+mn-ea"/>
                <a:cs typeface="+mn-cs"/>
              </a:rPr>
              <a:t>demokratisk organ, om de tjenestene kommunen tilbyr og hvordan pengene prioriteres. Dette</a:t>
            </a:r>
          </a:p>
          <a:p>
            <a:r>
              <a:rPr lang="nn-NO" sz="1200" b="0" i="1" u="none" strike="noStrike" kern="1200" baseline="0" dirty="0" smtClean="0">
                <a:solidFill>
                  <a:schemeClr val="tx1"/>
                </a:solidFill>
                <a:latin typeface="+mn-lt"/>
                <a:ea typeface="+mn-ea"/>
                <a:cs typeface="+mn-cs"/>
              </a:rPr>
              <a:t>er også en spore til effektivitet i den enkelte kommune.»</a:t>
            </a:r>
            <a:endParaRPr lang="nn-NO" i="1"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t>8</a:t>
            </a:fld>
            <a:endParaRPr lang="nb-NO"/>
          </a:p>
        </p:txBody>
      </p:sp>
    </p:spTree>
    <p:extLst>
      <p:ext uri="{BB962C8B-B14F-4D97-AF65-F5344CB8AC3E}">
        <p14:creationId xmlns:p14="http://schemas.microsoft.com/office/powerpoint/2010/main" val="24333750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n-NO" noProof="0" dirty="0" smtClean="0"/>
              <a:t>Kommunereform kan</a:t>
            </a:r>
            <a:r>
              <a:rPr lang="nn-NO" baseline="0" noProof="0" dirty="0" smtClean="0"/>
              <a:t> raskt handle om mykje følelsar for mange. Kor har min kommune vekstmoglegheit og med kven?   Både i forhold til innbyggjarar, næringsutvikling og i forhold til tenestetilbodet.  </a:t>
            </a:r>
          </a:p>
          <a:p>
            <a:endParaRPr lang="nn-NO" baseline="0" noProof="0" dirty="0" smtClean="0"/>
          </a:p>
          <a:p>
            <a:r>
              <a:rPr lang="nn-NO" baseline="0" noProof="0" dirty="0" smtClean="0"/>
              <a:t>Alle kommunar har fått et utgreiingssoppdrag, og ordfører og rådmann har saman eit viktig leiaroppdrag i dette prosessarbeidet. </a:t>
            </a:r>
          </a:p>
          <a:p>
            <a:endParaRPr lang="nn-NO" baseline="0" noProof="0" dirty="0" smtClean="0"/>
          </a:p>
          <a:p>
            <a:endParaRPr lang="nn-NO" baseline="0" noProof="0" dirty="0" smtClean="0"/>
          </a:p>
          <a:p>
            <a:endParaRPr lang="nb-NO" baseline="0" dirty="0" smtClean="0"/>
          </a:p>
        </p:txBody>
      </p:sp>
      <p:sp>
        <p:nvSpPr>
          <p:cNvPr id="4" name="Plassholder for lysbildenummer 3"/>
          <p:cNvSpPr>
            <a:spLocks noGrp="1"/>
          </p:cNvSpPr>
          <p:nvPr>
            <p:ph type="sldNum" sz="quarter" idx="10"/>
          </p:nvPr>
        </p:nvSpPr>
        <p:spPr/>
        <p:txBody>
          <a:bodyPr/>
          <a:lstStyle/>
          <a:p>
            <a:fld id="{07ADFFBA-7CC5-4D7D-8231-113866397FCB}" type="slidenum">
              <a:rPr lang="nb-NO" smtClean="0">
                <a:solidFill>
                  <a:prstClr val="black"/>
                </a:solidFill>
              </a:rPr>
              <a:pPr/>
              <a:t>9</a:t>
            </a:fld>
            <a:endParaRPr lang="nb-NO">
              <a:solidFill>
                <a:prstClr val="black"/>
              </a:solidFill>
            </a:endParaRPr>
          </a:p>
        </p:txBody>
      </p:sp>
    </p:spTree>
    <p:extLst>
      <p:ext uri="{BB962C8B-B14F-4D97-AF65-F5344CB8AC3E}">
        <p14:creationId xmlns:p14="http://schemas.microsoft.com/office/powerpoint/2010/main" val="22411409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n-NO" noProof="0" dirty="0" smtClean="0"/>
              <a:t>Dette</a:t>
            </a:r>
            <a:r>
              <a:rPr lang="nn-NO" baseline="0" noProof="0" dirty="0" smtClean="0"/>
              <a:t> lysbilete er ein illustrasjon til dei neste lysbileta</a:t>
            </a:r>
            <a:endParaRPr lang="nn-NO" noProof="0"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t>10</a:t>
            </a:fld>
            <a:endParaRPr lang="nb-NO"/>
          </a:p>
        </p:txBody>
      </p:sp>
    </p:spTree>
    <p:extLst>
      <p:ext uri="{BB962C8B-B14F-4D97-AF65-F5344CB8AC3E}">
        <p14:creationId xmlns:p14="http://schemas.microsoft.com/office/powerpoint/2010/main" val="38915118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dirty="0" smtClean="0"/>
              <a:t>Viser</a:t>
            </a:r>
            <a:r>
              <a:rPr lang="nb-NO" baseline="0" dirty="0" smtClean="0"/>
              <a:t> til innleiinga </a:t>
            </a:r>
            <a:r>
              <a:rPr lang="nb-NO" baseline="0" dirty="0" smtClean="0"/>
              <a:t>.</a:t>
            </a:r>
            <a:endParaRPr lang="nb-NO"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nn-NO" sz="1200" kern="1200" noProof="0" dirty="0" smtClean="0">
                <a:solidFill>
                  <a:schemeClr val="tx1"/>
                </a:solidFill>
                <a:effectLst/>
                <a:latin typeface="+mn-lt"/>
                <a:ea typeface="+mn-ea"/>
                <a:cs typeface="+mn-cs"/>
              </a:rPr>
              <a:t>Fylkesmannen(FM) har tildelt 35 kommunar skjønnsmidlar til arbeidet med kommunereforma på bakgrunn av disse vedtaka.</a:t>
            </a:r>
          </a:p>
          <a:p>
            <a:endParaRPr lang="nb-NO" baseline="0" dirty="0" smtClean="0"/>
          </a:p>
          <a:p>
            <a:endParaRPr lang="nb-NO" baseline="0" dirty="0" smtClean="0"/>
          </a:p>
        </p:txBody>
      </p:sp>
      <p:sp>
        <p:nvSpPr>
          <p:cNvPr id="4" name="Plassholder for lysbildenummer 3"/>
          <p:cNvSpPr>
            <a:spLocks noGrp="1"/>
          </p:cNvSpPr>
          <p:nvPr>
            <p:ph type="sldNum" sz="quarter" idx="10"/>
          </p:nvPr>
        </p:nvSpPr>
        <p:spPr/>
        <p:txBody>
          <a:bodyPr/>
          <a:lstStyle/>
          <a:p>
            <a:fld id="{1C4A9184-E0C4-4108-8144-993F923DB746}" type="slidenum">
              <a:rPr lang="nb-NO" smtClean="0"/>
              <a:t>11</a:t>
            </a:fld>
            <a:endParaRPr lang="nb-NO"/>
          </a:p>
        </p:txBody>
      </p:sp>
    </p:spTree>
    <p:extLst>
      <p:ext uri="{BB962C8B-B14F-4D97-AF65-F5344CB8AC3E}">
        <p14:creationId xmlns:p14="http://schemas.microsoft.com/office/powerpoint/2010/main" val="15643336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baseline="0" dirty="0" smtClean="0"/>
              <a:t>Fylkesmannen har sendt brev til KMD for å </a:t>
            </a:r>
            <a:r>
              <a:rPr lang="nb-NO" baseline="0" dirty="0" err="1" smtClean="0"/>
              <a:t>gje</a:t>
            </a:r>
            <a:r>
              <a:rPr lang="nb-NO" baseline="0" dirty="0" smtClean="0"/>
              <a:t> </a:t>
            </a:r>
            <a:r>
              <a:rPr lang="nb-NO" baseline="0" dirty="0" err="1" smtClean="0"/>
              <a:t>ein</a:t>
            </a:r>
            <a:r>
              <a:rPr lang="nb-NO" baseline="0" dirty="0" smtClean="0"/>
              <a:t> status for arbeidet med </a:t>
            </a:r>
            <a:r>
              <a:rPr lang="nb-NO" baseline="0" dirty="0" err="1" smtClean="0"/>
              <a:t>kommunereforma</a:t>
            </a:r>
            <a:r>
              <a:rPr lang="nb-NO" baseline="0" dirty="0" smtClean="0"/>
              <a:t> i Møre og Romsdal pr. 11.02. 2015:</a:t>
            </a:r>
          </a:p>
          <a:p>
            <a:pPr lvl="0"/>
            <a:endParaRPr lang="nb-NO" sz="1200" b="1" kern="1200" dirty="0" smtClean="0">
              <a:solidFill>
                <a:schemeClr val="tx1"/>
              </a:solidFill>
              <a:effectLst/>
              <a:latin typeface="+mn-lt"/>
              <a:ea typeface="+mn-ea"/>
              <a:cs typeface="+mn-cs"/>
            </a:endParaRPr>
          </a:p>
          <a:p>
            <a:pPr lvl="0"/>
            <a:r>
              <a:rPr lang="nb-NO" sz="1200" b="0" i="1" kern="1200" dirty="0" smtClean="0">
                <a:solidFill>
                  <a:schemeClr val="tx1"/>
                </a:solidFill>
                <a:effectLst/>
                <a:latin typeface="+mn-lt"/>
                <a:ea typeface="+mn-ea"/>
                <a:cs typeface="+mn-cs"/>
              </a:rPr>
              <a:t>(Brevet er sendt KMD på bokmål):</a:t>
            </a:r>
          </a:p>
          <a:p>
            <a:pPr lvl="0"/>
            <a:r>
              <a:rPr lang="nb-NO" sz="1200" b="1" kern="1200" dirty="0" smtClean="0">
                <a:solidFill>
                  <a:schemeClr val="tx1"/>
                </a:solidFill>
                <a:effectLst/>
                <a:latin typeface="+mn-lt"/>
                <a:ea typeface="+mn-ea"/>
                <a:cs typeface="+mn-cs"/>
              </a:rPr>
              <a:t>Oversikt over reformprosessen i fylket</a:t>
            </a:r>
            <a:endParaRPr lang="nb-NO" sz="1200" kern="1200" dirty="0" smtClean="0">
              <a:solidFill>
                <a:schemeClr val="tx1"/>
              </a:solidFill>
              <a:effectLst/>
              <a:latin typeface="+mn-lt"/>
              <a:ea typeface="+mn-ea"/>
              <a:cs typeface="+mn-cs"/>
            </a:endParaRPr>
          </a:p>
          <a:p>
            <a:r>
              <a:rPr lang="nb-NO" sz="1200" kern="1200" dirty="0" smtClean="0">
                <a:solidFill>
                  <a:schemeClr val="tx1"/>
                </a:solidFill>
                <a:effectLst/>
                <a:latin typeface="+mn-lt"/>
                <a:ea typeface="+mn-ea"/>
                <a:cs typeface="+mn-cs"/>
              </a:rPr>
              <a:t>35 kommunestyrer i Møre og Romsdal har forberedt og vedtatt plan for arbeidet med kommunereformen frem til endelig vedtak våren 2016 - og følge LØP 2 - 1 kommune velger å kjøre et individuelt løp i prosessen. Fylkesmannen(FM) har tildelt 35 kommuner skjønnsmidler til arbeidet med kommunereformen på bakgrunn av disse vedtakene.</a:t>
            </a:r>
          </a:p>
          <a:p>
            <a:r>
              <a:rPr lang="nb-NO" sz="1200" kern="1200" dirty="0" smtClean="0">
                <a:solidFill>
                  <a:schemeClr val="tx1"/>
                </a:solidFill>
                <a:effectLst/>
                <a:latin typeface="+mn-lt"/>
                <a:ea typeface="+mn-ea"/>
                <a:cs typeface="+mn-cs"/>
              </a:rPr>
              <a:t> </a:t>
            </a:r>
          </a:p>
          <a:p>
            <a:r>
              <a:rPr lang="nb-NO" sz="1200" kern="1200" dirty="0" smtClean="0">
                <a:solidFill>
                  <a:schemeClr val="tx1"/>
                </a:solidFill>
                <a:effectLst/>
                <a:latin typeface="+mn-lt"/>
                <a:ea typeface="+mn-ea"/>
                <a:cs typeface="+mn-cs"/>
              </a:rPr>
              <a:t>Møre og Romsdal er inndelt i 3 regioner med hvert sitt regionråd: </a:t>
            </a:r>
          </a:p>
          <a:p>
            <a:r>
              <a:rPr lang="nb-NO" sz="1200" kern="1200" dirty="0" smtClean="0">
                <a:solidFill>
                  <a:schemeClr val="tx1"/>
                </a:solidFill>
                <a:effectLst/>
                <a:latin typeface="+mn-lt"/>
                <a:ea typeface="+mn-ea"/>
                <a:cs typeface="+mn-cs"/>
              </a:rPr>
              <a:t> </a:t>
            </a:r>
          </a:p>
          <a:p>
            <a:pPr lvl="0"/>
            <a:r>
              <a:rPr lang="nb-NO" sz="1200" kern="1200" dirty="0" smtClean="0">
                <a:solidFill>
                  <a:schemeClr val="tx1"/>
                </a:solidFill>
                <a:effectLst/>
                <a:latin typeface="+mn-lt"/>
                <a:ea typeface="+mn-ea"/>
                <a:cs typeface="+mn-cs"/>
              </a:rPr>
              <a:t>Nordmøre regionråd (</a:t>
            </a:r>
            <a:r>
              <a:rPr lang="nb-NO" sz="1200" kern="1200" dirty="0" err="1" smtClean="0">
                <a:solidFill>
                  <a:schemeClr val="tx1"/>
                </a:solidFill>
                <a:effectLst/>
                <a:latin typeface="+mn-lt"/>
                <a:ea typeface="+mn-ea"/>
                <a:cs typeface="+mn-cs"/>
              </a:rPr>
              <a:t>ORKide</a:t>
            </a:r>
            <a:r>
              <a:rPr lang="nb-NO" sz="1200" kern="1200" dirty="0" smtClean="0">
                <a:solidFill>
                  <a:schemeClr val="tx1"/>
                </a:solidFill>
                <a:effectLst/>
                <a:latin typeface="+mn-lt"/>
                <a:ea typeface="+mn-ea"/>
                <a:cs typeface="+mn-cs"/>
              </a:rPr>
              <a:t>)	(61677 innbyggere pr. 01.01. 2014)</a:t>
            </a:r>
          </a:p>
          <a:p>
            <a:pPr lvl="0"/>
            <a:r>
              <a:rPr lang="nb-NO" sz="1200" kern="1200" dirty="0" smtClean="0">
                <a:solidFill>
                  <a:schemeClr val="tx1"/>
                </a:solidFill>
                <a:effectLst/>
                <a:latin typeface="+mn-lt"/>
                <a:ea typeface="+mn-ea"/>
                <a:cs typeface="+mn-cs"/>
              </a:rPr>
              <a:t>Romsdal regionråd (ROR)		(59535 innbyggere pr. 01.01. 2014)</a:t>
            </a:r>
          </a:p>
          <a:p>
            <a:pPr lvl="0"/>
            <a:r>
              <a:rPr lang="nb-NO" sz="1200" kern="1200" dirty="0" smtClean="0">
                <a:solidFill>
                  <a:schemeClr val="tx1"/>
                </a:solidFill>
                <a:effectLst/>
                <a:latin typeface="+mn-lt"/>
                <a:ea typeface="+mn-ea"/>
                <a:cs typeface="+mn-cs"/>
              </a:rPr>
              <a:t>Sunnmøre regionråd		(140318 innbyggere pr. 01.01. 2014)</a:t>
            </a:r>
          </a:p>
          <a:p>
            <a:r>
              <a:rPr lang="nb-NO" sz="1200" kern="1200" dirty="0" smtClean="0">
                <a:solidFill>
                  <a:schemeClr val="tx1"/>
                </a:solidFill>
                <a:effectLst/>
                <a:latin typeface="+mn-lt"/>
                <a:ea typeface="+mn-ea"/>
                <a:cs typeface="+mn-cs"/>
              </a:rPr>
              <a:t> </a:t>
            </a:r>
          </a:p>
          <a:p>
            <a:r>
              <a:rPr lang="nb-NO" sz="1200" kern="1200" dirty="0" smtClean="0">
                <a:solidFill>
                  <a:schemeClr val="tx1"/>
                </a:solidFill>
                <a:effectLst/>
                <a:latin typeface="+mn-lt"/>
                <a:ea typeface="+mn-ea"/>
                <a:cs typeface="+mn-cs"/>
              </a:rPr>
              <a:t>Kommunene har ønsket at regionrådene skal bistå de i å arrangere felles møter, møteledelse, utredninger osv. vedrørende arbeidet med kommunereformen. Fylkesmannen støtter denne arbeidsformen, og har derfor tildelt skjønnsmidler til regionrådene med til sammen 4 mill. kroner. Fylkesmannen støtter også det lokale arbeidet i den enkelte kommune - der 32 kommuner er tildelt kr. 200 000,- og de 3 største bykommunene; Kristiansund, Molde og Ålesund er tildelt kr. 500 000,-.</a:t>
            </a:r>
          </a:p>
          <a:p>
            <a:r>
              <a:rPr lang="nb-NO" sz="1200" kern="1200" dirty="0" smtClean="0">
                <a:solidFill>
                  <a:schemeClr val="tx1"/>
                </a:solidFill>
                <a:effectLst/>
                <a:latin typeface="+mn-lt"/>
                <a:ea typeface="+mn-ea"/>
                <a:cs typeface="+mn-cs"/>
              </a:rPr>
              <a:t> </a:t>
            </a:r>
          </a:p>
          <a:p>
            <a:r>
              <a:rPr lang="nb-NO" sz="1200" i="1" kern="1200" dirty="0" smtClean="0">
                <a:solidFill>
                  <a:schemeClr val="tx1"/>
                </a:solidFill>
                <a:effectLst/>
                <a:latin typeface="+mn-lt"/>
                <a:ea typeface="+mn-ea"/>
                <a:cs typeface="+mn-cs"/>
              </a:rPr>
              <a:t>Kommunereformen oppsummert for alle kommunene i M&amp;R: FM opplever stor politisk aktivitet, der det er fokus på involvering av innbyggerne - og ikke minst at ungdommen blir spesielt invitert inn på ulike arenaer.</a:t>
            </a:r>
            <a:endParaRPr lang="nb-NO" sz="1200" kern="1200" dirty="0" smtClean="0">
              <a:solidFill>
                <a:schemeClr val="tx1"/>
              </a:solidFill>
              <a:effectLst/>
              <a:latin typeface="+mn-lt"/>
              <a:ea typeface="+mn-ea"/>
              <a:cs typeface="+mn-cs"/>
            </a:endParaRPr>
          </a:p>
          <a:p>
            <a:r>
              <a:rPr lang="nb-NO" sz="1200" b="1" kern="1200" dirty="0" smtClean="0">
                <a:solidFill>
                  <a:schemeClr val="tx1"/>
                </a:solidFill>
                <a:effectLst/>
                <a:latin typeface="+mn-lt"/>
                <a:ea typeface="+mn-ea"/>
                <a:cs typeface="+mn-cs"/>
              </a:rPr>
              <a:t> </a:t>
            </a:r>
            <a:endParaRPr lang="nb-NO" sz="1200" kern="1200" dirty="0" smtClean="0">
              <a:solidFill>
                <a:schemeClr val="tx1"/>
              </a:solidFill>
              <a:effectLst/>
              <a:latin typeface="+mn-lt"/>
              <a:ea typeface="+mn-ea"/>
              <a:cs typeface="+mn-cs"/>
            </a:endParaRPr>
          </a:p>
          <a:p>
            <a:pPr lvl="0"/>
            <a:r>
              <a:rPr lang="nn-NO" sz="1200" b="1" kern="1200" dirty="0" err="1" smtClean="0">
                <a:solidFill>
                  <a:schemeClr val="tx1"/>
                </a:solidFill>
                <a:effectLst/>
                <a:latin typeface="+mn-lt"/>
                <a:ea typeface="+mn-ea"/>
                <a:cs typeface="+mn-cs"/>
              </a:rPr>
              <a:t>Kommunene</a:t>
            </a:r>
            <a:r>
              <a:rPr lang="nn-NO" sz="1200" b="1" kern="1200" dirty="0" smtClean="0">
                <a:solidFill>
                  <a:schemeClr val="tx1"/>
                </a:solidFill>
                <a:effectLst/>
                <a:latin typeface="+mn-lt"/>
                <a:ea typeface="+mn-ea"/>
                <a:cs typeface="+mn-cs"/>
              </a:rPr>
              <a:t> på Nordmøre:</a:t>
            </a:r>
            <a:r>
              <a:rPr lang="nn-NO" sz="1200" kern="1200" dirty="0" smtClean="0">
                <a:solidFill>
                  <a:schemeClr val="tx1"/>
                </a:solidFill>
                <a:effectLst/>
                <a:latin typeface="+mn-lt"/>
                <a:ea typeface="+mn-ea"/>
                <a:cs typeface="+mn-cs"/>
              </a:rPr>
              <a:t> (</a:t>
            </a:r>
            <a:r>
              <a:rPr lang="nn-NO" sz="1200" kern="1200" dirty="0" err="1" smtClean="0">
                <a:solidFill>
                  <a:schemeClr val="tx1"/>
                </a:solidFill>
                <a:effectLst/>
                <a:latin typeface="+mn-lt"/>
                <a:ea typeface="+mn-ea"/>
                <a:cs typeface="+mn-cs"/>
              </a:rPr>
              <a:t>ORKide</a:t>
            </a:r>
            <a:r>
              <a:rPr lang="nn-NO" sz="1200" kern="1200" dirty="0" smtClean="0">
                <a:solidFill>
                  <a:schemeClr val="tx1"/>
                </a:solidFill>
                <a:effectLst/>
                <a:latin typeface="+mn-lt"/>
                <a:ea typeface="+mn-ea"/>
                <a:cs typeface="+mn-cs"/>
              </a:rPr>
              <a:t>) Rindal, Surnadal, Halsa, Aure, Smøla, Sunndal, Tingvoll, Kristiansund, Averøy, Eide og Gjemnes</a:t>
            </a:r>
            <a:endParaRPr lang="nb-NO" sz="1200" kern="1200" dirty="0" smtClean="0">
              <a:solidFill>
                <a:schemeClr val="tx1"/>
              </a:solidFill>
              <a:effectLst/>
              <a:latin typeface="+mn-lt"/>
              <a:ea typeface="+mn-ea"/>
              <a:cs typeface="+mn-cs"/>
            </a:endParaRPr>
          </a:p>
          <a:p>
            <a:pPr lvl="0"/>
            <a:r>
              <a:rPr lang="nb-NO" sz="1200" i="1" kern="1200" dirty="0" smtClean="0">
                <a:solidFill>
                  <a:schemeClr val="tx1"/>
                </a:solidFill>
                <a:effectLst/>
                <a:latin typeface="+mn-lt"/>
                <a:ea typeface="+mn-ea"/>
                <a:cs typeface="+mn-cs"/>
              </a:rPr>
              <a:t>Nesset og Fræna kommune tilhører Romsdal – men er med på div. interkommunale samarbeid i </a:t>
            </a:r>
            <a:r>
              <a:rPr lang="nb-NO" sz="1200" i="1" kern="1200" dirty="0" err="1" smtClean="0">
                <a:solidFill>
                  <a:schemeClr val="tx1"/>
                </a:solidFill>
                <a:effectLst/>
                <a:latin typeface="+mn-lt"/>
                <a:ea typeface="+mn-ea"/>
                <a:cs typeface="+mn-cs"/>
              </a:rPr>
              <a:t>ORKide</a:t>
            </a:r>
            <a:r>
              <a:rPr lang="nb-NO" sz="1200" i="1" kern="1200" dirty="0" smtClean="0">
                <a:solidFill>
                  <a:schemeClr val="tx1"/>
                </a:solidFill>
                <a:effectLst/>
                <a:latin typeface="+mn-lt"/>
                <a:ea typeface="+mn-ea"/>
                <a:cs typeface="+mn-cs"/>
              </a:rPr>
              <a:t>.</a:t>
            </a:r>
            <a:endParaRPr lang="nb-NO" sz="1200" kern="1200" dirty="0" smtClean="0">
              <a:solidFill>
                <a:schemeClr val="tx1"/>
              </a:solidFill>
              <a:effectLst/>
              <a:latin typeface="+mn-lt"/>
              <a:ea typeface="+mn-ea"/>
              <a:cs typeface="+mn-cs"/>
            </a:endParaRPr>
          </a:p>
          <a:p>
            <a:r>
              <a:rPr lang="nb-NO" sz="1200" b="1" kern="1200" dirty="0" smtClean="0">
                <a:solidFill>
                  <a:schemeClr val="tx1"/>
                </a:solidFill>
                <a:effectLst/>
                <a:latin typeface="+mn-lt"/>
                <a:ea typeface="+mn-ea"/>
                <a:cs typeface="+mn-cs"/>
              </a:rPr>
              <a:t> </a:t>
            </a:r>
            <a:endParaRPr lang="nb-NO" sz="1200" kern="1200" dirty="0" smtClean="0">
              <a:solidFill>
                <a:schemeClr val="tx1"/>
              </a:solidFill>
              <a:effectLst/>
              <a:latin typeface="+mn-lt"/>
              <a:ea typeface="+mn-ea"/>
              <a:cs typeface="+mn-cs"/>
            </a:endParaRPr>
          </a:p>
          <a:p>
            <a:r>
              <a:rPr lang="nb-NO" sz="1200" b="1" kern="1200" dirty="0" smtClean="0">
                <a:solidFill>
                  <a:schemeClr val="tx1"/>
                </a:solidFill>
                <a:effectLst/>
                <a:latin typeface="+mn-lt"/>
                <a:ea typeface="+mn-ea"/>
                <a:cs typeface="+mn-cs"/>
              </a:rPr>
              <a:t>Status: </a:t>
            </a:r>
            <a:r>
              <a:rPr lang="nb-NO" sz="1200" kern="1200" dirty="0" smtClean="0">
                <a:solidFill>
                  <a:schemeClr val="tx1"/>
                </a:solidFill>
                <a:effectLst/>
                <a:latin typeface="+mn-lt"/>
                <a:ea typeface="+mn-ea"/>
                <a:cs typeface="+mn-cs"/>
              </a:rPr>
              <a:t>Stor aktivitet på Nordmøre. To eller flere kommuner har vært i sonderingsmøter med hverandre. Næringslivet har i det siste lansert at Nordmøre bør bli en storkommune med Kristiansund som sentrum– og knyttes til Trøndelag. Nordmøre sine grensekommuner mot Trøndelag har vært i sonderingsmøter med sine naboer i nord. Kommunene sørover snakker med sine naboer i Romsdal. Kommunene Sunndal og Nesset har hatt flere møter vedrørende mulig sammenslåing i LØP 1. Det er nå vedtatt i disse kommunene at de følger LØP 2. Folkemøter, spørreundersøkelser og utredninger er på dagsorden for kommunene på Nordmøre. Prosjektleder for kommunereformen er nylig tilsatt i </a:t>
            </a:r>
            <a:r>
              <a:rPr lang="nb-NO" sz="1200" kern="1200" dirty="0" err="1" smtClean="0">
                <a:solidFill>
                  <a:schemeClr val="tx1"/>
                </a:solidFill>
                <a:effectLst/>
                <a:latin typeface="+mn-lt"/>
                <a:ea typeface="+mn-ea"/>
                <a:cs typeface="+mn-cs"/>
              </a:rPr>
              <a:t>ORKide</a:t>
            </a:r>
            <a:r>
              <a:rPr lang="nb-NO" sz="1200" kern="1200" dirty="0" smtClean="0">
                <a:solidFill>
                  <a:schemeClr val="tx1"/>
                </a:solidFill>
                <a:effectLst/>
                <a:latin typeface="+mn-lt"/>
                <a:ea typeface="+mn-ea"/>
                <a:cs typeface="+mn-cs"/>
              </a:rPr>
              <a:t> – som vil koordinere felles aktiviteter/undersøkelser/utredninger for kommunene. </a:t>
            </a:r>
          </a:p>
          <a:p>
            <a:r>
              <a:rPr lang="nb-NO" sz="1200" b="1" kern="1200" dirty="0" smtClean="0">
                <a:solidFill>
                  <a:schemeClr val="tx1"/>
                </a:solidFill>
                <a:effectLst/>
                <a:latin typeface="+mn-lt"/>
                <a:ea typeface="+mn-ea"/>
                <a:cs typeface="+mn-cs"/>
              </a:rPr>
              <a:t> </a:t>
            </a:r>
            <a:endParaRPr lang="nb-NO" sz="1200" kern="1200" dirty="0" smtClean="0">
              <a:solidFill>
                <a:schemeClr val="tx1"/>
              </a:solidFill>
              <a:effectLst/>
              <a:latin typeface="+mn-lt"/>
              <a:ea typeface="+mn-ea"/>
              <a:cs typeface="+mn-cs"/>
            </a:endParaRPr>
          </a:p>
          <a:p>
            <a:pPr lvl="0"/>
            <a:r>
              <a:rPr lang="nn-NO" sz="1200" b="1" kern="1200" dirty="0" err="1" smtClean="0">
                <a:solidFill>
                  <a:schemeClr val="tx1"/>
                </a:solidFill>
                <a:effectLst/>
                <a:latin typeface="+mn-lt"/>
                <a:ea typeface="+mn-ea"/>
                <a:cs typeface="+mn-cs"/>
              </a:rPr>
              <a:t>Kommunene</a:t>
            </a:r>
            <a:r>
              <a:rPr lang="nn-NO" sz="1200" b="1" kern="1200" dirty="0" smtClean="0">
                <a:solidFill>
                  <a:schemeClr val="tx1"/>
                </a:solidFill>
                <a:effectLst/>
                <a:latin typeface="+mn-lt"/>
                <a:ea typeface="+mn-ea"/>
                <a:cs typeface="+mn-cs"/>
              </a:rPr>
              <a:t> i Romsdal:</a:t>
            </a:r>
            <a:r>
              <a:rPr lang="nn-NO" sz="1200" kern="1200" dirty="0" smtClean="0">
                <a:solidFill>
                  <a:schemeClr val="tx1"/>
                </a:solidFill>
                <a:effectLst/>
                <a:latin typeface="+mn-lt"/>
                <a:ea typeface="+mn-ea"/>
                <a:cs typeface="+mn-cs"/>
              </a:rPr>
              <a:t> (ROR) Nesset, Rauma, Vestnes, Midsund, Aukra, Molde, Fræna, Sandøy</a:t>
            </a:r>
            <a:endParaRPr lang="nb-NO" sz="1200" kern="1200" dirty="0" smtClean="0">
              <a:solidFill>
                <a:schemeClr val="tx1"/>
              </a:solidFill>
              <a:effectLst/>
              <a:latin typeface="+mn-lt"/>
              <a:ea typeface="+mn-ea"/>
              <a:cs typeface="+mn-cs"/>
            </a:endParaRPr>
          </a:p>
          <a:p>
            <a:pPr lvl="0"/>
            <a:r>
              <a:rPr lang="nn-NO" sz="1200" i="1" kern="1200" dirty="0" smtClean="0">
                <a:solidFill>
                  <a:schemeClr val="tx1"/>
                </a:solidFill>
                <a:effectLst/>
                <a:latin typeface="+mn-lt"/>
                <a:ea typeface="+mn-ea"/>
                <a:cs typeface="+mn-cs"/>
              </a:rPr>
              <a:t>Eide kommune </a:t>
            </a:r>
            <a:r>
              <a:rPr lang="nn-NO" sz="1200" i="1" kern="1200" dirty="0" err="1" smtClean="0">
                <a:solidFill>
                  <a:schemeClr val="tx1"/>
                </a:solidFill>
                <a:effectLst/>
                <a:latin typeface="+mn-lt"/>
                <a:ea typeface="+mn-ea"/>
                <a:cs typeface="+mn-cs"/>
              </a:rPr>
              <a:t>tilhører</a:t>
            </a:r>
            <a:r>
              <a:rPr lang="nn-NO" sz="1200" i="1" kern="1200" dirty="0" smtClean="0">
                <a:solidFill>
                  <a:schemeClr val="tx1"/>
                </a:solidFill>
                <a:effectLst/>
                <a:latin typeface="+mn-lt"/>
                <a:ea typeface="+mn-ea"/>
                <a:cs typeface="+mn-cs"/>
              </a:rPr>
              <a:t> Nordmøre - er </a:t>
            </a:r>
            <a:r>
              <a:rPr lang="nn-NO" sz="1200" i="1" kern="1200" dirty="0" err="1" smtClean="0">
                <a:solidFill>
                  <a:schemeClr val="tx1"/>
                </a:solidFill>
                <a:effectLst/>
                <a:latin typeface="+mn-lt"/>
                <a:ea typeface="+mn-ea"/>
                <a:cs typeface="+mn-cs"/>
              </a:rPr>
              <a:t>medl</a:t>
            </a:r>
            <a:r>
              <a:rPr lang="nb-NO" sz="1200" i="1" kern="1200" dirty="0" smtClean="0">
                <a:solidFill>
                  <a:schemeClr val="tx1"/>
                </a:solidFill>
                <a:effectLst/>
                <a:latin typeface="+mn-lt"/>
                <a:ea typeface="+mn-ea"/>
                <a:cs typeface="+mn-cs"/>
              </a:rPr>
              <a:t>em både i </a:t>
            </a:r>
            <a:r>
              <a:rPr lang="nb-NO" sz="1200" i="1" kern="1200" dirty="0" err="1" smtClean="0">
                <a:solidFill>
                  <a:schemeClr val="tx1"/>
                </a:solidFill>
                <a:effectLst/>
                <a:latin typeface="+mn-lt"/>
                <a:ea typeface="+mn-ea"/>
                <a:cs typeface="+mn-cs"/>
              </a:rPr>
              <a:t>ORKide</a:t>
            </a:r>
            <a:r>
              <a:rPr lang="nb-NO" sz="1200" i="1" kern="1200" dirty="0" smtClean="0">
                <a:solidFill>
                  <a:schemeClr val="tx1"/>
                </a:solidFill>
                <a:effectLst/>
                <a:latin typeface="+mn-lt"/>
                <a:ea typeface="+mn-ea"/>
                <a:cs typeface="+mn-cs"/>
              </a:rPr>
              <a:t> og ROR</a:t>
            </a:r>
            <a:endParaRPr lang="nb-NO" sz="1200" kern="1200" dirty="0" smtClean="0">
              <a:solidFill>
                <a:schemeClr val="tx1"/>
              </a:solidFill>
              <a:effectLst/>
              <a:latin typeface="+mn-lt"/>
              <a:ea typeface="+mn-ea"/>
              <a:cs typeface="+mn-cs"/>
            </a:endParaRPr>
          </a:p>
          <a:p>
            <a:pPr lvl="0"/>
            <a:r>
              <a:rPr lang="nb-NO" sz="1200" i="1" kern="1200" dirty="0" err="1" smtClean="0">
                <a:solidFill>
                  <a:schemeClr val="tx1"/>
                </a:solidFill>
                <a:effectLst/>
                <a:latin typeface="+mn-lt"/>
                <a:ea typeface="+mn-ea"/>
                <a:cs typeface="+mn-cs"/>
              </a:rPr>
              <a:t>Nordmørskommunene</a:t>
            </a:r>
            <a:r>
              <a:rPr lang="nb-NO" sz="1200" i="1" kern="1200" dirty="0" smtClean="0">
                <a:solidFill>
                  <a:schemeClr val="tx1"/>
                </a:solidFill>
                <a:effectLst/>
                <a:latin typeface="+mn-lt"/>
                <a:ea typeface="+mn-ea"/>
                <a:cs typeface="+mn-cs"/>
              </a:rPr>
              <a:t> Gjemnes og Sunndal er med på en utredning vedrørende fremtidig kommunestruktur innen ROR-området</a:t>
            </a:r>
            <a:endParaRPr lang="nb-NO" sz="1200" kern="1200" dirty="0" smtClean="0">
              <a:solidFill>
                <a:schemeClr val="tx1"/>
              </a:solidFill>
              <a:effectLst/>
              <a:latin typeface="+mn-lt"/>
              <a:ea typeface="+mn-ea"/>
              <a:cs typeface="+mn-cs"/>
            </a:endParaRPr>
          </a:p>
          <a:p>
            <a:pPr lvl="0"/>
            <a:r>
              <a:rPr lang="nb-NO" sz="1200" i="1" kern="1200" dirty="0" smtClean="0">
                <a:solidFill>
                  <a:schemeClr val="tx1"/>
                </a:solidFill>
                <a:effectLst/>
                <a:latin typeface="+mn-lt"/>
                <a:ea typeface="+mn-ea"/>
                <a:cs typeface="+mn-cs"/>
              </a:rPr>
              <a:t>Sandøy kommune er ikke medlem i ROR</a:t>
            </a:r>
            <a:endParaRPr lang="nb-NO" sz="1200" kern="1200" dirty="0" smtClean="0">
              <a:solidFill>
                <a:schemeClr val="tx1"/>
              </a:solidFill>
              <a:effectLst/>
              <a:latin typeface="+mn-lt"/>
              <a:ea typeface="+mn-ea"/>
              <a:cs typeface="+mn-cs"/>
            </a:endParaRPr>
          </a:p>
          <a:p>
            <a:r>
              <a:rPr lang="nb-NO" sz="1200" b="1" kern="1200" dirty="0" smtClean="0">
                <a:solidFill>
                  <a:schemeClr val="tx1"/>
                </a:solidFill>
                <a:effectLst/>
                <a:latin typeface="+mn-lt"/>
                <a:ea typeface="+mn-ea"/>
                <a:cs typeface="+mn-cs"/>
              </a:rPr>
              <a:t> </a:t>
            </a:r>
            <a:endParaRPr lang="nb-NO" sz="1200" kern="1200" dirty="0" smtClean="0">
              <a:solidFill>
                <a:schemeClr val="tx1"/>
              </a:solidFill>
              <a:effectLst/>
              <a:latin typeface="+mn-lt"/>
              <a:ea typeface="+mn-ea"/>
              <a:cs typeface="+mn-cs"/>
            </a:endParaRPr>
          </a:p>
          <a:p>
            <a:r>
              <a:rPr lang="nb-NO" sz="1200" b="1" kern="1200" dirty="0" smtClean="0">
                <a:solidFill>
                  <a:schemeClr val="tx1"/>
                </a:solidFill>
                <a:effectLst/>
                <a:latin typeface="+mn-lt"/>
                <a:ea typeface="+mn-ea"/>
                <a:cs typeface="+mn-cs"/>
              </a:rPr>
              <a:t>Status: </a:t>
            </a:r>
            <a:r>
              <a:rPr lang="nb-NO" sz="1200" kern="1200" dirty="0" smtClean="0">
                <a:solidFill>
                  <a:schemeClr val="tx1"/>
                </a:solidFill>
                <a:effectLst/>
                <a:latin typeface="+mn-lt"/>
                <a:ea typeface="+mn-ea"/>
                <a:cs typeface="+mn-cs"/>
              </a:rPr>
              <a:t>Kommunene i Romsdal har engasjert ROR til å utrede fremtidig kommunestruktur/-samarbeid i Romsdal. Telemarksforskning fikk dette oppdraget, og første delrapport er allerede fremlagt for kommunene. </a:t>
            </a:r>
            <a:r>
              <a:rPr lang="nb-NO" sz="1200" kern="1200" dirty="0" err="1" smtClean="0">
                <a:solidFill>
                  <a:schemeClr val="tx1"/>
                </a:solidFill>
                <a:effectLst/>
                <a:latin typeface="+mn-lt"/>
                <a:ea typeface="+mn-ea"/>
                <a:cs typeface="+mn-cs"/>
              </a:rPr>
              <a:t>Nordmørskommunene</a:t>
            </a:r>
            <a:r>
              <a:rPr lang="nb-NO" sz="1200" kern="1200" dirty="0" smtClean="0">
                <a:solidFill>
                  <a:schemeClr val="tx1"/>
                </a:solidFill>
                <a:effectLst/>
                <a:latin typeface="+mn-lt"/>
                <a:ea typeface="+mn-ea"/>
                <a:cs typeface="+mn-cs"/>
              </a:rPr>
              <a:t> Gjemnes, Eide og Sunndal, som alle grenser til Romsdal, er også med på disse utredningene. Alle kommunene er invitert til felles kommunestyremøte nå i februar for videre drøftinger om fremtidig kommunestruktur. Kommunene har bedt Telemarksforskning om 11 utredningsalternativer, inklusiv alternativ om en storkommune i Romsdal. I den enkelte kommune i Romsdal er det også stor aktivitet. Daglig leder i ROR arbeider med kommunereformen som sitt hovedarbeidsområde.</a:t>
            </a:r>
          </a:p>
          <a:p>
            <a:r>
              <a:rPr lang="nb-NO" sz="1200" kern="1200" dirty="0" smtClean="0">
                <a:solidFill>
                  <a:schemeClr val="tx1"/>
                </a:solidFill>
                <a:effectLst/>
                <a:latin typeface="+mn-lt"/>
                <a:ea typeface="+mn-ea"/>
                <a:cs typeface="+mn-cs"/>
              </a:rPr>
              <a:t> </a:t>
            </a:r>
          </a:p>
          <a:p>
            <a:pPr lvl="0"/>
            <a:r>
              <a:rPr lang="nb-NO" sz="1200" b="1" kern="1200" dirty="0" smtClean="0">
                <a:solidFill>
                  <a:schemeClr val="tx1"/>
                </a:solidFill>
                <a:effectLst/>
                <a:latin typeface="+mn-lt"/>
                <a:ea typeface="+mn-ea"/>
                <a:cs typeface="+mn-cs"/>
              </a:rPr>
              <a:t>Kommunene på Sunnmøre:</a:t>
            </a:r>
            <a:r>
              <a:rPr lang="nb-NO" sz="1200" kern="1200" dirty="0" smtClean="0">
                <a:solidFill>
                  <a:schemeClr val="tx1"/>
                </a:solidFill>
                <a:effectLst/>
                <a:latin typeface="+mn-lt"/>
                <a:ea typeface="+mn-ea"/>
                <a:cs typeface="+mn-cs"/>
              </a:rPr>
              <a:t> (Sunnmøre regionråd) Vanylven, Sande, Herøy, Hareid, Ulstein, Volda, Ørsta, Norddal, Stordal, Ørskog, Sula, Skodje, Ålesund, Haram, Sykkylven, Stranda, Giske. </a:t>
            </a:r>
          </a:p>
          <a:p>
            <a:pPr lvl="0"/>
            <a:r>
              <a:rPr lang="nb-NO" sz="1200" i="1" kern="1200" dirty="0" smtClean="0">
                <a:solidFill>
                  <a:schemeClr val="tx1"/>
                </a:solidFill>
                <a:effectLst/>
                <a:latin typeface="+mn-lt"/>
                <a:ea typeface="+mn-ea"/>
                <a:cs typeface="+mn-cs"/>
              </a:rPr>
              <a:t>Sandøy kommune tilhører Romsdal, men er medlem kun i Sunnmøre regionråd</a:t>
            </a:r>
            <a:endParaRPr lang="nb-NO" sz="1200" kern="1200" dirty="0" smtClean="0">
              <a:solidFill>
                <a:schemeClr val="tx1"/>
              </a:solidFill>
              <a:effectLst/>
              <a:latin typeface="+mn-lt"/>
              <a:ea typeface="+mn-ea"/>
              <a:cs typeface="+mn-cs"/>
            </a:endParaRPr>
          </a:p>
          <a:p>
            <a:pPr lvl="0"/>
            <a:r>
              <a:rPr lang="nb-NO" sz="1200" i="1" kern="1200" dirty="0" smtClean="0">
                <a:solidFill>
                  <a:schemeClr val="tx1"/>
                </a:solidFill>
                <a:effectLst/>
                <a:latin typeface="+mn-lt"/>
                <a:ea typeface="+mn-ea"/>
                <a:cs typeface="+mn-cs"/>
              </a:rPr>
              <a:t>Vestnes kommune tilhører Romsdal, er medlem både i ROR og Sunnmøre regionråd</a:t>
            </a:r>
            <a:endParaRPr lang="nb-NO" sz="1200" kern="1200" dirty="0" smtClean="0">
              <a:solidFill>
                <a:schemeClr val="tx1"/>
              </a:solidFill>
              <a:effectLst/>
              <a:latin typeface="+mn-lt"/>
              <a:ea typeface="+mn-ea"/>
              <a:cs typeface="+mn-cs"/>
            </a:endParaRPr>
          </a:p>
          <a:p>
            <a:r>
              <a:rPr lang="nb-NO" sz="1200" kern="1200" dirty="0" smtClean="0">
                <a:solidFill>
                  <a:schemeClr val="tx1"/>
                </a:solidFill>
                <a:effectLst/>
                <a:latin typeface="+mn-lt"/>
                <a:ea typeface="+mn-ea"/>
                <a:cs typeface="+mn-cs"/>
              </a:rPr>
              <a:t> </a:t>
            </a:r>
          </a:p>
          <a:p>
            <a:r>
              <a:rPr lang="nb-NO" sz="1200" b="1" kern="1200" dirty="0" smtClean="0">
                <a:solidFill>
                  <a:schemeClr val="tx1"/>
                </a:solidFill>
                <a:effectLst/>
                <a:latin typeface="+mn-lt"/>
                <a:ea typeface="+mn-ea"/>
                <a:cs typeface="+mn-cs"/>
              </a:rPr>
              <a:t>Status: </a:t>
            </a:r>
            <a:r>
              <a:rPr lang="nb-NO" sz="1200" kern="1200" dirty="0" smtClean="0">
                <a:solidFill>
                  <a:schemeClr val="tx1"/>
                </a:solidFill>
                <a:effectLst/>
                <a:latin typeface="+mn-lt"/>
                <a:ea typeface="+mn-ea"/>
                <a:cs typeface="+mn-cs"/>
              </a:rPr>
              <a:t>Kommunene på Sunnmøre har engasjert Sunnmøre regionråd til å administrere en felles spørreundersøkelse, som ble fremlagt høsten 2014. Det har vært flere møter mellom kommunene, og flere møter er under planlegging. Kommunene i sør har vært i sonderingsmøter med sine naboer i Sogn og Fjordane, og kommunene i nord har dialog spesielt med Romsdalskommunene Vestnes og Sandøy. </a:t>
            </a:r>
            <a:r>
              <a:rPr lang="nb-NO" sz="1200" kern="1200" dirty="0" err="1" smtClean="0">
                <a:solidFill>
                  <a:schemeClr val="tx1"/>
                </a:solidFill>
                <a:effectLst/>
                <a:latin typeface="+mn-lt"/>
                <a:ea typeface="+mn-ea"/>
                <a:cs typeface="+mn-cs"/>
              </a:rPr>
              <a:t>Sunnmørskommunene</a:t>
            </a:r>
            <a:r>
              <a:rPr lang="nb-NO" sz="1200" kern="1200" dirty="0" smtClean="0">
                <a:solidFill>
                  <a:schemeClr val="tx1"/>
                </a:solidFill>
                <a:effectLst/>
                <a:latin typeface="+mn-lt"/>
                <a:ea typeface="+mn-ea"/>
                <a:cs typeface="+mn-cs"/>
              </a:rPr>
              <a:t> deler seg geografisk naturlig inn i «kommunene på Søre Sunnmøre» og «kommunene på Nordre Sunnmøre» - også hva gjelder å snakke sammen i sonderinger for sammenslåing. Det er stor aktivitet også i den enkelte kommune på Sunnmøre. Sunnmøre regionråd har en prosjektleder i full stilling som bare arbeider med kommunereformen for kommunene.</a:t>
            </a:r>
          </a:p>
          <a:p>
            <a:r>
              <a:rPr lang="nb-NO" sz="1200" kern="1200" dirty="0" smtClean="0">
                <a:solidFill>
                  <a:schemeClr val="tx1"/>
                </a:solidFill>
                <a:effectLst/>
                <a:latin typeface="+mn-lt"/>
                <a:ea typeface="+mn-ea"/>
                <a:cs typeface="+mn-cs"/>
              </a:rPr>
              <a:t> </a:t>
            </a:r>
          </a:p>
          <a:p>
            <a:pPr lvl="0"/>
            <a:r>
              <a:rPr lang="nb-NO" sz="1200" b="1" kern="1200" dirty="0" smtClean="0">
                <a:solidFill>
                  <a:schemeClr val="tx1"/>
                </a:solidFill>
                <a:effectLst/>
                <a:latin typeface="+mn-lt"/>
                <a:ea typeface="+mn-ea"/>
                <a:cs typeface="+mn-cs"/>
              </a:rPr>
              <a:t>FM sitt arbeid med kommunereformen </a:t>
            </a:r>
            <a:endParaRPr lang="nb-NO" sz="1200" kern="1200" dirty="0" smtClean="0">
              <a:solidFill>
                <a:schemeClr val="tx1"/>
              </a:solidFill>
              <a:effectLst/>
              <a:latin typeface="+mn-lt"/>
              <a:ea typeface="+mn-ea"/>
              <a:cs typeface="+mn-cs"/>
            </a:endParaRPr>
          </a:p>
          <a:p>
            <a:r>
              <a:rPr lang="nb-NO" sz="1200" kern="1200" dirty="0" smtClean="0">
                <a:solidFill>
                  <a:schemeClr val="tx1"/>
                </a:solidFill>
                <a:effectLst/>
                <a:latin typeface="+mn-lt"/>
                <a:ea typeface="+mn-ea"/>
                <a:cs typeface="+mn-cs"/>
              </a:rPr>
              <a:t>Fylkesmannen i M&amp;R bistår kommunene i kommunereformarbeidet på ulike vis. Et kommunereformteam har hovedansvaret, men også fylkesmannens strategiske ledergruppe er involvert i arbeidet. Fylkesmannen følger nå opp kommunene på bakgrunn av prosessvedtaket og aktiviteter i den enkelte kommune, og samarbeider tett med regionrådene der kommunene har nytte av felles aktivitet og møteplasser. Alle kommuner har hatt besøk fra FM gjennom 2014 og frem til d.d. der kommunereformen har vært et tema eller hovedtema.</a:t>
            </a:r>
          </a:p>
          <a:p>
            <a:r>
              <a:rPr lang="nb-NO" sz="1200" kern="1200" dirty="0" smtClean="0">
                <a:solidFill>
                  <a:schemeClr val="tx1"/>
                </a:solidFill>
                <a:effectLst/>
                <a:latin typeface="+mn-lt"/>
                <a:ea typeface="+mn-ea"/>
                <a:cs typeface="+mn-cs"/>
              </a:rPr>
              <a:t> </a:t>
            </a:r>
          </a:p>
          <a:p>
            <a:endParaRPr lang="nb-NO"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solidFill>
                  <a:prstClr val="black"/>
                </a:solidFill>
              </a:rPr>
              <a:pPr/>
              <a:t>12</a:t>
            </a:fld>
            <a:endParaRPr lang="nb-NO">
              <a:solidFill>
                <a:prstClr val="black"/>
              </a:solidFill>
            </a:endParaRPr>
          </a:p>
        </p:txBody>
      </p:sp>
    </p:spTree>
    <p:extLst>
      <p:ext uri="{BB962C8B-B14F-4D97-AF65-F5344CB8AC3E}">
        <p14:creationId xmlns:p14="http://schemas.microsoft.com/office/powerpoint/2010/main" val="39412458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dirty="0" smtClean="0"/>
              <a:t>35</a:t>
            </a:r>
            <a:r>
              <a:rPr lang="nb-NO" baseline="0" dirty="0" smtClean="0"/>
              <a:t> </a:t>
            </a:r>
            <a:r>
              <a:rPr lang="nb-NO" baseline="0" dirty="0" err="1" smtClean="0"/>
              <a:t>kommunar</a:t>
            </a:r>
            <a:r>
              <a:rPr lang="nb-NO" baseline="0" dirty="0" smtClean="0"/>
              <a:t> har laga ei plan for arbeidet med </a:t>
            </a:r>
            <a:r>
              <a:rPr lang="nb-NO" baseline="0" dirty="0" err="1" smtClean="0"/>
              <a:t>kommunereforma</a:t>
            </a:r>
            <a:r>
              <a:rPr lang="nb-NO" baseline="0" dirty="0" smtClean="0"/>
              <a:t> og </a:t>
            </a:r>
            <a:r>
              <a:rPr lang="nb-NO" baseline="0" dirty="0" err="1" smtClean="0"/>
              <a:t>vedteke</a:t>
            </a:r>
            <a:r>
              <a:rPr lang="nb-NO" baseline="0" dirty="0" smtClean="0"/>
              <a:t> det i sine kommunestyre.</a:t>
            </a:r>
          </a:p>
          <a:p>
            <a:endParaRPr lang="nb-NO" baseline="0" dirty="0" smtClean="0"/>
          </a:p>
          <a:p>
            <a:r>
              <a:rPr lang="nb-NO" baseline="0" dirty="0" smtClean="0"/>
              <a:t>I </a:t>
            </a:r>
            <a:r>
              <a:rPr lang="nb-NO" baseline="0" dirty="0" err="1" smtClean="0"/>
              <a:t>eit</a:t>
            </a:r>
            <a:r>
              <a:rPr lang="nb-NO" baseline="0" dirty="0" smtClean="0"/>
              <a:t> slikt </a:t>
            </a:r>
            <a:r>
              <a:rPr lang="nb-NO" baseline="0" dirty="0" err="1" smtClean="0"/>
              <a:t>omfattande</a:t>
            </a:r>
            <a:r>
              <a:rPr lang="nb-NO" baseline="0" dirty="0" smtClean="0"/>
              <a:t> og viktig arbeid er ei god plan for arbeidet </a:t>
            </a:r>
            <a:r>
              <a:rPr lang="nb-NO" baseline="0" dirty="0" err="1" smtClean="0"/>
              <a:t>eit</a:t>
            </a:r>
            <a:r>
              <a:rPr lang="nb-NO" baseline="0" dirty="0" smtClean="0"/>
              <a:t> av suksesskriteria for kommunen i arbeidet med </a:t>
            </a:r>
            <a:r>
              <a:rPr lang="nb-NO" baseline="0" dirty="0" err="1" smtClean="0"/>
              <a:t>kommunereforma</a:t>
            </a:r>
            <a:r>
              <a:rPr lang="nb-NO" baseline="0" dirty="0" smtClean="0"/>
              <a:t>:</a:t>
            </a:r>
          </a:p>
          <a:p>
            <a:pPr marL="171450" indent="-171450">
              <a:buFont typeface="Wingdings" panose="05000000000000000000" pitchFamily="2" charset="2"/>
              <a:buChar char="Ø"/>
            </a:pPr>
            <a:r>
              <a:rPr lang="nb-NO" b="1" baseline="0" dirty="0" smtClean="0"/>
              <a:t>UANSETT KVA VEDTAKET TILSLUTT BLIR – HADDE VI EIN GOD PROSESS I VÅR KOMMUNE</a:t>
            </a:r>
          </a:p>
          <a:p>
            <a:pPr marL="0" indent="0">
              <a:buFont typeface="Wingdings" panose="05000000000000000000" pitchFamily="2" charset="2"/>
              <a:buNone/>
            </a:pPr>
            <a:endParaRPr lang="nb-NO" b="1" baseline="0" dirty="0" smtClean="0"/>
          </a:p>
          <a:p>
            <a:pPr marL="0" indent="0">
              <a:buFont typeface="Wingdings" panose="05000000000000000000" pitchFamily="2" charset="2"/>
              <a:buNone/>
            </a:pPr>
            <a:r>
              <a:rPr lang="nb-NO" b="0" baseline="0" dirty="0" smtClean="0"/>
              <a:t>Fylkesmannen sendte ut forventningsbrev til </a:t>
            </a:r>
            <a:r>
              <a:rPr lang="nb-NO" b="0" baseline="0" dirty="0" err="1" smtClean="0"/>
              <a:t>kommunane</a:t>
            </a:r>
            <a:r>
              <a:rPr lang="nb-NO" b="0" baseline="0" dirty="0" smtClean="0"/>
              <a:t> 15.10. 2014, der det blei lagt med forslag til </a:t>
            </a:r>
            <a:r>
              <a:rPr lang="nb-NO" b="0" baseline="0" dirty="0" err="1" smtClean="0"/>
              <a:t>innhald</a:t>
            </a:r>
            <a:r>
              <a:rPr lang="nb-NO" b="0" baseline="0" dirty="0" smtClean="0"/>
              <a:t> i </a:t>
            </a:r>
            <a:r>
              <a:rPr lang="nb-NO" b="0" baseline="0" dirty="0" err="1" smtClean="0"/>
              <a:t>prosessvedak</a:t>
            </a:r>
            <a:r>
              <a:rPr lang="nb-NO" b="0" baseline="0" dirty="0" smtClean="0"/>
              <a:t>:</a:t>
            </a:r>
          </a:p>
          <a:p>
            <a:pPr marL="0" indent="0">
              <a:buFont typeface="Wingdings" panose="05000000000000000000" pitchFamily="2" charset="2"/>
              <a:buNone/>
            </a:pPr>
            <a:endParaRPr lang="nb-NO" b="0" dirty="0" smtClean="0"/>
          </a:p>
          <a:p>
            <a:pPr marL="0" indent="0">
              <a:buFont typeface="Wingdings" panose="05000000000000000000" pitchFamily="2" charset="2"/>
              <a:buNone/>
            </a:pPr>
            <a:r>
              <a:rPr lang="nb-NO" b="0" dirty="0" smtClean="0"/>
              <a:t>http://fylkesmannen.no/Documents/Dokument%20FMMR/Kommunal%20styring/Kommunereforma/Forventningsbrev%20-%20Kommunereformen%20i%20M%c3%b8re%20og%20Romsdal.pdf?epslanguage=nn</a:t>
            </a:r>
          </a:p>
          <a:p>
            <a:pPr marL="0" indent="0">
              <a:buFont typeface="Wingdings" panose="05000000000000000000" pitchFamily="2" charset="2"/>
              <a:buNone/>
            </a:pPr>
            <a:endParaRPr lang="nb-NO" b="0" dirty="0" smtClean="0"/>
          </a:p>
          <a:p>
            <a:pPr marL="0" indent="0">
              <a:buFont typeface="Wingdings" panose="05000000000000000000" pitchFamily="2" charset="2"/>
              <a:buNone/>
            </a:pPr>
            <a:endParaRPr lang="nb-NO" b="0" dirty="0" smtClean="0"/>
          </a:p>
          <a:p>
            <a:pPr marL="0" indent="0">
              <a:buFont typeface="Wingdings" panose="05000000000000000000" pitchFamily="2" charset="2"/>
              <a:buNone/>
            </a:pPr>
            <a:endParaRPr lang="nb-NO" b="0" dirty="0" smtClean="0"/>
          </a:p>
          <a:p>
            <a:pPr marL="0" indent="0">
              <a:buFont typeface="Wingdings" panose="05000000000000000000" pitchFamily="2" charset="2"/>
              <a:buNone/>
            </a:pPr>
            <a:endParaRPr lang="nb-NO" b="1"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t>13</a:t>
            </a:fld>
            <a:endParaRPr lang="nb-NO"/>
          </a:p>
        </p:txBody>
      </p:sp>
    </p:spTree>
    <p:extLst>
      <p:ext uri="{BB962C8B-B14F-4D97-AF65-F5344CB8AC3E}">
        <p14:creationId xmlns:p14="http://schemas.microsoft.com/office/powerpoint/2010/main" val="11481431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baseline="0" dirty="0" smtClean="0"/>
              <a:t>Alle regionråda har fått </a:t>
            </a:r>
            <a:r>
              <a:rPr lang="nb-NO" baseline="0" dirty="0" err="1" smtClean="0"/>
              <a:t>likelydande</a:t>
            </a:r>
            <a:r>
              <a:rPr lang="nb-NO" baseline="0" dirty="0" smtClean="0"/>
              <a:t> brev på søknad om skjønnsmiddel </a:t>
            </a:r>
            <a:r>
              <a:rPr lang="nb-NO" baseline="0" dirty="0" err="1" smtClean="0"/>
              <a:t>frå</a:t>
            </a:r>
            <a:r>
              <a:rPr lang="nb-NO" baseline="0" dirty="0" smtClean="0"/>
              <a:t> Fylkesmannen. Her gjengis brevet til Romsdal regionråd (ROR):</a:t>
            </a:r>
          </a:p>
          <a:p>
            <a:endParaRPr lang="nb-NO" baseline="0" dirty="0" smtClean="0"/>
          </a:p>
          <a:p>
            <a:r>
              <a:rPr lang="nn-NO" sz="1200" b="1" i="1" kern="1200" dirty="0" smtClean="0">
                <a:solidFill>
                  <a:schemeClr val="tx1"/>
                </a:solidFill>
                <a:effectLst/>
                <a:latin typeface="+mn-lt"/>
                <a:ea typeface="+mn-ea"/>
                <a:cs typeface="+mn-cs"/>
              </a:rPr>
              <a:t>«Romsdal regionråd - Tildeling av skjønnsmidlar knytt til kommunereforma 2015</a:t>
            </a:r>
            <a:endParaRPr lang="nb-NO" sz="1200" i="1" kern="1200" dirty="0" smtClean="0">
              <a:solidFill>
                <a:schemeClr val="tx1"/>
              </a:solidFill>
              <a:effectLst/>
              <a:latin typeface="+mn-lt"/>
              <a:ea typeface="+mn-ea"/>
              <a:cs typeface="+mn-cs"/>
            </a:endParaRPr>
          </a:p>
          <a:p>
            <a:r>
              <a:rPr lang="nn-NO" sz="1200" i="1" kern="1200" dirty="0" smtClean="0">
                <a:solidFill>
                  <a:schemeClr val="tx1"/>
                </a:solidFill>
                <a:effectLst/>
                <a:latin typeface="+mn-lt"/>
                <a:ea typeface="+mn-ea"/>
                <a:cs typeface="+mn-cs"/>
              </a:rPr>
              <a:t> </a:t>
            </a:r>
            <a:endParaRPr lang="nb-NO" sz="1200" i="1" kern="1200" dirty="0" smtClean="0">
              <a:solidFill>
                <a:schemeClr val="tx1"/>
              </a:solidFill>
              <a:effectLst/>
              <a:latin typeface="+mn-lt"/>
              <a:ea typeface="+mn-ea"/>
              <a:cs typeface="+mn-cs"/>
            </a:endParaRPr>
          </a:p>
          <a:p>
            <a:r>
              <a:rPr lang="nn-NO" sz="1200" i="1" kern="1200" dirty="0" smtClean="0">
                <a:solidFill>
                  <a:schemeClr val="tx1"/>
                </a:solidFill>
                <a:effectLst/>
                <a:latin typeface="+mn-lt"/>
                <a:ea typeface="+mn-ea"/>
                <a:cs typeface="+mn-cs"/>
              </a:rPr>
              <a:t>Vi viser til skjønnsmiddelsøknad datert 12.02. 2015 til arbeidet med kommunereforma i kommunane i Romsdal.</a:t>
            </a:r>
            <a:endParaRPr lang="nb-NO" sz="1200" i="1" kern="1200" dirty="0" smtClean="0">
              <a:solidFill>
                <a:schemeClr val="tx1"/>
              </a:solidFill>
              <a:effectLst/>
              <a:latin typeface="+mn-lt"/>
              <a:ea typeface="+mn-ea"/>
              <a:cs typeface="+mn-cs"/>
            </a:endParaRPr>
          </a:p>
          <a:p>
            <a:r>
              <a:rPr lang="nn-NO" sz="1200" i="1" kern="1200" dirty="0" smtClean="0">
                <a:solidFill>
                  <a:schemeClr val="tx1"/>
                </a:solidFill>
                <a:effectLst/>
                <a:latin typeface="+mn-lt"/>
                <a:ea typeface="+mn-ea"/>
                <a:cs typeface="+mn-cs"/>
              </a:rPr>
              <a:t> </a:t>
            </a:r>
            <a:endParaRPr lang="nb-NO" sz="1200" i="1" kern="1200" dirty="0" smtClean="0">
              <a:solidFill>
                <a:schemeClr val="tx1"/>
              </a:solidFill>
              <a:effectLst/>
              <a:latin typeface="+mn-lt"/>
              <a:ea typeface="+mn-ea"/>
              <a:cs typeface="+mn-cs"/>
            </a:endParaRPr>
          </a:p>
          <a:p>
            <a:r>
              <a:rPr lang="nn-NO" sz="1200" i="1" kern="1200" dirty="0" smtClean="0">
                <a:solidFill>
                  <a:schemeClr val="tx1"/>
                </a:solidFill>
                <a:effectLst/>
                <a:latin typeface="+mn-lt"/>
                <a:ea typeface="+mn-ea"/>
                <a:cs typeface="+mn-cs"/>
              </a:rPr>
              <a:t>Søknaden har blitt godkjent med 1 million kroner, og vil bli overført til Molde kommune i løpet av mars. Fylkesmannen har sendt brev til Kommunal- og moderniseringsdepartementet der vi ber dei tildele skjønnsmidlane. Kommunane må være merksam på at pengane blir utbetalt som ein del av rammetilskotet. Tildelinga vil bli spesifisert i eigen kolonne – «Ekstra skjønn tildelt av fylkesmannen». </a:t>
            </a:r>
            <a:endParaRPr lang="nb-NO" sz="1200" i="1" kern="1200" dirty="0" smtClean="0">
              <a:solidFill>
                <a:schemeClr val="tx1"/>
              </a:solidFill>
              <a:effectLst/>
              <a:latin typeface="+mn-lt"/>
              <a:ea typeface="+mn-ea"/>
              <a:cs typeface="+mn-cs"/>
            </a:endParaRPr>
          </a:p>
          <a:p>
            <a:r>
              <a:rPr lang="nn-NO" sz="1200" i="1" kern="1200" dirty="0" smtClean="0">
                <a:solidFill>
                  <a:schemeClr val="tx1"/>
                </a:solidFill>
                <a:effectLst/>
                <a:latin typeface="+mn-lt"/>
                <a:ea typeface="+mn-ea"/>
                <a:cs typeface="+mn-cs"/>
              </a:rPr>
              <a:t> </a:t>
            </a:r>
            <a:endParaRPr lang="nb-NO" sz="1200" i="1" kern="1200" dirty="0" smtClean="0">
              <a:solidFill>
                <a:schemeClr val="tx1"/>
              </a:solidFill>
              <a:effectLst/>
              <a:latin typeface="+mn-lt"/>
              <a:ea typeface="+mn-ea"/>
              <a:cs typeface="+mn-cs"/>
            </a:endParaRPr>
          </a:p>
          <a:p>
            <a:r>
              <a:rPr lang="nn-NO" sz="1200" i="1" kern="1200" dirty="0" smtClean="0">
                <a:solidFill>
                  <a:schemeClr val="tx1"/>
                </a:solidFill>
                <a:effectLst/>
                <a:latin typeface="+mn-lt"/>
                <a:ea typeface="+mn-ea"/>
                <a:cs typeface="+mn-cs"/>
              </a:rPr>
              <a:t>I brev av 3. juli 2014 frå Kommunal- og moderniseringsdepartementet har Fylkesmennene fått i oppdrag å ha ein sentral rolle i arbeidet med kommunereforma. Dette skal skje ved å leggje til rette og være koordinator for dei prosessane som skal gjennomførast lokalt/regionalt. I tillegg har Fylkesmannen blitt bede om «å gjere ei vurdering av dei samla kommunestyrevedtaka om kommunereforma, der det skal leggjast vekt på heilheita i regionen og fylket». I forståing med kommunane vil det difor vere naturleg å samarbeide tett med regionråda for på beste måte å støtta kommunane i reformarbeidet.</a:t>
            </a:r>
            <a:endParaRPr lang="nb-NO" sz="1200" i="1" kern="1200" dirty="0" smtClean="0">
              <a:solidFill>
                <a:schemeClr val="tx1"/>
              </a:solidFill>
              <a:effectLst/>
              <a:latin typeface="+mn-lt"/>
              <a:ea typeface="+mn-ea"/>
              <a:cs typeface="+mn-cs"/>
            </a:endParaRPr>
          </a:p>
          <a:p>
            <a:r>
              <a:rPr lang="nn-NO" sz="1200" i="1" kern="1200" dirty="0" smtClean="0">
                <a:solidFill>
                  <a:schemeClr val="tx1"/>
                </a:solidFill>
                <a:effectLst/>
                <a:latin typeface="+mn-lt"/>
                <a:ea typeface="+mn-ea"/>
                <a:cs typeface="+mn-cs"/>
              </a:rPr>
              <a:t> </a:t>
            </a:r>
            <a:endParaRPr lang="nb-NO" sz="1200" i="1" kern="1200" dirty="0" smtClean="0">
              <a:solidFill>
                <a:schemeClr val="tx1"/>
              </a:solidFill>
              <a:effectLst/>
              <a:latin typeface="+mn-lt"/>
              <a:ea typeface="+mn-ea"/>
              <a:cs typeface="+mn-cs"/>
            </a:endParaRPr>
          </a:p>
          <a:p>
            <a:r>
              <a:rPr lang="nn-NO" sz="1200" i="1" kern="1200" dirty="0" smtClean="0">
                <a:solidFill>
                  <a:schemeClr val="tx1"/>
                </a:solidFill>
                <a:effectLst/>
                <a:latin typeface="+mn-lt"/>
                <a:ea typeface="+mn-ea"/>
                <a:cs typeface="+mn-cs"/>
              </a:rPr>
              <a:t>Fylkesmannen sine forventningar til regionråda ved tildeling av desse skjønnsmidlane er:</a:t>
            </a:r>
            <a:endParaRPr lang="nb-NO" sz="1200" i="1" kern="1200" dirty="0" smtClean="0">
              <a:solidFill>
                <a:schemeClr val="tx1"/>
              </a:solidFill>
              <a:effectLst/>
              <a:latin typeface="+mn-lt"/>
              <a:ea typeface="+mn-ea"/>
              <a:cs typeface="+mn-cs"/>
            </a:endParaRPr>
          </a:p>
          <a:p>
            <a:r>
              <a:rPr lang="nn-NO" sz="1200" i="1" kern="1200" dirty="0" smtClean="0">
                <a:solidFill>
                  <a:schemeClr val="tx1"/>
                </a:solidFill>
                <a:effectLst/>
                <a:latin typeface="+mn-lt"/>
                <a:ea typeface="+mn-ea"/>
                <a:cs typeface="+mn-cs"/>
              </a:rPr>
              <a:t> </a:t>
            </a:r>
            <a:endParaRPr lang="nb-NO" sz="1200" i="1" kern="1200" dirty="0" smtClean="0">
              <a:solidFill>
                <a:schemeClr val="tx1"/>
              </a:solidFill>
              <a:effectLst/>
              <a:latin typeface="+mn-lt"/>
              <a:ea typeface="+mn-ea"/>
              <a:cs typeface="+mn-cs"/>
            </a:endParaRPr>
          </a:p>
          <a:p>
            <a:pPr marL="171450" lvl="0" indent="-171450">
              <a:buFont typeface="Arial" panose="020B0604020202020204" pitchFamily="34" charset="0"/>
              <a:buChar char="•"/>
            </a:pPr>
            <a:r>
              <a:rPr lang="nn-NO" sz="1200" i="1" kern="1200" dirty="0" smtClean="0">
                <a:solidFill>
                  <a:schemeClr val="tx1"/>
                </a:solidFill>
                <a:effectLst/>
                <a:latin typeface="+mn-lt"/>
                <a:ea typeface="+mn-ea"/>
                <a:cs typeface="+mn-cs"/>
              </a:rPr>
              <a:t>Vere ein nøytral samarbeidspartnar til kommunen(ane)</a:t>
            </a:r>
            <a:endParaRPr lang="nb-NO" sz="1200" i="1" kern="1200" dirty="0" smtClean="0">
              <a:solidFill>
                <a:schemeClr val="tx1"/>
              </a:solidFill>
              <a:effectLst/>
              <a:latin typeface="+mn-lt"/>
              <a:ea typeface="+mn-ea"/>
              <a:cs typeface="+mn-cs"/>
            </a:endParaRPr>
          </a:p>
          <a:p>
            <a:pPr marL="171450" lvl="0" indent="-171450">
              <a:buFont typeface="Arial" panose="020B0604020202020204" pitchFamily="34" charset="0"/>
              <a:buChar char="•"/>
            </a:pPr>
            <a:r>
              <a:rPr lang="nn-NO" sz="1200" i="1" kern="1200" dirty="0" smtClean="0">
                <a:solidFill>
                  <a:schemeClr val="tx1"/>
                </a:solidFill>
                <a:effectLst/>
                <a:latin typeface="+mn-lt"/>
                <a:ea typeface="+mn-ea"/>
                <a:cs typeface="+mn-cs"/>
              </a:rPr>
              <a:t>Bruke spesielle tilsette til arbeidet med kommunereforma </a:t>
            </a:r>
            <a:endParaRPr lang="nb-NO" sz="1200" i="1" kern="1200" dirty="0" smtClean="0">
              <a:solidFill>
                <a:schemeClr val="tx1"/>
              </a:solidFill>
              <a:effectLst/>
              <a:latin typeface="+mn-lt"/>
              <a:ea typeface="+mn-ea"/>
              <a:cs typeface="+mn-cs"/>
            </a:endParaRPr>
          </a:p>
          <a:p>
            <a:pPr marL="171450" lvl="0" indent="-171450">
              <a:buFont typeface="Arial" panose="020B0604020202020204" pitchFamily="34" charset="0"/>
              <a:buChar char="•"/>
            </a:pPr>
            <a:r>
              <a:rPr lang="nn-NO" sz="1200" i="1" kern="1200" dirty="0" smtClean="0">
                <a:solidFill>
                  <a:schemeClr val="tx1"/>
                </a:solidFill>
                <a:effectLst/>
                <a:latin typeface="+mn-lt"/>
                <a:ea typeface="+mn-ea"/>
                <a:cs typeface="+mn-cs"/>
              </a:rPr>
              <a:t>Legge til rette for: </a:t>
            </a:r>
            <a:endParaRPr lang="nb-NO" sz="1200" i="1" kern="1200" dirty="0" smtClean="0">
              <a:solidFill>
                <a:schemeClr val="tx1"/>
              </a:solidFill>
              <a:effectLst/>
              <a:latin typeface="+mn-lt"/>
              <a:ea typeface="+mn-ea"/>
              <a:cs typeface="+mn-cs"/>
            </a:endParaRPr>
          </a:p>
          <a:p>
            <a:pPr marL="628650" lvl="1" indent="-171450">
              <a:buFont typeface="Arial" panose="020B0604020202020204" pitchFamily="34" charset="0"/>
              <a:buChar char="•"/>
            </a:pPr>
            <a:r>
              <a:rPr lang="nn-NO" sz="1200" i="1" kern="1200" dirty="0" smtClean="0">
                <a:solidFill>
                  <a:schemeClr val="tx1"/>
                </a:solidFill>
                <a:effectLst/>
                <a:latin typeface="+mn-lt"/>
                <a:ea typeface="+mn-ea"/>
                <a:cs typeface="+mn-cs"/>
              </a:rPr>
              <a:t>møteplassar </a:t>
            </a:r>
            <a:endParaRPr lang="nb-NO" sz="1200" i="1" kern="1200" dirty="0" smtClean="0">
              <a:solidFill>
                <a:schemeClr val="tx1"/>
              </a:solidFill>
              <a:effectLst/>
              <a:latin typeface="+mn-lt"/>
              <a:ea typeface="+mn-ea"/>
              <a:cs typeface="+mn-cs"/>
            </a:endParaRPr>
          </a:p>
          <a:p>
            <a:pPr marL="628650" lvl="1" indent="-171450">
              <a:buFont typeface="Arial" panose="020B0604020202020204" pitchFamily="34" charset="0"/>
              <a:buChar char="•"/>
            </a:pPr>
            <a:r>
              <a:rPr lang="nn-NO" sz="1200" i="1" kern="1200" dirty="0" smtClean="0">
                <a:solidFill>
                  <a:schemeClr val="tx1"/>
                </a:solidFill>
                <a:effectLst/>
                <a:latin typeface="+mn-lt"/>
                <a:ea typeface="+mn-ea"/>
                <a:cs typeface="+mn-cs"/>
              </a:rPr>
              <a:t>dialogmøter, kurs, konferanse, studieturar etter bestilling frå kommunane</a:t>
            </a:r>
            <a:endParaRPr lang="nb-NO" sz="1200" i="1" kern="1200" dirty="0" smtClean="0">
              <a:solidFill>
                <a:schemeClr val="tx1"/>
              </a:solidFill>
              <a:effectLst/>
              <a:latin typeface="+mn-lt"/>
              <a:ea typeface="+mn-ea"/>
              <a:cs typeface="+mn-cs"/>
            </a:endParaRPr>
          </a:p>
          <a:p>
            <a:pPr marL="628650" lvl="1" indent="-171450">
              <a:buFont typeface="Arial" panose="020B0604020202020204" pitchFamily="34" charset="0"/>
              <a:buChar char="•"/>
            </a:pPr>
            <a:r>
              <a:rPr lang="nn-NO" sz="1200" i="1" kern="1200" dirty="0" smtClean="0">
                <a:solidFill>
                  <a:schemeClr val="tx1"/>
                </a:solidFill>
                <a:effectLst/>
                <a:latin typeface="+mn-lt"/>
                <a:ea typeface="+mn-ea"/>
                <a:cs typeface="+mn-cs"/>
              </a:rPr>
              <a:t>utgreiingar som har felles interesse for kommunane</a:t>
            </a:r>
            <a:endParaRPr lang="nb-NO" sz="1200" i="1" kern="1200" dirty="0" smtClean="0">
              <a:solidFill>
                <a:schemeClr val="tx1"/>
              </a:solidFill>
              <a:effectLst/>
              <a:latin typeface="+mn-lt"/>
              <a:ea typeface="+mn-ea"/>
              <a:cs typeface="+mn-cs"/>
            </a:endParaRPr>
          </a:p>
          <a:p>
            <a:pPr marL="628650" lvl="1" indent="-171450">
              <a:buFont typeface="Arial" panose="020B0604020202020204" pitchFamily="34" charset="0"/>
              <a:buChar char="•"/>
            </a:pPr>
            <a:r>
              <a:rPr lang="nn-NO" sz="1200" i="1" kern="1200" dirty="0" smtClean="0">
                <a:solidFill>
                  <a:schemeClr val="tx1"/>
                </a:solidFill>
                <a:effectLst/>
                <a:latin typeface="+mn-lt"/>
                <a:ea typeface="+mn-ea"/>
                <a:cs typeface="+mn-cs"/>
              </a:rPr>
              <a:t>innbyggjarundersøkingar</a:t>
            </a:r>
            <a:endParaRPr lang="nb-NO" sz="1200" i="1" kern="1200" dirty="0" smtClean="0">
              <a:solidFill>
                <a:schemeClr val="tx1"/>
              </a:solidFill>
              <a:effectLst/>
              <a:latin typeface="+mn-lt"/>
              <a:ea typeface="+mn-ea"/>
              <a:cs typeface="+mn-cs"/>
            </a:endParaRPr>
          </a:p>
          <a:p>
            <a:pPr marL="628650" lvl="1" indent="-171450">
              <a:buFont typeface="Arial" panose="020B0604020202020204" pitchFamily="34" charset="0"/>
              <a:buChar char="•"/>
            </a:pPr>
            <a:r>
              <a:rPr lang="nn-NO" sz="1200" i="1" kern="1200" dirty="0" smtClean="0">
                <a:solidFill>
                  <a:schemeClr val="tx1"/>
                </a:solidFill>
                <a:effectLst/>
                <a:latin typeface="+mn-lt"/>
                <a:ea typeface="+mn-ea"/>
                <a:cs typeface="+mn-cs"/>
              </a:rPr>
              <a:t>samarbeid med fylkesmannen om oppfølging av kontaktpersonane i kommunane</a:t>
            </a:r>
            <a:endParaRPr lang="nb-NO" sz="1200" i="1" kern="1200" dirty="0" smtClean="0">
              <a:solidFill>
                <a:schemeClr val="tx1"/>
              </a:solidFill>
              <a:effectLst/>
              <a:latin typeface="+mn-lt"/>
              <a:ea typeface="+mn-ea"/>
              <a:cs typeface="+mn-cs"/>
            </a:endParaRPr>
          </a:p>
          <a:p>
            <a:pPr marL="628650" lvl="1" indent="-171450">
              <a:buFont typeface="Arial" panose="020B0604020202020204" pitchFamily="34" charset="0"/>
              <a:buChar char="•"/>
            </a:pPr>
            <a:r>
              <a:rPr lang="nn-NO" sz="1200" i="1" kern="1200" dirty="0" smtClean="0">
                <a:solidFill>
                  <a:schemeClr val="tx1"/>
                </a:solidFill>
                <a:effectLst/>
                <a:latin typeface="+mn-lt"/>
                <a:ea typeface="+mn-ea"/>
                <a:cs typeface="+mn-cs"/>
              </a:rPr>
              <a:t>samarbeidsmøte med fylkesmannen</a:t>
            </a:r>
            <a:endParaRPr lang="nb-NO" sz="1200" i="1" kern="1200" dirty="0" smtClean="0">
              <a:solidFill>
                <a:schemeClr val="tx1"/>
              </a:solidFill>
              <a:effectLst/>
              <a:latin typeface="+mn-lt"/>
              <a:ea typeface="+mn-ea"/>
              <a:cs typeface="+mn-cs"/>
            </a:endParaRPr>
          </a:p>
          <a:p>
            <a:r>
              <a:rPr lang="nn-NO" sz="1200" i="1" kern="1200" dirty="0" smtClean="0">
                <a:solidFill>
                  <a:schemeClr val="tx1"/>
                </a:solidFill>
                <a:effectLst/>
                <a:latin typeface="+mn-lt"/>
                <a:ea typeface="+mn-ea"/>
                <a:cs typeface="+mn-cs"/>
              </a:rPr>
              <a:t> </a:t>
            </a:r>
            <a:endParaRPr lang="nb-NO" sz="1200" i="1" kern="1200" dirty="0" smtClean="0">
              <a:solidFill>
                <a:schemeClr val="tx1"/>
              </a:solidFill>
              <a:effectLst/>
              <a:latin typeface="+mn-lt"/>
              <a:ea typeface="+mn-ea"/>
              <a:cs typeface="+mn-cs"/>
            </a:endParaRPr>
          </a:p>
          <a:p>
            <a:pPr marL="171450" lvl="0" indent="-171450">
              <a:buFont typeface="Arial" panose="020B0604020202020204" pitchFamily="34" charset="0"/>
              <a:buChar char="•"/>
            </a:pPr>
            <a:r>
              <a:rPr lang="nn-NO" sz="1200" i="1" kern="1200" dirty="0" smtClean="0">
                <a:solidFill>
                  <a:schemeClr val="tx1"/>
                </a:solidFill>
                <a:effectLst/>
                <a:latin typeface="+mn-lt"/>
                <a:ea typeface="+mn-ea"/>
                <a:cs typeface="+mn-cs"/>
              </a:rPr>
              <a:t>Halvårsrapportering til fylkesmannen, 1. juli og 31. desember 2015 (vi vil sende ut nærare informasjon kva vi ynskjer tilbakemelding på i desse rapportane)</a:t>
            </a:r>
            <a:endParaRPr lang="nb-NO" sz="1200" i="1" kern="1200" dirty="0" smtClean="0">
              <a:solidFill>
                <a:schemeClr val="tx1"/>
              </a:solidFill>
              <a:effectLst/>
              <a:latin typeface="+mn-lt"/>
              <a:ea typeface="+mn-ea"/>
              <a:cs typeface="+mn-cs"/>
            </a:endParaRPr>
          </a:p>
          <a:p>
            <a:r>
              <a:rPr lang="nn-NO" sz="1200" i="1" kern="1200" dirty="0" smtClean="0">
                <a:solidFill>
                  <a:schemeClr val="tx1"/>
                </a:solidFill>
                <a:effectLst/>
                <a:latin typeface="+mn-lt"/>
                <a:ea typeface="+mn-ea"/>
                <a:cs typeface="+mn-cs"/>
              </a:rPr>
              <a:t> </a:t>
            </a:r>
            <a:endParaRPr lang="nb-NO" sz="1200" i="1" kern="1200" dirty="0" smtClean="0">
              <a:solidFill>
                <a:schemeClr val="tx1"/>
              </a:solidFill>
              <a:effectLst/>
              <a:latin typeface="+mn-lt"/>
              <a:ea typeface="+mn-ea"/>
              <a:cs typeface="+mn-cs"/>
            </a:endParaRPr>
          </a:p>
          <a:p>
            <a:r>
              <a:rPr lang="nn-NO" sz="1200" i="1" kern="1200" dirty="0" smtClean="0">
                <a:solidFill>
                  <a:schemeClr val="tx1"/>
                </a:solidFill>
                <a:effectLst/>
                <a:latin typeface="+mn-lt"/>
                <a:ea typeface="+mn-ea"/>
                <a:cs typeface="+mn-cs"/>
              </a:rPr>
              <a:t>Skjønnsmidlane blir utbetalt til den kommunen regionrådet sett som søkarkommune. Søkarkommunen står ansvarleg for at skjønnsmidlane blir overført til regionrådet. Det er søkarkommunen som har det formelle rapporteringsansvaret til fylkesmannen, men vi ser det som naturleg at dette følger regionrådet opp.</a:t>
            </a:r>
            <a:endParaRPr lang="nb-NO" sz="1200" i="1" kern="1200" dirty="0" smtClean="0">
              <a:solidFill>
                <a:schemeClr val="tx1"/>
              </a:solidFill>
              <a:effectLst/>
              <a:latin typeface="+mn-lt"/>
              <a:ea typeface="+mn-ea"/>
              <a:cs typeface="+mn-cs"/>
            </a:endParaRPr>
          </a:p>
          <a:p>
            <a:r>
              <a:rPr lang="nn-NO" sz="1200" i="1" kern="1200" dirty="0" smtClean="0">
                <a:solidFill>
                  <a:schemeClr val="tx1"/>
                </a:solidFill>
                <a:effectLst/>
                <a:latin typeface="+mn-lt"/>
                <a:ea typeface="+mn-ea"/>
                <a:cs typeface="+mn-cs"/>
              </a:rPr>
              <a:t> </a:t>
            </a:r>
            <a:endParaRPr lang="nb-NO" sz="1200" i="1" kern="1200" dirty="0" smtClean="0">
              <a:solidFill>
                <a:schemeClr val="tx1"/>
              </a:solidFill>
              <a:effectLst/>
              <a:latin typeface="+mn-lt"/>
              <a:ea typeface="+mn-ea"/>
              <a:cs typeface="+mn-cs"/>
            </a:endParaRPr>
          </a:p>
          <a:p>
            <a:r>
              <a:rPr lang="nn-NO" sz="1200" i="1" kern="1200" dirty="0" smtClean="0">
                <a:solidFill>
                  <a:schemeClr val="tx1"/>
                </a:solidFill>
                <a:effectLst/>
                <a:latin typeface="+mn-lt"/>
                <a:ea typeface="+mn-ea"/>
                <a:cs typeface="+mn-cs"/>
              </a:rPr>
              <a:t>Det er også den kommunen som formelt er ansvarleg for rapporteringa til oss og vidareformidlinga av informasjon sendt frå oss, men vi ser det likevel som naturleg at regionrådet tek seg av dette. </a:t>
            </a:r>
            <a:endParaRPr lang="nb-NO" sz="1200" i="1" kern="1200" dirty="0" smtClean="0">
              <a:solidFill>
                <a:schemeClr val="tx1"/>
              </a:solidFill>
              <a:effectLst/>
              <a:latin typeface="+mn-lt"/>
              <a:ea typeface="+mn-ea"/>
              <a:cs typeface="+mn-cs"/>
            </a:endParaRPr>
          </a:p>
          <a:p>
            <a:r>
              <a:rPr lang="nn-NO" sz="1200" i="1" kern="1200" dirty="0" smtClean="0">
                <a:solidFill>
                  <a:schemeClr val="tx1"/>
                </a:solidFill>
                <a:effectLst/>
                <a:latin typeface="+mn-lt"/>
                <a:ea typeface="+mn-ea"/>
                <a:cs typeface="+mn-cs"/>
              </a:rPr>
              <a:t> </a:t>
            </a:r>
            <a:endParaRPr lang="nb-NO" sz="1200" i="1" kern="1200" dirty="0" smtClean="0">
              <a:solidFill>
                <a:schemeClr val="tx1"/>
              </a:solidFill>
              <a:effectLst/>
              <a:latin typeface="+mn-lt"/>
              <a:ea typeface="+mn-ea"/>
              <a:cs typeface="+mn-cs"/>
            </a:endParaRPr>
          </a:p>
          <a:p>
            <a:r>
              <a:rPr lang="nb-NO" sz="1200" i="1" kern="1200" dirty="0" smtClean="0">
                <a:solidFill>
                  <a:schemeClr val="tx1"/>
                </a:solidFill>
                <a:effectLst/>
                <a:latin typeface="+mn-lt"/>
                <a:ea typeface="+mn-ea"/>
                <a:cs typeface="+mn-cs"/>
              </a:rPr>
              <a:t>Lykke til med kommunereformarbeidet!»</a:t>
            </a:r>
          </a:p>
          <a:p>
            <a:endParaRPr lang="nb-NO" i="1" baseline="0" dirty="0" smtClean="0"/>
          </a:p>
          <a:p>
            <a:endParaRPr lang="nb-NO"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t>14</a:t>
            </a:fld>
            <a:endParaRPr lang="nb-NO"/>
          </a:p>
        </p:txBody>
      </p:sp>
    </p:spTree>
    <p:extLst>
      <p:ext uri="{BB962C8B-B14F-4D97-AF65-F5344CB8AC3E}">
        <p14:creationId xmlns:p14="http://schemas.microsoft.com/office/powerpoint/2010/main" val="955879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dirty="0" smtClean="0"/>
              <a:t>Her </a:t>
            </a:r>
            <a:r>
              <a:rPr lang="nb-NO" dirty="0" err="1" smtClean="0"/>
              <a:t>føljer</a:t>
            </a:r>
            <a:r>
              <a:rPr lang="nb-NO" dirty="0" smtClean="0"/>
              <a:t> du lysarket</a:t>
            </a:r>
            <a:endParaRPr lang="nb-NO"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t>15</a:t>
            </a:fld>
            <a:endParaRPr lang="nb-NO"/>
          </a:p>
        </p:txBody>
      </p:sp>
    </p:spTree>
    <p:extLst>
      <p:ext uri="{BB962C8B-B14F-4D97-AF65-F5344CB8AC3E}">
        <p14:creationId xmlns:p14="http://schemas.microsoft.com/office/powerpoint/2010/main" val="35305511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dirty="0" smtClean="0"/>
              <a:t>Fylkesmannen merker seg at </a:t>
            </a:r>
            <a:r>
              <a:rPr lang="nb-NO" dirty="0" err="1" smtClean="0"/>
              <a:t>kommunane</a:t>
            </a:r>
            <a:r>
              <a:rPr lang="nb-NO" baseline="0" dirty="0" smtClean="0"/>
              <a:t> er godt i gang med eigne og felles </a:t>
            </a:r>
            <a:r>
              <a:rPr lang="nb-NO" baseline="0" dirty="0" err="1" smtClean="0"/>
              <a:t>prosessar</a:t>
            </a:r>
            <a:r>
              <a:rPr lang="nb-NO" baseline="0" dirty="0" smtClean="0"/>
              <a:t> med andre </a:t>
            </a:r>
            <a:r>
              <a:rPr lang="nb-NO" baseline="0" dirty="0" err="1" smtClean="0"/>
              <a:t>kommunar</a:t>
            </a:r>
            <a:r>
              <a:rPr lang="nb-NO" baseline="0" dirty="0" smtClean="0"/>
              <a:t>:</a:t>
            </a:r>
          </a:p>
          <a:p>
            <a:pPr marL="228600" indent="-228600">
              <a:buAutoNum type="arabicPeriod"/>
            </a:pPr>
            <a:r>
              <a:rPr lang="nb-NO" baseline="0" dirty="0" err="1" smtClean="0"/>
              <a:t>Innbyggjarinnvolvering</a:t>
            </a:r>
            <a:r>
              <a:rPr lang="nb-NO" baseline="0" dirty="0" smtClean="0"/>
              <a:t> er viktig</a:t>
            </a:r>
          </a:p>
          <a:p>
            <a:pPr marL="228600" indent="-228600">
              <a:buAutoNum type="arabicPeriod"/>
            </a:pPr>
            <a:r>
              <a:rPr lang="nb-NO" baseline="0" dirty="0" smtClean="0"/>
              <a:t>Fakta og </a:t>
            </a:r>
            <a:r>
              <a:rPr lang="nb-NO" baseline="0" dirty="0" err="1" smtClean="0"/>
              <a:t>utfordringar</a:t>
            </a:r>
            <a:r>
              <a:rPr lang="nb-NO" baseline="0" dirty="0" smtClean="0"/>
              <a:t> bør </a:t>
            </a:r>
            <a:r>
              <a:rPr lang="nb-NO" baseline="0" dirty="0" err="1" smtClean="0"/>
              <a:t>leggjast</a:t>
            </a:r>
            <a:r>
              <a:rPr lang="nb-NO" baseline="0" dirty="0" smtClean="0"/>
              <a:t> til grunn - og at dette blir satt i </a:t>
            </a:r>
            <a:r>
              <a:rPr lang="nb-NO" baseline="0" dirty="0" err="1" smtClean="0"/>
              <a:t>samanhengar</a:t>
            </a:r>
            <a:r>
              <a:rPr lang="nb-NO" baseline="0" dirty="0" smtClean="0"/>
              <a:t> med planarbeidet og </a:t>
            </a:r>
            <a:r>
              <a:rPr lang="nb-NO" baseline="0" dirty="0" err="1" smtClean="0"/>
              <a:t>framtidsbilete</a:t>
            </a:r>
            <a:r>
              <a:rPr lang="nb-NO" baseline="0" dirty="0" smtClean="0"/>
              <a:t>/</a:t>
            </a:r>
            <a:r>
              <a:rPr lang="nb-NO" baseline="0" dirty="0" err="1" smtClean="0"/>
              <a:t>senarier</a:t>
            </a:r>
            <a:r>
              <a:rPr lang="nb-NO" baseline="0" dirty="0" smtClean="0"/>
              <a:t>, viser til arbeid både i ROR og Sunnmøre regionråd.</a:t>
            </a:r>
          </a:p>
          <a:p>
            <a:pPr marL="228600" indent="-228600">
              <a:buAutoNum type="arabicPeriod"/>
            </a:pPr>
            <a:r>
              <a:rPr lang="nb-NO" baseline="0" dirty="0" smtClean="0"/>
              <a:t>KS og Fylkesmannen samarbeider for å bistå </a:t>
            </a:r>
            <a:r>
              <a:rPr lang="nb-NO" baseline="0" dirty="0" err="1" smtClean="0"/>
              <a:t>kommunane</a:t>
            </a:r>
            <a:r>
              <a:rPr lang="nb-NO" baseline="0" dirty="0" smtClean="0"/>
              <a:t> med at nye </a:t>
            </a:r>
            <a:r>
              <a:rPr lang="nb-NO" baseline="0" dirty="0" err="1" smtClean="0"/>
              <a:t>politikarar</a:t>
            </a:r>
            <a:r>
              <a:rPr lang="nb-NO" baseline="0" dirty="0" smtClean="0"/>
              <a:t> får god kunnskap om </a:t>
            </a:r>
            <a:r>
              <a:rPr lang="nb-NO" baseline="0" dirty="0" err="1" smtClean="0"/>
              <a:t>kommunereforma</a:t>
            </a:r>
            <a:endParaRPr lang="nb-NO" baseline="0" dirty="0" smtClean="0"/>
          </a:p>
          <a:p>
            <a:pPr marL="228600" indent="-228600">
              <a:buAutoNum type="arabicPeriod"/>
            </a:pPr>
            <a:r>
              <a:rPr lang="nb-NO" baseline="0" dirty="0" err="1" smtClean="0"/>
              <a:t>Kommunane</a:t>
            </a:r>
            <a:r>
              <a:rPr lang="nb-NO" baseline="0" dirty="0" smtClean="0"/>
              <a:t> må </a:t>
            </a:r>
            <a:r>
              <a:rPr lang="nb-NO" baseline="0" dirty="0" err="1" smtClean="0"/>
              <a:t>leggje</a:t>
            </a:r>
            <a:r>
              <a:rPr lang="nb-NO" baseline="0" dirty="0" smtClean="0"/>
              <a:t> vekt på eigen prosess – samstundes som det er viktig å samarbeide godt med sine </a:t>
            </a:r>
            <a:r>
              <a:rPr lang="nb-NO" baseline="0" dirty="0" err="1" smtClean="0"/>
              <a:t>naboar</a:t>
            </a:r>
            <a:r>
              <a:rPr lang="nb-NO" baseline="0" dirty="0" smtClean="0"/>
              <a:t>!!</a:t>
            </a:r>
          </a:p>
          <a:p>
            <a:endParaRPr lang="nb-NO"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t>16</a:t>
            </a:fld>
            <a:endParaRPr lang="nb-NO"/>
          </a:p>
        </p:txBody>
      </p:sp>
    </p:spTree>
    <p:extLst>
      <p:ext uri="{BB962C8B-B14F-4D97-AF65-F5344CB8AC3E}">
        <p14:creationId xmlns:p14="http://schemas.microsoft.com/office/powerpoint/2010/main" val="37973334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dirty="0" smtClean="0"/>
              <a:t>Viser til lysark</a:t>
            </a:r>
            <a:endParaRPr lang="nb-NO"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t>17</a:t>
            </a:fld>
            <a:endParaRPr lang="nb-NO"/>
          </a:p>
        </p:txBody>
      </p:sp>
    </p:spTree>
    <p:extLst>
      <p:ext uri="{BB962C8B-B14F-4D97-AF65-F5344CB8AC3E}">
        <p14:creationId xmlns:p14="http://schemas.microsoft.com/office/powerpoint/2010/main" val="14919733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dirty="0" smtClean="0"/>
              <a:t>Fylkesmannen får mange </a:t>
            </a:r>
            <a:r>
              <a:rPr lang="nb-NO" dirty="0" err="1" smtClean="0"/>
              <a:t>innspel</a:t>
            </a:r>
            <a:r>
              <a:rPr lang="nb-NO" dirty="0" smtClean="0"/>
              <a:t> </a:t>
            </a:r>
            <a:r>
              <a:rPr lang="nb-NO" dirty="0" err="1" smtClean="0"/>
              <a:t>frå</a:t>
            </a:r>
            <a:r>
              <a:rPr lang="nb-NO" dirty="0" smtClean="0"/>
              <a:t> møter med </a:t>
            </a:r>
            <a:r>
              <a:rPr lang="nb-NO" dirty="0" err="1" smtClean="0"/>
              <a:t>kommunane</a:t>
            </a:r>
            <a:r>
              <a:rPr lang="nb-NO" dirty="0" smtClean="0"/>
              <a:t> – samstundes som Tenketanken</a:t>
            </a:r>
            <a:r>
              <a:rPr lang="nb-NO" baseline="0" dirty="0" smtClean="0"/>
              <a:t> er </a:t>
            </a:r>
            <a:r>
              <a:rPr lang="nb-NO" baseline="0" dirty="0" err="1" smtClean="0"/>
              <a:t>ein</a:t>
            </a:r>
            <a:r>
              <a:rPr lang="nb-NO" baseline="0" dirty="0" smtClean="0"/>
              <a:t> viktig arena for </a:t>
            </a:r>
            <a:r>
              <a:rPr lang="nb-NO" baseline="0" dirty="0" err="1" smtClean="0"/>
              <a:t>innspel</a:t>
            </a:r>
            <a:r>
              <a:rPr lang="nb-NO" baseline="0" dirty="0" smtClean="0"/>
              <a:t> og drøfting. Dette gjev enda betre grunnlag for FM til å kunne ta gode </a:t>
            </a:r>
            <a:r>
              <a:rPr lang="nb-NO" baseline="0" dirty="0" err="1" smtClean="0"/>
              <a:t>vurderingar</a:t>
            </a:r>
            <a:r>
              <a:rPr lang="nb-NO" baseline="0" dirty="0" smtClean="0"/>
              <a:t> på </a:t>
            </a:r>
            <a:r>
              <a:rPr lang="nb-NO" baseline="0" dirty="0" err="1" smtClean="0"/>
              <a:t>utfordringsbilete</a:t>
            </a:r>
            <a:r>
              <a:rPr lang="nb-NO" baseline="0" dirty="0" smtClean="0"/>
              <a:t> og heilskapen for regionen. (Sei litt om representasjonen i tenketanen)</a:t>
            </a:r>
          </a:p>
          <a:p>
            <a:endParaRPr lang="nb-NO" baseline="0" dirty="0" smtClean="0"/>
          </a:p>
          <a:p>
            <a:r>
              <a:rPr lang="nb-NO" baseline="0" dirty="0" smtClean="0"/>
              <a:t>Fylkesmannen har bede om å få </a:t>
            </a:r>
            <a:r>
              <a:rPr lang="nb-NO" baseline="0" dirty="0" err="1" smtClean="0"/>
              <a:t>kontaktpersonar</a:t>
            </a:r>
            <a:r>
              <a:rPr lang="nb-NO" baseline="0" dirty="0" smtClean="0"/>
              <a:t> </a:t>
            </a:r>
            <a:r>
              <a:rPr lang="nb-NO" baseline="0" dirty="0" err="1" smtClean="0"/>
              <a:t>vedrørande</a:t>
            </a:r>
            <a:r>
              <a:rPr lang="nb-NO" baseline="0" dirty="0" smtClean="0"/>
              <a:t> </a:t>
            </a:r>
            <a:r>
              <a:rPr lang="nb-NO" baseline="0" dirty="0" err="1" smtClean="0"/>
              <a:t>kommunereforma</a:t>
            </a:r>
            <a:r>
              <a:rPr lang="nb-NO" baseline="0" dirty="0" smtClean="0"/>
              <a:t> i kvar kommune. Dette fordi FM er avhengig av å ha </a:t>
            </a:r>
            <a:r>
              <a:rPr lang="nb-NO" baseline="0" dirty="0" err="1" smtClean="0"/>
              <a:t>ein</a:t>
            </a:r>
            <a:r>
              <a:rPr lang="nb-NO" baseline="0" dirty="0" smtClean="0"/>
              <a:t> person med direktedialog inn til den </a:t>
            </a:r>
            <a:r>
              <a:rPr lang="nb-NO" baseline="0" dirty="0" err="1" smtClean="0"/>
              <a:t>einskilde</a:t>
            </a:r>
            <a:r>
              <a:rPr lang="nb-NO" baseline="0" dirty="0" smtClean="0"/>
              <a:t> kommunen. FM </a:t>
            </a:r>
            <a:r>
              <a:rPr lang="nb-NO" baseline="0" dirty="0" err="1" smtClean="0"/>
              <a:t>blandar</a:t>
            </a:r>
            <a:r>
              <a:rPr lang="nb-NO" baseline="0" dirty="0" smtClean="0"/>
              <a:t> seg </a:t>
            </a:r>
            <a:r>
              <a:rPr lang="nb-NO" baseline="0" dirty="0" err="1" smtClean="0"/>
              <a:t>ikkje</a:t>
            </a:r>
            <a:r>
              <a:rPr lang="nb-NO" baseline="0" dirty="0" smtClean="0"/>
              <a:t> borti kven som er kontaktperson – </a:t>
            </a:r>
            <a:r>
              <a:rPr lang="nb-NO" baseline="0" dirty="0" err="1" smtClean="0"/>
              <a:t>nokon</a:t>
            </a:r>
            <a:r>
              <a:rPr lang="nb-NO" baseline="0" dirty="0" smtClean="0"/>
              <a:t> har valt kontaktperson i leiinga – </a:t>
            </a:r>
            <a:r>
              <a:rPr lang="nb-NO" baseline="0" dirty="0" err="1" smtClean="0"/>
              <a:t>nokon</a:t>
            </a:r>
            <a:r>
              <a:rPr lang="nb-NO" baseline="0" dirty="0" smtClean="0"/>
              <a:t> har valt å ha </a:t>
            </a:r>
            <a:r>
              <a:rPr lang="nb-NO" baseline="0" dirty="0" err="1" smtClean="0"/>
              <a:t>prosjektorganisere</a:t>
            </a:r>
            <a:r>
              <a:rPr lang="nb-NO" baseline="0" dirty="0" smtClean="0"/>
              <a:t> arbeidet med </a:t>
            </a:r>
            <a:r>
              <a:rPr lang="nb-NO" baseline="0" dirty="0" err="1" smtClean="0"/>
              <a:t>ein</a:t>
            </a:r>
            <a:r>
              <a:rPr lang="nb-NO" baseline="0" dirty="0" smtClean="0"/>
              <a:t> </a:t>
            </a:r>
            <a:r>
              <a:rPr lang="nb-NO" baseline="0" dirty="0" err="1" smtClean="0"/>
              <a:t>leiar</a:t>
            </a:r>
            <a:r>
              <a:rPr lang="nb-NO" baseline="0" dirty="0" smtClean="0"/>
              <a:t> som også er kontaktperson til FM.</a:t>
            </a:r>
          </a:p>
          <a:p>
            <a:endParaRPr lang="nb-NO" baseline="0" dirty="0" smtClean="0"/>
          </a:p>
          <a:p>
            <a:r>
              <a:rPr lang="nb-NO" baseline="0" dirty="0" smtClean="0"/>
              <a:t>Vi har planlagt 3 </a:t>
            </a:r>
            <a:r>
              <a:rPr lang="nb-NO" baseline="0" dirty="0" err="1" smtClean="0"/>
              <a:t>samlingar</a:t>
            </a:r>
            <a:r>
              <a:rPr lang="nb-NO" baseline="0" dirty="0" smtClean="0"/>
              <a:t> for </a:t>
            </a:r>
            <a:r>
              <a:rPr lang="nb-NO" baseline="0" dirty="0" err="1" smtClean="0"/>
              <a:t>kontaktpersonar</a:t>
            </a:r>
            <a:r>
              <a:rPr lang="nb-NO" baseline="0" dirty="0" smtClean="0"/>
              <a:t> (som kan ta med seg andre </a:t>
            </a:r>
            <a:r>
              <a:rPr lang="nb-NO" baseline="0" dirty="0" err="1" smtClean="0"/>
              <a:t>frå</a:t>
            </a:r>
            <a:r>
              <a:rPr lang="nb-NO" baseline="0" dirty="0" smtClean="0"/>
              <a:t> kommunen som arbeider med prosessen)</a:t>
            </a:r>
          </a:p>
          <a:p>
            <a:pPr marL="0" marR="0" indent="0" algn="l" defTabSz="914400" rtl="0" eaLnBrk="1" fontAlgn="auto" latinLnBrk="0" hangingPunct="1">
              <a:lnSpc>
                <a:spcPct val="100000"/>
              </a:lnSpc>
              <a:spcBef>
                <a:spcPts val="0"/>
              </a:spcBef>
              <a:spcAft>
                <a:spcPts val="0"/>
              </a:spcAft>
              <a:buClrTx/>
              <a:buSzTx/>
              <a:buFontTx/>
              <a:buNone/>
              <a:tabLst/>
              <a:defRPr/>
            </a:pPr>
            <a:r>
              <a:rPr lang="nb-NO" baseline="0" dirty="0" smtClean="0"/>
              <a:t>Samlinga i april vil ha fokus på </a:t>
            </a:r>
            <a:r>
              <a:rPr lang="nb-NO" sz="1200" kern="1200" dirty="0" err="1" smtClean="0">
                <a:solidFill>
                  <a:schemeClr val="tx1"/>
                </a:solidFill>
                <a:effectLst/>
                <a:latin typeface="+mn-lt"/>
                <a:ea typeface="+mn-ea"/>
                <a:cs typeface="+mn-cs"/>
              </a:rPr>
              <a:t>framtidsbilete</a:t>
            </a:r>
            <a:r>
              <a:rPr lang="nb-NO" sz="1200" kern="1200" dirty="0" smtClean="0">
                <a:solidFill>
                  <a:schemeClr val="tx1"/>
                </a:solidFill>
                <a:effectLst/>
                <a:latin typeface="+mn-lt"/>
                <a:ea typeface="+mn-ea"/>
                <a:cs typeface="+mn-cs"/>
              </a:rPr>
              <a:t> i planleggingsarbeid, og konkret i det </a:t>
            </a:r>
            <a:r>
              <a:rPr lang="nb-NO" sz="1200" kern="1200" dirty="0" err="1" smtClean="0">
                <a:solidFill>
                  <a:schemeClr val="tx1"/>
                </a:solidFill>
                <a:effectLst/>
                <a:latin typeface="+mn-lt"/>
                <a:ea typeface="+mn-ea"/>
                <a:cs typeface="+mn-cs"/>
              </a:rPr>
              <a:t>pågåande</a:t>
            </a:r>
            <a:r>
              <a:rPr lang="nb-NO" sz="1200" kern="1200" dirty="0" smtClean="0">
                <a:solidFill>
                  <a:schemeClr val="tx1"/>
                </a:solidFill>
                <a:effectLst/>
                <a:latin typeface="+mn-lt"/>
                <a:ea typeface="+mn-ea"/>
                <a:cs typeface="+mn-cs"/>
              </a:rPr>
              <a:t> arbeidet med </a:t>
            </a:r>
            <a:r>
              <a:rPr lang="nb-NO" sz="1200" kern="1200" dirty="0" err="1" smtClean="0">
                <a:solidFill>
                  <a:schemeClr val="tx1"/>
                </a:solidFill>
                <a:effectLst/>
                <a:latin typeface="+mn-lt"/>
                <a:ea typeface="+mn-ea"/>
                <a:cs typeface="+mn-cs"/>
              </a:rPr>
              <a:t>kommunereforma</a:t>
            </a:r>
            <a:r>
              <a:rPr lang="nb-NO" sz="1200" kern="1200" dirty="0" smtClean="0">
                <a:solidFill>
                  <a:schemeClr val="tx1"/>
                </a:solidFill>
                <a:effectLst/>
                <a:latin typeface="+mn-lt"/>
                <a:ea typeface="+mn-ea"/>
                <a:cs typeface="+mn-cs"/>
              </a:rPr>
              <a:t>. Deltakerne vil bli presentert for </a:t>
            </a:r>
            <a:r>
              <a:rPr lang="nb-NO" sz="1200" kern="1200" dirty="0" err="1" smtClean="0">
                <a:solidFill>
                  <a:schemeClr val="tx1"/>
                </a:solidFill>
                <a:effectLst/>
                <a:latin typeface="+mn-lt"/>
                <a:ea typeface="+mn-ea"/>
                <a:cs typeface="+mn-cs"/>
              </a:rPr>
              <a:t>ein</a:t>
            </a:r>
            <a:r>
              <a:rPr lang="nb-NO" sz="1200" kern="1200" dirty="0" smtClean="0">
                <a:solidFill>
                  <a:schemeClr val="tx1"/>
                </a:solidFill>
                <a:effectLst/>
                <a:latin typeface="+mn-lt"/>
                <a:ea typeface="+mn-ea"/>
                <a:cs typeface="+mn-cs"/>
              </a:rPr>
              <a:t> metode i bruk av </a:t>
            </a:r>
            <a:r>
              <a:rPr lang="nb-NO" sz="1200" kern="1200" dirty="0" err="1" smtClean="0">
                <a:solidFill>
                  <a:schemeClr val="tx1"/>
                </a:solidFill>
                <a:effectLst/>
                <a:latin typeface="+mn-lt"/>
                <a:ea typeface="+mn-ea"/>
                <a:cs typeface="+mn-cs"/>
              </a:rPr>
              <a:t>fremtidsbiletemetodikk</a:t>
            </a:r>
            <a:r>
              <a:rPr lang="nb-NO" sz="1200" kern="1200" dirty="0" smtClean="0">
                <a:solidFill>
                  <a:schemeClr val="tx1"/>
                </a:solidFill>
                <a:effectLst/>
                <a:latin typeface="+mn-lt"/>
                <a:ea typeface="+mn-ea"/>
                <a:cs typeface="+mn-cs"/>
              </a:rPr>
              <a:t> som kan </a:t>
            </a:r>
            <a:r>
              <a:rPr lang="nb-NO" sz="1200" kern="1200" dirty="0" err="1" smtClean="0">
                <a:solidFill>
                  <a:schemeClr val="tx1"/>
                </a:solidFill>
                <a:effectLst/>
                <a:latin typeface="+mn-lt"/>
                <a:ea typeface="+mn-ea"/>
                <a:cs typeface="+mn-cs"/>
              </a:rPr>
              <a:t>brukast</a:t>
            </a:r>
            <a:r>
              <a:rPr lang="nb-NO" sz="1200" kern="1200" dirty="0" smtClean="0">
                <a:solidFill>
                  <a:schemeClr val="tx1"/>
                </a:solidFill>
                <a:effectLst/>
                <a:latin typeface="+mn-lt"/>
                <a:ea typeface="+mn-ea"/>
                <a:cs typeface="+mn-cs"/>
              </a:rPr>
              <a:t> i eigen kommune. Samlinga på </a:t>
            </a:r>
            <a:r>
              <a:rPr lang="nb-NO" sz="1200" kern="1200" dirty="0" err="1" smtClean="0">
                <a:solidFill>
                  <a:schemeClr val="tx1"/>
                </a:solidFill>
                <a:effectLst/>
                <a:latin typeface="+mn-lt"/>
                <a:ea typeface="+mn-ea"/>
                <a:cs typeface="+mn-cs"/>
              </a:rPr>
              <a:t>hausten</a:t>
            </a:r>
            <a:r>
              <a:rPr lang="nb-NO" sz="1200" kern="1200" dirty="0" smtClean="0">
                <a:solidFill>
                  <a:schemeClr val="tx1"/>
                </a:solidFill>
                <a:effectLst/>
                <a:latin typeface="+mn-lt"/>
                <a:ea typeface="+mn-ea"/>
                <a:cs typeface="+mn-cs"/>
              </a:rPr>
              <a:t> vil </a:t>
            </a:r>
            <a:r>
              <a:rPr lang="nb-NO" sz="1200" kern="1200" dirty="0" err="1" smtClean="0">
                <a:solidFill>
                  <a:schemeClr val="tx1"/>
                </a:solidFill>
                <a:effectLst/>
                <a:latin typeface="+mn-lt"/>
                <a:ea typeface="+mn-ea"/>
                <a:cs typeface="+mn-cs"/>
              </a:rPr>
              <a:t>følje</a:t>
            </a:r>
            <a:r>
              <a:rPr lang="nb-NO" sz="1200" kern="1200" dirty="0" smtClean="0">
                <a:solidFill>
                  <a:schemeClr val="tx1"/>
                </a:solidFill>
                <a:effectLst/>
                <a:latin typeface="+mn-lt"/>
                <a:ea typeface="+mn-ea"/>
                <a:cs typeface="+mn-cs"/>
              </a:rPr>
              <a:t> opp temaet.</a:t>
            </a:r>
          </a:p>
          <a:p>
            <a:pPr marL="0" marR="0" indent="0" algn="l" defTabSz="914400" rtl="0" eaLnBrk="1" fontAlgn="auto" latinLnBrk="0" hangingPunct="1">
              <a:lnSpc>
                <a:spcPct val="100000"/>
              </a:lnSpc>
              <a:spcBef>
                <a:spcPts val="0"/>
              </a:spcBef>
              <a:spcAft>
                <a:spcPts val="0"/>
              </a:spcAft>
              <a:buClrTx/>
              <a:buSzTx/>
              <a:buFontTx/>
              <a:buNone/>
              <a:tabLst/>
              <a:defRPr/>
            </a:pPr>
            <a:endParaRPr lang="nb-NO" sz="120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nb-NO" sz="1200" kern="1200" baseline="0" dirty="0" smtClean="0">
                <a:solidFill>
                  <a:schemeClr val="tx1"/>
                </a:solidFill>
                <a:effectLst/>
                <a:latin typeface="+mn-lt"/>
                <a:ea typeface="+mn-ea"/>
                <a:cs typeface="+mn-cs"/>
              </a:rPr>
              <a:t>FM har tett samarbeid med regionråda og </a:t>
            </a:r>
            <a:r>
              <a:rPr lang="nb-NO" sz="1200" kern="1200" baseline="0" dirty="0" err="1" smtClean="0">
                <a:solidFill>
                  <a:schemeClr val="tx1"/>
                </a:solidFill>
                <a:effectLst/>
                <a:latin typeface="+mn-lt"/>
                <a:ea typeface="+mn-ea"/>
                <a:cs typeface="+mn-cs"/>
              </a:rPr>
              <a:t>kommunane</a:t>
            </a:r>
            <a:r>
              <a:rPr lang="nb-NO" sz="1200" kern="1200" baseline="0" dirty="0" smtClean="0">
                <a:solidFill>
                  <a:schemeClr val="tx1"/>
                </a:solidFill>
                <a:effectLst/>
                <a:latin typeface="+mn-lt"/>
                <a:ea typeface="+mn-ea"/>
                <a:cs typeface="+mn-cs"/>
              </a:rPr>
              <a:t> enkeltvis gjennom ulike møtepunkt</a:t>
            </a:r>
            <a:r>
              <a:rPr lang="nb-NO" sz="1200" kern="1200" baseline="0" dirty="0" smtClean="0">
                <a:solidFill>
                  <a:schemeClr val="tx1"/>
                </a:solidFill>
                <a:effectLst/>
                <a:latin typeface="+mn-lt"/>
                <a:ea typeface="+mn-ea"/>
                <a:cs typeface="+mn-cs"/>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nb-NO" sz="120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nb-NO" sz="1200" kern="1200" baseline="0" dirty="0" smtClean="0">
                <a:solidFill>
                  <a:schemeClr val="tx1"/>
                </a:solidFill>
                <a:effectLst/>
                <a:latin typeface="+mn-lt"/>
                <a:ea typeface="+mn-ea"/>
                <a:cs typeface="+mn-cs"/>
              </a:rPr>
              <a:t>Statsråd Jan Tore Sanner vil </a:t>
            </a:r>
            <a:r>
              <a:rPr lang="nb-NO" sz="1200" kern="1200" baseline="0" dirty="0" err="1" smtClean="0">
                <a:solidFill>
                  <a:schemeClr val="tx1"/>
                </a:solidFill>
                <a:effectLst/>
                <a:latin typeface="+mn-lt"/>
                <a:ea typeface="+mn-ea"/>
                <a:cs typeface="+mn-cs"/>
              </a:rPr>
              <a:t>vere</a:t>
            </a:r>
            <a:r>
              <a:rPr lang="nb-NO" sz="1200" kern="1200" baseline="0" dirty="0" smtClean="0">
                <a:solidFill>
                  <a:schemeClr val="tx1"/>
                </a:solidFill>
                <a:effectLst/>
                <a:latin typeface="+mn-lt"/>
                <a:ea typeface="+mn-ea"/>
                <a:cs typeface="+mn-cs"/>
              </a:rPr>
              <a:t> </a:t>
            </a:r>
            <a:r>
              <a:rPr lang="nb-NO" sz="1200" kern="1200" baseline="0" dirty="0" err="1" smtClean="0">
                <a:solidFill>
                  <a:schemeClr val="tx1"/>
                </a:solidFill>
                <a:effectLst/>
                <a:latin typeface="+mn-lt"/>
                <a:ea typeface="+mn-ea"/>
                <a:cs typeface="+mn-cs"/>
              </a:rPr>
              <a:t>tilstades</a:t>
            </a:r>
            <a:r>
              <a:rPr lang="nb-NO" sz="1200" kern="1200" baseline="0" dirty="0" smtClean="0">
                <a:solidFill>
                  <a:schemeClr val="tx1"/>
                </a:solidFill>
                <a:effectLst/>
                <a:latin typeface="+mn-lt"/>
                <a:ea typeface="+mn-ea"/>
                <a:cs typeface="+mn-cs"/>
              </a:rPr>
              <a:t> på Tenketanken/Kontaktpersonsamling 30. april 2015. </a:t>
            </a:r>
            <a:endParaRPr lang="nb-NO" sz="1200" kern="1200" dirty="0" smtClean="0">
              <a:solidFill>
                <a:schemeClr val="tx1"/>
              </a:solidFill>
              <a:effectLst/>
              <a:latin typeface="+mn-lt"/>
              <a:ea typeface="+mn-ea"/>
              <a:cs typeface="+mn-cs"/>
            </a:endParaRPr>
          </a:p>
          <a:p>
            <a:endParaRPr lang="nb-NO"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t>18</a:t>
            </a:fld>
            <a:endParaRPr lang="nb-NO"/>
          </a:p>
        </p:txBody>
      </p:sp>
    </p:spTree>
    <p:extLst>
      <p:ext uri="{BB962C8B-B14F-4D97-AF65-F5344CB8AC3E}">
        <p14:creationId xmlns:p14="http://schemas.microsoft.com/office/powerpoint/2010/main" val="25286027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n-NO" dirty="0" smtClean="0"/>
              <a:t>Fylkesmannen har eige side om </a:t>
            </a:r>
            <a:r>
              <a:rPr lang="nn-NO" dirty="0" smtClean="0"/>
              <a:t>kommunereforma – og vidare ei verktøykasse – sjå neste lysbilete</a:t>
            </a:r>
            <a:endParaRPr lang="nn-NO"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t>19</a:t>
            </a:fld>
            <a:endParaRPr lang="nb-NO"/>
          </a:p>
        </p:txBody>
      </p:sp>
    </p:spTree>
    <p:extLst>
      <p:ext uri="{BB962C8B-B14F-4D97-AF65-F5344CB8AC3E}">
        <p14:creationId xmlns:p14="http://schemas.microsoft.com/office/powerpoint/2010/main" val="16079533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smtClean="0"/>
          </a:p>
          <a:p>
            <a:r>
              <a:rPr lang="nb-NO" dirty="0" smtClean="0"/>
              <a:t>I</a:t>
            </a:r>
            <a:r>
              <a:rPr lang="nb-NO" baseline="0" dirty="0" smtClean="0"/>
              <a:t> denne verktøykassa vil det bli oppdatert faktainformasjon og gode eksempel </a:t>
            </a:r>
            <a:r>
              <a:rPr lang="nb-NO" baseline="0" dirty="0" err="1" smtClean="0"/>
              <a:t>frå</a:t>
            </a:r>
            <a:r>
              <a:rPr lang="nb-NO" baseline="0" dirty="0" smtClean="0"/>
              <a:t> </a:t>
            </a:r>
            <a:r>
              <a:rPr lang="nb-NO" baseline="0" dirty="0" err="1" smtClean="0"/>
              <a:t>kommunane</a:t>
            </a:r>
            <a:r>
              <a:rPr lang="nb-NO" baseline="0" dirty="0" smtClean="0"/>
              <a:t>, sjå heimeside.</a:t>
            </a:r>
            <a:endParaRPr lang="nb-NO"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solidFill>
                  <a:prstClr val="black"/>
                </a:solidFill>
              </a:rPr>
              <a:pPr/>
              <a:t>20</a:t>
            </a:fld>
            <a:endParaRPr lang="nb-NO">
              <a:solidFill>
                <a:prstClr val="black"/>
              </a:solidFill>
            </a:endParaRPr>
          </a:p>
        </p:txBody>
      </p:sp>
    </p:spTree>
    <p:extLst>
      <p:ext uri="{BB962C8B-B14F-4D97-AF65-F5344CB8AC3E}">
        <p14:creationId xmlns:p14="http://schemas.microsoft.com/office/powerpoint/2010/main" val="40731478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dirty="0" smtClean="0"/>
              <a:t>Sjå</a:t>
            </a:r>
            <a:r>
              <a:rPr lang="nb-NO" baseline="0" dirty="0" smtClean="0"/>
              <a:t> </a:t>
            </a:r>
            <a:r>
              <a:rPr lang="nb-NO" baseline="0" dirty="0" err="1" smtClean="0"/>
              <a:t>nærare</a:t>
            </a:r>
            <a:r>
              <a:rPr lang="nb-NO" baseline="0" dirty="0" smtClean="0"/>
              <a:t> på heimesida</a:t>
            </a:r>
            <a:endParaRPr lang="nb-NO"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t>21</a:t>
            </a:fld>
            <a:endParaRPr lang="nb-NO"/>
          </a:p>
        </p:txBody>
      </p:sp>
    </p:spTree>
    <p:extLst>
      <p:ext uri="{BB962C8B-B14F-4D97-AF65-F5344CB8AC3E}">
        <p14:creationId xmlns:p14="http://schemas.microsoft.com/office/powerpoint/2010/main" val="16647152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dirty="0" smtClean="0"/>
              <a:t>Sjå</a:t>
            </a:r>
            <a:r>
              <a:rPr lang="nb-NO" baseline="0" dirty="0" smtClean="0"/>
              <a:t> </a:t>
            </a:r>
            <a:r>
              <a:rPr lang="nb-NO" baseline="0" dirty="0" err="1" smtClean="0"/>
              <a:t>nærare</a:t>
            </a:r>
            <a:r>
              <a:rPr lang="nb-NO" baseline="0" dirty="0" smtClean="0"/>
              <a:t> på heimesida</a:t>
            </a:r>
            <a:endParaRPr lang="nb-NO"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t>22</a:t>
            </a:fld>
            <a:endParaRPr lang="nb-NO"/>
          </a:p>
        </p:txBody>
      </p:sp>
    </p:spTree>
    <p:extLst>
      <p:ext uri="{BB962C8B-B14F-4D97-AF65-F5344CB8AC3E}">
        <p14:creationId xmlns:p14="http://schemas.microsoft.com/office/powerpoint/2010/main" val="41879070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dirty="0" err="1" smtClean="0"/>
              <a:t>Bilete</a:t>
            </a:r>
            <a:r>
              <a:rPr lang="nb-NO" dirty="0" smtClean="0"/>
              <a:t>: Her var Ungdomspanelet i Møre og Romsdal på besøk hos statsråd</a:t>
            </a:r>
            <a:r>
              <a:rPr lang="nb-NO" baseline="0" dirty="0" smtClean="0"/>
              <a:t> Jan Tore Sanner – der statsråden fikk gode råd </a:t>
            </a:r>
            <a:r>
              <a:rPr lang="nb-NO" baseline="0" dirty="0" err="1" smtClean="0"/>
              <a:t>frå</a:t>
            </a:r>
            <a:r>
              <a:rPr lang="nb-NO" baseline="0" dirty="0" smtClean="0"/>
              <a:t> </a:t>
            </a:r>
            <a:r>
              <a:rPr lang="nb-NO" baseline="0" dirty="0" err="1" smtClean="0"/>
              <a:t>ungdomane</a:t>
            </a:r>
            <a:r>
              <a:rPr lang="nb-NO" baseline="0" dirty="0" smtClean="0"/>
              <a:t>.</a:t>
            </a:r>
          </a:p>
          <a:p>
            <a:endParaRPr lang="nb-NO" baseline="0" dirty="0" smtClean="0"/>
          </a:p>
          <a:p>
            <a:r>
              <a:rPr lang="nb-NO" baseline="0" dirty="0" err="1" smtClean="0"/>
              <a:t>Distriktsenteret</a:t>
            </a:r>
            <a:r>
              <a:rPr lang="nb-NO" baseline="0" dirty="0" smtClean="0"/>
              <a:t> (Kompetansesenter for </a:t>
            </a:r>
            <a:r>
              <a:rPr lang="nb-NO" baseline="0" dirty="0" err="1" smtClean="0"/>
              <a:t>distriksutvikling</a:t>
            </a:r>
            <a:r>
              <a:rPr lang="nb-NO" baseline="0" dirty="0" smtClean="0"/>
              <a:t>) har lag ei formidlingspakke for ungdom der det presenteres både </a:t>
            </a:r>
            <a:r>
              <a:rPr lang="nb-NO" baseline="0" dirty="0" err="1" smtClean="0"/>
              <a:t>lysbileteframsyningar</a:t>
            </a:r>
            <a:r>
              <a:rPr lang="nb-NO" baseline="0" dirty="0" smtClean="0"/>
              <a:t>, manusforslag og </a:t>
            </a:r>
            <a:r>
              <a:rPr lang="nb-NO" baseline="0" dirty="0" err="1" smtClean="0"/>
              <a:t>filmar</a:t>
            </a:r>
            <a:r>
              <a:rPr lang="nb-NO" baseline="0" dirty="0" smtClean="0"/>
              <a:t>.</a:t>
            </a:r>
            <a:endParaRPr lang="nb-NO"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t>23</a:t>
            </a:fld>
            <a:endParaRPr lang="nb-NO"/>
          </a:p>
        </p:txBody>
      </p:sp>
    </p:spTree>
    <p:extLst>
      <p:ext uri="{BB962C8B-B14F-4D97-AF65-F5344CB8AC3E}">
        <p14:creationId xmlns:p14="http://schemas.microsoft.com/office/powerpoint/2010/main" val="1465096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dirty="0" smtClean="0"/>
              <a:t>Kva </a:t>
            </a:r>
            <a:r>
              <a:rPr lang="nb-NO" dirty="0" err="1" smtClean="0"/>
              <a:t>utfordringar</a:t>
            </a:r>
            <a:r>
              <a:rPr lang="nb-NO" dirty="0" smtClean="0"/>
              <a:t> står min kommunene </a:t>
            </a:r>
            <a:r>
              <a:rPr lang="nb-NO" dirty="0" err="1" smtClean="0"/>
              <a:t>ovanfor</a:t>
            </a:r>
            <a:r>
              <a:rPr lang="nb-NO" dirty="0" smtClean="0"/>
              <a:t> i dag?</a:t>
            </a:r>
          </a:p>
          <a:p>
            <a:r>
              <a:rPr lang="nb-NO" dirty="0" smtClean="0"/>
              <a:t>Kva </a:t>
            </a:r>
            <a:r>
              <a:rPr lang="nb-NO" dirty="0" err="1" smtClean="0"/>
              <a:t>moglegheiter</a:t>
            </a:r>
            <a:r>
              <a:rPr lang="nb-NO" dirty="0" smtClean="0"/>
              <a:t> har vi her på Nord-Vest landet framover?</a:t>
            </a:r>
          </a:p>
          <a:p>
            <a:r>
              <a:rPr lang="nb-NO" dirty="0" smtClean="0"/>
              <a:t>Står</a:t>
            </a:r>
            <a:r>
              <a:rPr lang="nb-NO" baseline="0" dirty="0" smtClean="0"/>
              <a:t> vi </a:t>
            </a:r>
            <a:r>
              <a:rPr lang="nb-NO" baseline="0" dirty="0" err="1" smtClean="0"/>
              <a:t>sterkare</a:t>
            </a:r>
            <a:r>
              <a:rPr lang="nb-NO" baseline="0" dirty="0" smtClean="0"/>
              <a:t> om vi blir </a:t>
            </a:r>
            <a:r>
              <a:rPr lang="nb-NO" baseline="0" dirty="0" err="1" smtClean="0"/>
              <a:t>ein</a:t>
            </a:r>
            <a:r>
              <a:rPr lang="nb-NO" baseline="0" dirty="0" smtClean="0"/>
              <a:t> større kommune?</a:t>
            </a:r>
          </a:p>
          <a:p>
            <a:r>
              <a:rPr lang="nb-NO" baseline="0" dirty="0" smtClean="0"/>
              <a:t>Kva skal til for at </a:t>
            </a:r>
            <a:r>
              <a:rPr lang="nb-NO" baseline="0" dirty="0" err="1" smtClean="0"/>
              <a:t>undomen</a:t>
            </a:r>
            <a:r>
              <a:rPr lang="nb-NO" baseline="0" dirty="0" smtClean="0"/>
              <a:t> kan vende heim at </a:t>
            </a:r>
            <a:r>
              <a:rPr lang="nb-NO" baseline="0" dirty="0" err="1" smtClean="0"/>
              <a:t>frå</a:t>
            </a:r>
            <a:r>
              <a:rPr lang="nb-NO" baseline="0" dirty="0" smtClean="0"/>
              <a:t> </a:t>
            </a:r>
            <a:r>
              <a:rPr lang="nb-NO" baseline="0" dirty="0" err="1" smtClean="0"/>
              <a:t>studiar</a:t>
            </a:r>
            <a:r>
              <a:rPr lang="nb-NO" baseline="0" dirty="0" smtClean="0"/>
              <a:t>/arbeid? I alle fall </a:t>
            </a:r>
            <a:r>
              <a:rPr lang="nb-NO" baseline="0" dirty="0" err="1" smtClean="0"/>
              <a:t>ein</a:t>
            </a:r>
            <a:r>
              <a:rPr lang="nb-NO" baseline="0" dirty="0" smtClean="0"/>
              <a:t> del av </a:t>
            </a:r>
            <a:r>
              <a:rPr lang="nb-NO" baseline="0" dirty="0" err="1" smtClean="0"/>
              <a:t>dei</a:t>
            </a:r>
            <a:r>
              <a:rPr lang="nb-NO" baseline="0" dirty="0" smtClean="0"/>
              <a:t>!!</a:t>
            </a:r>
            <a:endParaRPr lang="nb-NO" dirty="0"/>
          </a:p>
        </p:txBody>
      </p:sp>
      <p:sp>
        <p:nvSpPr>
          <p:cNvPr id="4" name="Plassholder for lysbildenummer 3"/>
          <p:cNvSpPr>
            <a:spLocks noGrp="1"/>
          </p:cNvSpPr>
          <p:nvPr>
            <p:ph type="sldNum" sz="quarter" idx="10"/>
          </p:nvPr>
        </p:nvSpPr>
        <p:spPr/>
        <p:txBody>
          <a:bodyPr/>
          <a:lstStyle/>
          <a:p>
            <a:fld id="{3F432D0A-10EA-47E2-BE53-9E07332ED6FD}" type="slidenum">
              <a:rPr lang="nb-NO" smtClean="0">
                <a:solidFill>
                  <a:prstClr val="black"/>
                </a:solidFill>
              </a:rPr>
              <a:pPr/>
              <a:t>24</a:t>
            </a:fld>
            <a:endParaRPr lang="nb-NO">
              <a:solidFill>
                <a:prstClr val="black"/>
              </a:solidFill>
            </a:endParaRPr>
          </a:p>
        </p:txBody>
      </p:sp>
    </p:spTree>
    <p:extLst>
      <p:ext uri="{BB962C8B-B14F-4D97-AF65-F5344CB8AC3E}">
        <p14:creationId xmlns:p14="http://schemas.microsoft.com/office/powerpoint/2010/main" val="2463378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tellysbilde">
    <p:spTree>
      <p:nvGrpSpPr>
        <p:cNvPr id="1" name=""/>
        <p:cNvGrpSpPr/>
        <p:nvPr/>
      </p:nvGrpSpPr>
      <p:grpSpPr>
        <a:xfrm>
          <a:off x="0" y="0"/>
          <a:ext cx="0" cy="0"/>
          <a:chOff x="0" y="0"/>
          <a:chExt cx="0" cy="0"/>
        </a:xfrm>
      </p:grpSpPr>
      <p:sp>
        <p:nvSpPr>
          <p:cNvPr id="2" name="Tittel 1"/>
          <p:cNvSpPr>
            <a:spLocks noGrp="1"/>
          </p:cNvSpPr>
          <p:nvPr>
            <p:ph type="ctrTitle"/>
          </p:nvPr>
        </p:nvSpPr>
        <p:spPr>
          <a:xfrm>
            <a:off x="1143000" y="1122363"/>
            <a:ext cx="6858000" cy="2387600"/>
          </a:xfrm>
        </p:spPr>
        <p:txBody>
          <a:bodyPr anchor="b"/>
          <a:lstStyle>
            <a:lvl1pPr algn="ctr">
              <a:defRPr sz="4500"/>
            </a:lvl1pPr>
          </a:lstStyle>
          <a:p>
            <a:r>
              <a:rPr lang="nb-NO" smtClean="0"/>
              <a:t>Klikk for å redigere tittelstil</a:t>
            </a:r>
            <a:endParaRPr lang="nb-NO"/>
          </a:p>
        </p:txBody>
      </p:sp>
      <p:sp>
        <p:nvSpPr>
          <p:cNvPr id="3" name="Undertittel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nb-NO" smtClean="0"/>
              <a:t>Klikk for å redigere undertittelstil i malen</a:t>
            </a:r>
            <a:endParaRPr lang="nb-NO"/>
          </a:p>
        </p:txBody>
      </p:sp>
      <p:sp>
        <p:nvSpPr>
          <p:cNvPr id="4" name="Plassholder for dato 3"/>
          <p:cNvSpPr>
            <a:spLocks noGrp="1"/>
          </p:cNvSpPr>
          <p:nvPr>
            <p:ph type="dt" sz="half" idx="10"/>
          </p:nvPr>
        </p:nvSpPr>
        <p:spPr/>
        <p:txBody>
          <a:bodyPr/>
          <a:lstStyle/>
          <a:p>
            <a:fld id="{74342C3D-2D94-4E51-8E09-9EDDA4028FEF}" type="datetime1">
              <a:rPr lang="nb-NO" smtClean="0">
                <a:solidFill>
                  <a:prstClr val="black">
                    <a:tint val="75000"/>
                  </a:prstClr>
                </a:solidFill>
              </a:rPr>
              <a:t>02.03.2015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16A01AAB-5F01-46EF-BD14-DB131BF457F0}"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35069278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innhold 2"/>
          <p:cNvSpPr>
            <a:spLocks noGrp="1"/>
          </p:cNvSpPr>
          <p:nvPr>
            <p:ph idx="1"/>
          </p:nvPr>
        </p:nvSpPr>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10"/>
          </p:nvPr>
        </p:nvSpPr>
        <p:spPr/>
        <p:txBody>
          <a:bodyPr/>
          <a:lstStyle/>
          <a:p>
            <a:fld id="{D0B7ADD9-6368-475D-AD3C-815C75EA9C3E}" type="datetime1">
              <a:rPr lang="nb-NO" smtClean="0">
                <a:solidFill>
                  <a:prstClr val="black">
                    <a:tint val="75000"/>
                  </a:prstClr>
                </a:solidFill>
              </a:rPr>
              <a:t>02.03.2015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16A01AAB-5F01-46EF-BD14-DB131BF457F0}"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1188275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Deloverskrift">
    <p:spTree>
      <p:nvGrpSpPr>
        <p:cNvPr id="1" name=""/>
        <p:cNvGrpSpPr/>
        <p:nvPr/>
      </p:nvGrpSpPr>
      <p:grpSpPr>
        <a:xfrm>
          <a:off x="0" y="0"/>
          <a:ext cx="0" cy="0"/>
          <a:chOff x="0" y="0"/>
          <a:chExt cx="0" cy="0"/>
        </a:xfrm>
      </p:grpSpPr>
      <p:sp>
        <p:nvSpPr>
          <p:cNvPr id="2" name="Tittel 1"/>
          <p:cNvSpPr>
            <a:spLocks noGrp="1"/>
          </p:cNvSpPr>
          <p:nvPr>
            <p:ph type="title"/>
          </p:nvPr>
        </p:nvSpPr>
        <p:spPr>
          <a:xfrm>
            <a:off x="623888" y="1709739"/>
            <a:ext cx="7886700" cy="2852737"/>
          </a:xfrm>
        </p:spPr>
        <p:txBody>
          <a:bodyPr anchor="b"/>
          <a:lstStyle>
            <a:lvl1pPr>
              <a:defRPr sz="4500"/>
            </a:lvl1pPr>
          </a:lstStyle>
          <a:p>
            <a:r>
              <a:rPr lang="nb-NO" smtClean="0"/>
              <a:t>Klikk for å redigere tittelstil</a:t>
            </a:r>
            <a:endParaRPr lang="nb-NO"/>
          </a:p>
        </p:txBody>
      </p:sp>
      <p:sp>
        <p:nvSpPr>
          <p:cNvPr id="3" name="Plassholder for tekst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smtClean="0"/>
              <a:t>Klikk for å redigere tekststiler i malen</a:t>
            </a:r>
          </a:p>
        </p:txBody>
      </p:sp>
      <p:sp>
        <p:nvSpPr>
          <p:cNvPr id="4" name="Plassholder for dato 3"/>
          <p:cNvSpPr>
            <a:spLocks noGrp="1"/>
          </p:cNvSpPr>
          <p:nvPr>
            <p:ph type="dt" sz="half" idx="10"/>
          </p:nvPr>
        </p:nvSpPr>
        <p:spPr/>
        <p:txBody>
          <a:bodyPr/>
          <a:lstStyle/>
          <a:p>
            <a:fld id="{33F18C71-812D-4B5B-976C-17929DCF9361}" type="datetime1">
              <a:rPr lang="nb-NO" smtClean="0">
                <a:solidFill>
                  <a:prstClr val="black">
                    <a:tint val="75000"/>
                  </a:prstClr>
                </a:solidFill>
              </a:rPr>
              <a:t>02.03.2015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16A01AAB-5F01-46EF-BD14-DB131BF457F0}"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29536468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innhold 2"/>
          <p:cNvSpPr>
            <a:spLocks noGrp="1"/>
          </p:cNvSpPr>
          <p:nvPr>
            <p:ph sz="half" idx="1"/>
          </p:nvPr>
        </p:nvSpPr>
        <p:spPr>
          <a:xfrm>
            <a:off x="628650" y="1825625"/>
            <a:ext cx="3886200" cy="4351338"/>
          </a:xfrm>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innhold 3"/>
          <p:cNvSpPr>
            <a:spLocks noGrp="1"/>
          </p:cNvSpPr>
          <p:nvPr>
            <p:ph sz="half" idx="2"/>
          </p:nvPr>
        </p:nvSpPr>
        <p:spPr>
          <a:xfrm>
            <a:off x="4629150" y="1825625"/>
            <a:ext cx="3886200" cy="4351338"/>
          </a:xfrm>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5" name="Plassholder for dato 4"/>
          <p:cNvSpPr>
            <a:spLocks noGrp="1"/>
          </p:cNvSpPr>
          <p:nvPr>
            <p:ph type="dt" sz="half" idx="10"/>
          </p:nvPr>
        </p:nvSpPr>
        <p:spPr/>
        <p:txBody>
          <a:bodyPr/>
          <a:lstStyle/>
          <a:p>
            <a:fld id="{D321A7A6-45BD-43F7-BFC8-56B7BB3F3837}" type="datetime1">
              <a:rPr lang="nb-NO" smtClean="0">
                <a:solidFill>
                  <a:prstClr val="black">
                    <a:tint val="75000"/>
                  </a:prstClr>
                </a:solidFill>
              </a:rPr>
              <a:t>02.03.2015</a:t>
            </a:fld>
            <a:endParaRPr lang="nb-NO">
              <a:solidFill>
                <a:prstClr val="black">
                  <a:tint val="75000"/>
                </a:prstClr>
              </a:solidFill>
            </a:endParaRPr>
          </a:p>
        </p:txBody>
      </p:sp>
      <p:sp>
        <p:nvSpPr>
          <p:cNvPr id="6" name="Plassholder for bunntekst 5"/>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
        <p:nvSpPr>
          <p:cNvPr id="7" name="Plassholder for lysbildenummer 6"/>
          <p:cNvSpPr>
            <a:spLocks noGrp="1"/>
          </p:cNvSpPr>
          <p:nvPr>
            <p:ph type="sldNum" sz="quarter" idx="12"/>
          </p:nvPr>
        </p:nvSpPr>
        <p:spPr/>
        <p:txBody>
          <a:bodyPr/>
          <a:lstStyle/>
          <a:p>
            <a:fld id="{16A01AAB-5F01-46EF-BD14-DB131BF457F0}"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36708512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tel 1"/>
          <p:cNvSpPr>
            <a:spLocks noGrp="1"/>
          </p:cNvSpPr>
          <p:nvPr>
            <p:ph type="title"/>
          </p:nvPr>
        </p:nvSpPr>
        <p:spPr>
          <a:xfrm>
            <a:off x="629841" y="365126"/>
            <a:ext cx="7886700" cy="1325563"/>
          </a:xfrm>
        </p:spPr>
        <p:txBody>
          <a:bodyPr/>
          <a:lstStyle/>
          <a:p>
            <a:r>
              <a:rPr lang="nb-NO" smtClean="0"/>
              <a:t>Klikk for å redigere tittelstil</a:t>
            </a:r>
            <a:endParaRPr lang="nb-NO"/>
          </a:p>
        </p:txBody>
      </p:sp>
      <p:sp>
        <p:nvSpPr>
          <p:cNvPr id="3" name="Plassholder for tekst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nb-NO" smtClean="0"/>
              <a:t>Klikk for å redigere tekststiler i malen</a:t>
            </a:r>
          </a:p>
        </p:txBody>
      </p:sp>
      <p:sp>
        <p:nvSpPr>
          <p:cNvPr id="4" name="Plassholder for innhold 3"/>
          <p:cNvSpPr>
            <a:spLocks noGrp="1"/>
          </p:cNvSpPr>
          <p:nvPr>
            <p:ph sz="half" idx="2"/>
          </p:nvPr>
        </p:nvSpPr>
        <p:spPr>
          <a:xfrm>
            <a:off x="629842" y="2505075"/>
            <a:ext cx="3868340" cy="3684588"/>
          </a:xfrm>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5" name="Plassholder for tekst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nb-NO" smtClean="0"/>
              <a:t>Klikk for å redigere tekststiler i malen</a:t>
            </a:r>
          </a:p>
        </p:txBody>
      </p:sp>
      <p:sp>
        <p:nvSpPr>
          <p:cNvPr id="6" name="Plassholder for innhold 5"/>
          <p:cNvSpPr>
            <a:spLocks noGrp="1"/>
          </p:cNvSpPr>
          <p:nvPr>
            <p:ph sz="quarter" idx="4"/>
          </p:nvPr>
        </p:nvSpPr>
        <p:spPr>
          <a:xfrm>
            <a:off x="4629150" y="2505075"/>
            <a:ext cx="3887391" cy="3684588"/>
          </a:xfrm>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7" name="Plassholder for dato 6"/>
          <p:cNvSpPr>
            <a:spLocks noGrp="1"/>
          </p:cNvSpPr>
          <p:nvPr>
            <p:ph type="dt" sz="half" idx="10"/>
          </p:nvPr>
        </p:nvSpPr>
        <p:spPr/>
        <p:txBody>
          <a:bodyPr/>
          <a:lstStyle/>
          <a:p>
            <a:fld id="{501A9498-2524-434A-A107-3A95165C2F3C}" type="datetime1">
              <a:rPr lang="nb-NO" smtClean="0">
                <a:solidFill>
                  <a:prstClr val="black">
                    <a:tint val="75000"/>
                  </a:prstClr>
                </a:solidFill>
              </a:rPr>
              <a:t>02.03.2015</a:t>
            </a:fld>
            <a:endParaRPr lang="nb-NO">
              <a:solidFill>
                <a:prstClr val="black">
                  <a:tint val="75000"/>
                </a:prstClr>
              </a:solidFill>
            </a:endParaRPr>
          </a:p>
        </p:txBody>
      </p:sp>
      <p:sp>
        <p:nvSpPr>
          <p:cNvPr id="8" name="Plassholder for bunntekst 7"/>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
        <p:nvSpPr>
          <p:cNvPr id="9" name="Plassholder for lysbildenummer 8"/>
          <p:cNvSpPr>
            <a:spLocks noGrp="1"/>
          </p:cNvSpPr>
          <p:nvPr>
            <p:ph type="sldNum" sz="quarter" idx="12"/>
          </p:nvPr>
        </p:nvSpPr>
        <p:spPr/>
        <p:txBody>
          <a:bodyPr/>
          <a:lstStyle/>
          <a:p>
            <a:fld id="{16A01AAB-5F01-46EF-BD14-DB131BF457F0}"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39344284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dato 2"/>
          <p:cNvSpPr>
            <a:spLocks noGrp="1"/>
          </p:cNvSpPr>
          <p:nvPr>
            <p:ph type="dt" sz="half" idx="10"/>
          </p:nvPr>
        </p:nvSpPr>
        <p:spPr/>
        <p:txBody>
          <a:bodyPr/>
          <a:lstStyle/>
          <a:p>
            <a:fld id="{A2F4C007-A2F6-49EC-9A7F-9F88D72225A4}" type="datetime1">
              <a:rPr lang="nb-NO" smtClean="0">
                <a:solidFill>
                  <a:prstClr val="black">
                    <a:tint val="75000"/>
                  </a:prstClr>
                </a:solidFill>
              </a:rPr>
              <a:t>02.03.2015</a:t>
            </a:fld>
            <a:endParaRPr lang="nb-NO">
              <a:solidFill>
                <a:prstClr val="black">
                  <a:tint val="75000"/>
                </a:prstClr>
              </a:solidFill>
            </a:endParaRPr>
          </a:p>
        </p:txBody>
      </p:sp>
      <p:sp>
        <p:nvSpPr>
          <p:cNvPr id="4" name="Plassholder for bunntekst 3"/>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
        <p:nvSpPr>
          <p:cNvPr id="5" name="Plassholder for lysbildenummer 4"/>
          <p:cNvSpPr>
            <a:spLocks noGrp="1"/>
          </p:cNvSpPr>
          <p:nvPr>
            <p:ph type="sldNum" sz="quarter" idx="12"/>
          </p:nvPr>
        </p:nvSpPr>
        <p:spPr/>
        <p:txBody>
          <a:bodyPr/>
          <a:lstStyle/>
          <a:p>
            <a:fld id="{16A01AAB-5F01-46EF-BD14-DB131BF457F0}"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3678934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ssholder for dato 1"/>
          <p:cNvSpPr>
            <a:spLocks noGrp="1"/>
          </p:cNvSpPr>
          <p:nvPr>
            <p:ph type="dt" sz="half" idx="10"/>
          </p:nvPr>
        </p:nvSpPr>
        <p:spPr/>
        <p:txBody>
          <a:bodyPr/>
          <a:lstStyle/>
          <a:p>
            <a:fld id="{4FAB639E-D4A0-4420-ADA0-8B729605512D}" type="datetime1">
              <a:rPr lang="nb-NO" smtClean="0">
                <a:solidFill>
                  <a:prstClr val="black">
                    <a:tint val="75000"/>
                  </a:prstClr>
                </a:solidFill>
              </a:rPr>
              <a:t>02.03.2015</a:t>
            </a:fld>
            <a:endParaRPr lang="nb-NO">
              <a:solidFill>
                <a:prstClr val="black">
                  <a:tint val="75000"/>
                </a:prstClr>
              </a:solidFill>
            </a:endParaRPr>
          </a:p>
        </p:txBody>
      </p:sp>
      <p:sp>
        <p:nvSpPr>
          <p:cNvPr id="3" name="Plassholder for bunntekst 2"/>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
        <p:nvSpPr>
          <p:cNvPr id="4" name="Plassholder for lysbildenummer 3"/>
          <p:cNvSpPr>
            <a:spLocks noGrp="1"/>
          </p:cNvSpPr>
          <p:nvPr>
            <p:ph type="sldNum" sz="quarter" idx="12"/>
          </p:nvPr>
        </p:nvSpPr>
        <p:spPr/>
        <p:txBody>
          <a:bodyPr/>
          <a:lstStyle/>
          <a:p>
            <a:fld id="{16A01AAB-5F01-46EF-BD14-DB131BF457F0}"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10794562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nhold med tekst">
    <p:spTree>
      <p:nvGrpSpPr>
        <p:cNvPr id="1" name=""/>
        <p:cNvGrpSpPr/>
        <p:nvPr/>
      </p:nvGrpSpPr>
      <p:grpSpPr>
        <a:xfrm>
          <a:off x="0" y="0"/>
          <a:ext cx="0" cy="0"/>
          <a:chOff x="0" y="0"/>
          <a:chExt cx="0" cy="0"/>
        </a:xfrm>
      </p:grpSpPr>
      <p:sp>
        <p:nvSpPr>
          <p:cNvPr id="2" name="Tittel 1"/>
          <p:cNvSpPr>
            <a:spLocks noGrp="1"/>
          </p:cNvSpPr>
          <p:nvPr>
            <p:ph type="title"/>
          </p:nvPr>
        </p:nvSpPr>
        <p:spPr>
          <a:xfrm>
            <a:off x="629841" y="457200"/>
            <a:ext cx="2949178" cy="1600200"/>
          </a:xfrm>
        </p:spPr>
        <p:txBody>
          <a:bodyPr anchor="b"/>
          <a:lstStyle>
            <a:lvl1pPr>
              <a:defRPr sz="2400"/>
            </a:lvl1pPr>
          </a:lstStyle>
          <a:p>
            <a:r>
              <a:rPr lang="nb-NO" smtClean="0"/>
              <a:t>Klikk for å redigere tittelstil</a:t>
            </a:r>
            <a:endParaRPr lang="nb-NO"/>
          </a:p>
        </p:txBody>
      </p:sp>
      <p:sp>
        <p:nvSpPr>
          <p:cNvPr id="3" name="Plassholder for innhold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tekst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nb-NO" smtClean="0"/>
              <a:t>Klikk for å redigere tekststiler i malen</a:t>
            </a:r>
          </a:p>
        </p:txBody>
      </p:sp>
      <p:sp>
        <p:nvSpPr>
          <p:cNvPr id="5" name="Plassholder for dato 4"/>
          <p:cNvSpPr>
            <a:spLocks noGrp="1"/>
          </p:cNvSpPr>
          <p:nvPr>
            <p:ph type="dt" sz="half" idx="10"/>
          </p:nvPr>
        </p:nvSpPr>
        <p:spPr/>
        <p:txBody>
          <a:bodyPr/>
          <a:lstStyle/>
          <a:p>
            <a:fld id="{E812A3B2-B4C1-40E5-9F39-833DBC23E521}" type="datetime1">
              <a:rPr lang="nb-NO" smtClean="0">
                <a:solidFill>
                  <a:prstClr val="black">
                    <a:tint val="75000"/>
                  </a:prstClr>
                </a:solidFill>
              </a:rPr>
              <a:t>02.03.2015</a:t>
            </a:fld>
            <a:endParaRPr lang="nb-NO">
              <a:solidFill>
                <a:prstClr val="black">
                  <a:tint val="75000"/>
                </a:prstClr>
              </a:solidFill>
            </a:endParaRPr>
          </a:p>
        </p:txBody>
      </p:sp>
      <p:sp>
        <p:nvSpPr>
          <p:cNvPr id="6" name="Plassholder for bunntekst 5"/>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
        <p:nvSpPr>
          <p:cNvPr id="7" name="Plassholder for lysbildenummer 6"/>
          <p:cNvSpPr>
            <a:spLocks noGrp="1"/>
          </p:cNvSpPr>
          <p:nvPr>
            <p:ph type="sldNum" sz="quarter" idx="12"/>
          </p:nvPr>
        </p:nvSpPr>
        <p:spPr/>
        <p:txBody>
          <a:bodyPr/>
          <a:lstStyle/>
          <a:p>
            <a:fld id="{16A01AAB-5F01-46EF-BD14-DB131BF457F0}"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18105357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tel 1"/>
          <p:cNvSpPr>
            <a:spLocks noGrp="1"/>
          </p:cNvSpPr>
          <p:nvPr>
            <p:ph type="title"/>
          </p:nvPr>
        </p:nvSpPr>
        <p:spPr>
          <a:xfrm>
            <a:off x="629841" y="457200"/>
            <a:ext cx="2949178" cy="1600200"/>
          </a:xfrm>
        </p:spPr>
        <p:txBody>
          <a:bodyPr anchor="b"/>
          <a:lstStyle>
            <a:lvl1pPr>
              <a:defRPr sz="2400"/>
            </a:lvl1pPr>
          </a:lstStyle>
          <a:p>
            <a:r>
              <a:rPr lang="nb-NO" smtClean="0"/>
              <a:t>Klikk for å redigere tittelstil</a:t>
            </a:r>
            <a:endParaRPr lang="nb-NO"/>
          </a:p>
        </p:txBody>
      </p:sp>
      <p:sp>
        <p:nvSpPr>
          <p:cNvPr id="3" name="Plassholder for bilde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nb-NO"/>
          </a:p>
        </p:txBody>
      </p:sp>
      <p:sp>
        <p:nvSpPr>
          <p:cNvPr id="4" name="Plassholder for tekst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nb-NO" smtClean="0"/>
              <a:t>Klikk for å redigere tekststiler i malen</a:t>
            </a:r>
          </a:p>
        </p:txBody>
      </p:sp>
      <p:sp>
        <p:nvSpPr>
          <p:cNvPr id="5" name="Plassholder for dato 4"/>
          <p:cNvSpPr>
            <a:spLocks noGrp="1"/>
          </p:cNvSpPr>
          <p:nvPr>
            <p:ph type="dt" sz="half" idx="10"/>
          </p:nvPr>
        </p:nvSpPr>
        <p:spPr/>
        <p:txBody>
          <a:bodyPr/>
          <a:lstStyle/>
          <a:p>
            <a:fld id="{08EB99D5-77C4-4C1D-900A-428A96BFE899}" type="datetime1">
              <a:rPr lang="nb-NO" smtClean="0">
                <a:solidFill>
                  <a:prstClr val="black">
                    <a:tint val="75000"/>
                  </a:prstClr>
                </a:solidFill>
              </a:rPr>
              <a:t>02.03.2015</a:t>
            </a:fld>
            <a:endParaRPr lang="nb-NO">
              <a:solidFill>
                <a:prstClr val="black">
                  <a:tint val="75000"/>
                </a:prstClr>
              </a:solidFill>
            </a:endParaRPr>
          </a:p>
        </p:txBody>
      </p:sp>
      <p:sp>
        <p:nvSpPr>
          <p:cNvPr id="6" name="Plassholder for bunntekst 5"/>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
        <p:nvSpPr>
          <p:cNvPr id="7" name="Plassholder for lysbildenummer 6"/>
          <p:cNvSpPr>
            <a:spLocks noGrp="1"/>
          </p:cNvSpPr>
          <p:nvPr>
            <p:ph type="sldNum" sz="quarter" idx="12"/>
          </p:nvPr>
        </p:nvSpPr>
        <p:spPr/>
        <p:txBody>
          <a:bodyPr/>
          <a:lstStyle/>
          <a:p>
            <a:fld id="{16A01AAB-5F01-46EF-BD14-DB131BF457F0}"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15369245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Loddrett teks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loddrett tekst 2"/>
          <p:cNvSpPr>
            <a:spLocks noGrp="1"/>
          </p:cNvSpPr>
          <p:nvPr>
            <p:ph type="body" orient="vert" idx="1"/>
          </p:nvPr>
        </p:nvSpPr>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10"/>
          </p:nvPr>
        </p:nvSpPr>
        <p:spPr/>
        <p:txBody>
          <a:bodyPr/>
          <a:lstStyle/>
          <a:p>
            <a:fld id="{7D9E37F0-65CE-4735-9FB8-56CDABFCD556}" type="datetime1">
              <a:rPr lang="nb-NO" smtClean="0">
                <a:solidFill>
                  <a:prstClr val="black">
                    <a:tint val="75000"/>
                  </a:prstClr>
                </a:solidFill>
              </a:rPr>
              <a:t>02.03.2015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16A01AAB-5F01-46EF-BD14-DB131BF457F0}"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36274762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drett tittel og tekst">
    <p:spTree>
      <p:nvGrpSpPr>
        <p:cNvPr id="1" name=""/>
        <p:cNvGrpSpPr/>
        <p:nvPr/>
      </p:nvGrpSpPr>
      <p:grpSpPr>
        <a:xfrm>
          <a:off x="0" y="0"/>
          <a:ext cx="0" cy="0"/>
          <a:chOff x="0" y="0"/>
          <a:chExt cx="0" cy="0"/>
        </a:xfrm>
      </p:grpSpPr>
      <p:sp>
        <p:nvSpPr>
          <p:cNvPr id="2" name="Loddrett tittel 1"/>
          <p:cNvSpPr>
            <a:spLocks noGrp="1"/>
          </p:cNvSpPr>
          <p:nvPr>
            <p:ph type="title" orient="vert"/>
          </p:nvPr>
        </p:nvSpPr>
        <p:spPr>
          <a:xfrm>
            <a:off x="6543675" y="365125"/>
            <a:ext cx="1971675" cy="5811838"/>
          </a:xfrm>
        </p:spPr>
        <p:txBody>
          <a:bodyPr vert="eaVert"/>
          <a:lstStyle/>
          <a:p>
            <a:r>
              <a:rPr lang="nb-NO" smtClean="0"/>
              <a:t>Klikk for å redigere tittelstil</a:t>
            </a:r>
            <a:endParaRPr lang="nb-NO"/>
          </a:p>
        </p:txBody>
      </p:sp>
      <p:sp>
        <p:nvSpPr>
          <p:cNvPr id="3" name="Plassholder for loddrett tekst 2"/>
          <p:cNvSpPr>
            <a:spLocks noGrp="1"/>
          </p:cNvSpPr>
          <p:nvPr>
            <p:ph type="body" orient="vert" idx="1"/>
          </p:nvPr>
        </p:nvSpPr>
        <p:spPr>
          <a:xfrm>
            <a:off x="628650" y="365125"/>
            <a:ext cx="5800725" cy="5811838"/>
          </a:xfrm>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10"/>
          </p:nvPr>
        </p:nvSpPr>
        <p:spPr/>
        <p:txBody>
          <a:bodyPr/>
          <a:lstStyle/>
          <a:p>
            <a:fld id="{3C5A9791-D885-409B-9D9C-5834567AB352}" type="datetime1">
              <a:rPr lang="nb-NO" smtClean="0">
                <a:solidFill>
                  <a:prstClr val="black">
                    <a:tint val="75000"/>
                  </a:prstClr>
                </a:solidFill>
              </a:rPr>
              <a:t>02.03.2015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16A01AAB-5F01-46EF-BD14-DB131BF457F0}"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11122007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ekst med 1 bilde">
    <p:spTree>
      <p:nvGrpSpPr>
        <p:cNvPr id="1" name=""/>
        <p:cNvGrpSpPr/>
        <p:nvPr/>
      </p:nvGrpSpPr>
      <p:grpSpPr>
        <a:xfrm>
          <a:off x="0" y="0"/>
          <a:ext cx="0" cy="0"/>
          <a:chOff x="0" y="0"/>
          <a:chExt cx="0" cy="0"/>
        </a:xfrm>
      </p:grpSpPr>
      <p:sp>
        <p:nvSpPr>
          <p:cNvPr id="5" name="TekstSylinder 6"/>
          <p:cNvSpPr txBox="1">
            <a:spLocks noChangeArrowheads="1"/>
          </p:cNvSpPr>
          <p:nvPr userDrawn="1"/>
        </p:nvSpPr>
        <p:spPr bwMode="auto">
          <a:xfrm>
            <a:off x="-71438" y="-304800"/>
            <a:ext cx="7596188"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nb-NO" altLang="nb-NO" sz="1200">
                <a:solidFill>
                  <a:prstClr val="black"/>
                </a:solidFill>
              </a:rPr>
              <a:t>Norsk mal: Tekst med kulepunkter - 1 vertikalt bilde</a:t>
            </a:r>
          </a:p>
        </p:txBody>
      </p:sp>
      <p:sp>
        <p:nvSpPr>
          <p:cNvPr id="6" name="TekstSylinder 9"/>
          <p:cNvSpPr txBox="1">
            <a:spLocks noChangeArrowheads="1"/>
          </p:cNvSpPr>
          <p:nvPr userDrawn="1"/>
        </p:nvSpPr>
        <p:spPr bwMode="auto">
          <a:xfrm>
            <a:off x="-2305050" y="5299075"/>
            <a:ext cx="201612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nb-NO" altLang="nb-NO" sz="1200" b="1">
                <a:solidFill>
                  <a:prstClr val="black"/>
                </a:solidFill>
              </a:rPr>
              <a:t>Tips  bilde:</a:t>
            </a:r>
          </a:p>
          <a:p>
            <a:r>
              <a:rPr lang="nb-NO" altLang="nb-NO" sz="1200">
                <a:solidFill>
                  <a:prstClr val="black"/>
                </a:solidFill>
              </a:rPr>
              <a:t>For best oppløsning anbefales jpg og png-format.</a:t>
            </a:r>
          </a:p>
        </p:txBody>
      </p:sp>
      <p:pic>
        <p:nvPicPr>
          <p:cNvPr id="7" name="Picture 11" descr="Orange_original_illustrasjon1_liten_H.png"/>
          <p:cNvPicPr>
            <a:picLocks noChangeAspect="1"/>
          </p:cNvPicPr>
          <p:nvPr userDrawn="1"/>
        </p:nvPicPr>
        <p:blipFill>
          <a:blip r:embed="rId2">
            <a:extLst>
              <a:ext uri="{28A0092B-C50C-407E-A947-70E740481C1C}">
                <a14:useLocalDpi xmlns:a14="http://schemas.microsoft.com/office/drawing/2010/main" val="0"/>
              </a:ext>
            </a:extLst>
          </a:blip>
          <a:srcRect l="24619" t="20201" r="15852" b="24951"/>
          <a:stretch>
            <a:fillRect/>
          </a:stretch>
        </p:blipFill>
        <p:spPr bwMode="auto">
          <a:xfrm>
            <a:off x="0" y="0"/>
            <a:ext cx="3606800" cy="85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tel 1"/>
          <p:cNvSpPr>
            <a:spLocks noGrp="1"/>
          </p:cNvSpPr>
          <p:nvPr>
            <p:ph type="title"/>
          </p:nvPr>
        </p:nvSpPr>
        <p:spPr>
          <a:xfrm>
            <a:off x="719572" y="296652"/>
            <a:ext cx="6372708" cy="1143000"/>
          </a:xfrm>
        </p:spPr>
        <p:txBody>
          <a:bodyPr/>
          <a:lstStyle/>
          <a:p>
            <a:r>
              <a:rPr lang="nb-NO" smtClean="0"/>
              <a:t>Klikk for å redigere tittelstil</a:t>
            </a:r>
            <a:endParaRPr lang="nb-NO" dirty="0"/>
          </a:p>
        </p:txBody>
      </p:sp>
      <p:sp>
        <p:nvSpPr>
          <p:cNvPr id="3" name="Plassholder for innhold 2"/>
          <p:cNvSpPr>
            <a:spLocks noGrp="1"/>
          </p:cNvSpPr>
          <p:nvPr>
            <p:ph idx="1"/>
          </p:nvPr>
        </p:nvSpPr>
        <p:spPr>
          <a:xfrm>
            <a:off x="720000" y="1592796"/>
            <a:ext cx="6372280" cy="4525963"/>
          </a:xfrm>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8" name="Plassholder for bilde 7"/>
          <p:cNvSpPr>
            <a:spLocks noGrp="1" noChangeAspect="1"/>
          </p:cNvSpPr>
          <p:nvPr>
            <p:ph type="pic" sz="quarter" idx="13"/>
          </p:nvPr>
        </p:nvSpPr>
        <p:spPr>
          <a:xfrm>
            <a:off x="7200000" y="0"/>
            <a:ext cx="1940042" cy="6328800"/>
          </a:xfrm>
          <a:solidFill>
            <a:schemeClr val="bg1">
              <a:lumMod val="95000"/>
            </a:schemeClr>
          </a:solidFill>
          <a:ln>
            <a:noFill/>
          </a:ln>
        </p:spPr>
        <p:txBody>
          <a:bodyPr/>
          <a:lstStyle>
            <a:lvl1pPr algn="ctr">
              <a:buNone/>
              <a:defRPr sz="1000">
                <a:solidFill>
                  <a:schemeClr val="bg1">
                    <a:lumMod val="50000"/>
                  </a:schemeClr>
                </a:solidFill>
              </a:defRPr>
            </a:lvl1pPr>
          </a:lstStyle>
          <a:p>
            <a:pPr lvl="0"/>
            <a:r>
              <a:rPr lang="nb-NO" noProof="0" smtClean="0"/>
              <a:t>Klikk ikonet for å legge til et bilde</a:t>
            </a:r>
            <a:endParaRPr lang="nb-NO" noProof="0" dirty="0"/>
          </a:p>
        </p:txBody>
      </p:sp>
      <p:sp>
        <p:nvSpPr>
          <p:cNvPr id="9" name="Plassholder for lysbildenummer 5"/>
          <p:cNvSpPr>
            <a:spLocks noGrp="1"/>
          </p:cNvSpPr>
          <p:nvPr>
            <p:ph type="sldNum" sz="quarter" idx="14"/>
          </p:nvPr>
        </p:nvSpPr>
        <p:spPr>
          <a:xfrm>
            <a:off x="0" y="6445250"/>
            <a:ext cx="539750" cy="355600"/>
          </a:xfrm>
          <a:prstGeom prst="rect">
            <a:avLst/>
          </a:prstGeom>
        </p:spPr>
        <p:txBody>
          <a:bodyPr/>
          <a:lstStyle>
            <a:lvl1pPr>
              <a:defRPr smtClean="0"/>
            </a:lvl1pPr>
          </a:lstStyle>
          <a:p>
            <a:pPr>
              <a:defRPr/>
            </a:pPr>
            <a:fld id="{5335C3D4-6235-4933-B14D-F823C6EE1975}" type="slidenum">
              <a:rPr lang="nb-NO" altLang="nb-NO">
                <a:solidFill>
                  <a:prstClr val="black"/>
                </a:solidFill>
              </a:rPr>
              <a:pPr>
                <a:defRPr/>
              </a:pPr>
              <a:t>‹#›</a:t>
            </a:fld>
            <a:endParaRPr lang="nb-NO" altLang="nb-NO">
              <a:solidFill>
                <a:prstClr val="black"/>
              </a:solidFill>
            </a:endParaRPr>
          </a:p>
        </p:txBody>
      </p:sp>
    </p:spTree>
    <p:extLst>
      <p:ext uri="{BB962C8B-B14F-4D97-AF65-F5344CB8AC3E}">
        <p14:creationId xmlns:p14="http://schemas.microsoft.com/office/powerpoint/2010/main" val="25330640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ittel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nb-NO" smtClean="0"/>
              <a:t>Klikk for å redigere tittelstil</a:t>
            </a:r>
            <a:endParaRPr lang="nb-NO"/>
          </a:p>
        </p:txBody>
      </p:sp>
      <p:sp>
        <p:nvSpPr>
          <p:cNvPr id="3" name="Plassholder for tekst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22425C9-4059-4435-AD27-23910007C2E9}" type="datetime1">
              <a:rPr lang="nb-NO" smtClean="0">
                <a:solidFill>
                  <a:prstClr val="black">
                    <a:tint val="75000"/>
                  </a:prstClr>
                </a:solidFill>
              </a:rPr>
              <a:t>02.03.2015</a:t>
            </a:fld>
            <a:endParaRPr lang="nb-NO">
              <a:solidFill>
                <a:prstClr val="black">
                  <a:tint val="75000"/>
                </a:prstClr>
              </a:solidFill>
            </a:endParaRPr>
          </a:p>
        </p:txBody>
      </p:sp>
      <p:sp>
        <p:nvSpPr>
          <p:cNvPr id="5" name="Plassholder for bunntekst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
        <p:nvSpPr>
          <p:cNvPr id="6" name="Plassholder for lysbildenumm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6A01AAB-5F01-46EF-BD14-DB131BF457F0}"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1930136639"/>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72" r:id="rId12"/>
  </p:sldLayoutIdLst>
  <p:hf sldNum="0"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nb-NO"/>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jpeg"/><Relationship Id="rId7" Type="http://schemas.openxmlformats.org/officeDocument/2006/relationships/diagramColors" Target="../diagrams/colors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hyperlink" Target="http://fylkesmannen.no/More-og-Romsdal/Kommunal-styring/Kommunereformen/Verktoy-i-kommunereforma/" TargetMode="External"/><Relationship Id="rId4" Type="http://schemas.openxmlformats.org/officeDocument/2006/relationships/image" Target="../media/image13.jpg"/></Relationships>
</file>

<file path=ppt/slides/_rels/slide21.xml.rels><?xml version="1.0" encoding="UTF-8" standalone="yes"?>
<Relationships xmlns="http://schemas.openxmlformats.org/package/2006/relationships"><Relationship Id="rId3" Type="http://schemas.openxmlformats.org/officeDocument/2006/relationships/hyperlink" Target="https://www.regjeringen.no/nb/aktuelt/nytt-verktoy-for-horing-av-innbyggerne-i-kommunereformen/id2397356/"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www.nykommune.no/"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hyperlink" Target="http://distriktssenteret.no/2015/02/16/formidlingspakke-ungdom/"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de 2" descr="C:\Users\fmmrvive\Pictures\Forside.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7584" y="1772816"/>
            <a:ext cx="7416824" cy="4318342"/>
          </a:xfrm>
          <a:prstGeom prst="rect">
            <a:avLst/>
          </a:prstGeom>
          <a:noFill/>
          <a:ln>
            <a:noFill/>
          </a:ln>
        </p:spPr>
      </p:pic>
      <p:sp>
        <p:nvSpPr>
          <p:cNvPr id="4" name="TekstSylinder 3"/>
          <p:cNvSpPr txBox="1"/>
          <p:nvPr/>
        </p:nvSpPr>
        <p:spPr>
          <a:xfrm>
            <a:off x="971600" y="548680"/>
            <a:ext cx="7128792" cy="830997"/>
          </a:xfrm>
          <a:prstGeom prst="rect">
            <a:avLst/>
          </a:prstGeom>
          <a:noFill/>
        </p:spPr>
        <p:txBody>
          <a:bodyPr wrap="square" rtlCol="0">
            <a:spAutoFit/>
          </a:bodyPr>
          <a:lstStyle/>
          <a:p>
            <a:r>
              <a:rPr lang="nn-NO" sz="4800" b="1" dirty="0" smtClean="0">
                <a:solidFill>
                  <a:srgbClr val="FF0000"/>
                </a:solidFill>
              </a:rPr>
              <a:t>Oppdrag kommunereform</a:t>
            </a:r>
            <a:endParaRPr lang="nn-NO" sz="4800" b="1" dirty="0">
              <a:solidFill>
                <a:srgbClr val="FF0000"/>
              </a:solidFill>
            </a:endParaRPr>
          </a:p>
        </p:txBody>
      </p:sp>
      <p:sp>
        <p:nvSpPr>
          <p:cNvPr id="5" name="Plassholder for bunntekst 4"/>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Tree>
    <p:extLst>
      <p:ext uri="{BB962C8B-B14F-4D97-AF65-F5344CB8AC3E}">
        <p14:creationId xmlns:p14="http://schemas.microsoft.com/office/powerpoint/2010/main" val="3592743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Bilde 4"/>
          <p:cNvPicPr>
            <a:picLocks noChangeAspect="1"/>
          </p:cNvPicPr>
          <p:nvPr/>
        </p:nvPicPr>
        <p:blipFill>
          <a:blip r:embed="rId3"/>
          <a:stretch>
            <a:fillRect/>
          </a:stretch>
        </p:blipFill>
        <p:spPr>
          <a:xfrm>
            <a:off x="-33114" y="-68580"/>
            <a:ext cx="4735817" cy="6701398"/>
          </a:xfrm>
          <a:prstGeom prst="rect">
            <a:avLst/>
          </a:prstGeom>
        </p:spPr>
      </p:pic>
      <p:pic>
        <p:nvPicPr>
          <p:cNvPr id="4" name="Bilde 3"/>
          <p:cNvPicPr/>
          <p:nvPr/>
        </p:nvPicPr>
        <p:blipFill>
          <a:blip r:embed="rId4">
            <a:extLst>
              <a:ext uri="{28A0092B-C50C-407E-A947-70E740481C1C}">
                <a14:useLocalDpi xmlns:a14="http://schemas.microsoft.com/office/drawing/2010/main" val="0"/>
              </a:ext>
            </a:extLst>
          </a:blip>
          <a:srcRect/>
          <a:stretch>
            <a:fillRect/>
          </a:stretch>
        </p:blipFill>
        <p:spPr bwMode="auto">
          <a:xfrm>
            <a:off x="4098355" y="0"/>
            <a:ext cx="5060453" cy="6858000"/>
          </a:xfrm>
          <a:prstGeom prst="rect">
            <a:avLst/>
          </a:prstGeom>
          <a:noFill/>
          <a:ln>
            <a:noFill/>
          </a:ln>
        </p:spPr>
      </p:pic>
      <p:sp>
        <p:nvSpPr>
          <p:cNvPr id="2" name="Tittel 1"/>
          <p:cNvSpPr>
            <a:spLocks noGrp="1"/>
          </p:cNvSpPr>
          <p:nvPr>
            <p:ph type="ctrTitle"/>
          </p:nvPr>
        </p:nvSpPr>
        <p:spPr>
          <a:xfrm>
            <a:off x="827584" y="692696"/>
            <a:ext cx="7224927" cy="1470025"/>
          </a:xfrm>
        </p:spPr>
        <p:txBody>
          <a:bodyPr>
            <a:normAutofit/>
          </a:bodyPr>
          <a:lstStyle/>
          <a:p>
            <a:pPr algn="ctr"/>
            <a:r>
              <a:rPr lang="nb-NO" b="1" dirty="0" smtClean="0">
                <a:solidFill>
                  <a:srgbClr val="FF0000"/>
                </a:solidFill>
              </a:rPr>
              <a:t>KOMMUNEREFORMA</a:t>
            </a:r>
            <a:endParaRPr lang="nb-NO" sz="3200" dirty="0">
              <a:solidFill>
                <a:srgbClr val="FF0000"/>
              </a:solidFill>
            </a:endParaRPr>
          </a:p>
        </p:txBody>
      </p:sp>
      <p:sp>
        <p:nvSpPr>
          <p:cNvPr id="7" name="Plassholder for bunntekst 6"/>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Tree>
    <p:extLst>
      <p:ext uri="{BB962C8B-B14F-4D97-AF65-F5344CB8AC3E}">
        <p14:creationId xmlns:p14="http://schemas.microsoft.com/office/powerpoint/2010/main" val="19765215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Bilde 6" descr="Sarpsborg Skjermbilde.JPG"/>
          <p:cNvPicPr>
            <a:picLocks noChangeAspect="1"/>
          </p:cNvPicPr>
          <p:nvPr/>
        </p:nvPicPr>
        <p:blipFill>
          <a:blip r:embed="rId3"/>
          <a:srcRect l="2057" r="32647"/>
          <a:stretch>
            <a:fillRect/>
          </a:stretch>
        </p:blipFill>
        <p:spPr>
          <a:xfrm>
            <a:off x="5651500" y="3730625"/>
            <a:ext cx="3313113" cy="2722563"/>
          </a:xfrm>
          <a:prstGeom prst="rect">
            <a:avLst/>
          </a:prstGeom>
          <a:ln>
            <a:noFill/>
          </a:ln>
          <a:effectLst>
            <a:outerShdw blurRad="292100" dist="139700" dir="2700000" algn="tl" rotWithShape="0">
              <a:srgbClr val="333333">
                <a:alpha val="65000"/>
              </a:srgbClr>
            </a:outerShdw>
          </a:effectLst>
        </p:spPr>
      </p:pic>
      <p:sp>
        <p:nvSpPr>
          <p:cNvPr id="57347" name="Tittel 1"/>
          <p:cNvSpPr>
            <a:spLocks noGrp="1"/>
          </p:cNvSpPr>
          <p:nvPr>
            <p:ph type="title"/>
          </p:nvPr>
        </p:nvSpPr>
        <p:spPr>
          <a:xfrm>
            <a:off x="719138" y="296863"/>
            <a:ext cx="7632700" cy="1143000"/>
          </a:xfrm>
        </p:spPr>
        <p:txBody>
          <a:bodyPr/>
          <a:lstStyle/>
          <a:p>
            <a:pPr eaLnBrk="1" hangingPunct="1"/>
            <a:endParaRPr lang="nb-NO" altLang="nb-NO" smtClean="0"/>
          </a:p>
        </p:txBody>
      </p:sp>
      <p:graphicFrame>
        <p:nvGraphicFramePr>
          <p:cNvPr id="5" name="Plassholder for innhold 4"/>
          <p:cNvGraphicFramePr>
            <a:graphicFrameLocks noGrp="1"/>
          </p:cNvGraphicFramePr>
          <p:nvPr>
            <p:ph idx="1"/>
            <p:extLst/>
          </p:nvPr>
        </p:nvGraphicFramePr>
        <p:xfrm>
          <a:off x="323528" y="116632"/>
          <a:ext cx="8640960" cy="568863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6" name="Picture 2" descr="Arendal gamle rådhus ca 1956."/>
          <p:cNvPicPr>
            <a:picLocks noChangeAspect="1" noChangeArrowheads="1"/>
          </p:cNvPicPr>
          <p:nvPr/>
        </p:nvPicPr>
        <p:blipFill>
          <a:blip r:embed="rId9"/>
          <a:srcRect/>
          <a:stretch>
            <a:fillRect/>
          </a:stretch>
        </p:blipFill>
        <p:spPr bwMode="auto">
          <a:xfrm>
            <a:off x="539750" y="5216525"/>
            <a:ext cx="1368425" cy="949325"/>
          </a:xfrm>
          <a:prstGeom prst="rect">
            <a:avLst/>
          </a:prstGeom>
          <a:ln>
            <a:noFill/>
          </a:ln>
          <a:effectLst>
            <a:outerShdw blurRad="292100" dist="139700" dir="2700000" algn="tl" rotWithShape="0">
              <a:srgbClr val="333333">
                <a:alpha val="65000"/>
              </a:srgbClr>
            </a:outerShdw>
          </a:effectLst>
        </p:spPr>
      </p:pic>
      <p:cxnSp>
        <p:nvCxnSpPr>
          <p:cNvPr id="9" name="Rett pil 8"/>
          <p:cNvCxnSpPr/>
          <p:nvPr/>
        </p:nvCxnSpPr>
        <p:spPr>
          <a:xfrm>
            <a:off x="2339975" y="5732463"/>
            <a:ext cx="3455988" cy="0"/>
          </a:xfrm>
          <a:prstGeom prst="straightConnector1">
            <a:avLst/>
          </a:prstGeom>
          <a:ln w="12700">
            <a:tailEnd type="arrow"/>
          </a:ln>
        </p:spPr>
        <p:style>
          <a:lnRef idx="1">
            <a:schemeClr val="dk1"/>
          </a:lnRef>
          <a:fillRef idx="0">
            <a:schemeClr val="dk1"/>
          </a:fillRef>
          <a:effectRef idx="0">
            <a:schemeClr val="dk1"/>
          </a:effectRef>
          <a:fontRef idx="minor">
            <a:schemeClr val="tx1"/>
          </a:fontRef>
        </p:style>
      </p:cxnSp>
      <p:sp>
        <p:nvSpPr>
          <p:cNvPr id="2" name="Plassholder for bunntekst 1"/>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Tree>
    <p:extLst>
      <p:ext uri="{BB962C8B-B14F-4D97-AF65-F5344CB8AC3E}">
        <p14:creationId xmlns:p14="http://schemas.microsoft.com/office/powerpoint/2010/main" val="15484932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d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9987710">
            <a:off x="5636973" y="464649"/>
            <a:ext cx="2717641" cy="3768462"/>
          </a:xfrm>
          <a:prstGeom prst="rect">
            <a:avLst/>
          </a:prstGeom>
        </p:spPr>
      </p:pic>
      <p:sp>
        <p:nvSpPr>
          <p:cNvPr id="2" name="Tittel 1"/>
          <p:cNvSpPr>
            <a:spLocks noGrp="1"/>
          </p:cNvSpPr>
          <p:nvPr>
            <p:ph type="ctrTitle"/>
          </p:nvPr>
        </p:nvSpPr>
        <p:spPr>
          <a:xfrm>
            <a:off x="1143000" y="1122363"/>
            <a:ext cx="6858000" cy="866477"/>
          </a:xfrm>
        </p:spPr>
        <p:txBody>
          <a:bodyPr>
            <a:normAutofit/>
          </a:bodyPr>
          <a:lstStyle/>
          <a:p>
            <a:pPr algn="l"/>
            <a:r>
              <a:rPr lang="nn-NO" sz="3600" b="1" dirty="0" smtClean="0"/>
              <a:t>Anbefalingar</a:t>
            </a:r>
            <a:endParaRPr lang="nn-NO" sz="3600" b="1" dirty="0"/>
          </a:p>
        </p:txBody>
      </p:sp>
      <p:sp>
        <p:nvSpPr>
          <p:cNvPr id="3" name="Undertittel 2"/>
          <p:cNvSpPr>
            <a:spLocks noGrp="1"/>
          </p:cNvSpPr>
          <p:nvPr>
            <p:ph type="subTitle" idx="1"/>
          </p:nvPr>
        </p:nvSpPr>
        <p:spPr>
          <a:xfrm>
            <a:off x="1109856" y="2348880"/>
            <a:ext cx="6858000" cy="3744416"/>
          </a:xfrm>
        </p:spPr>
        <p:txBody>
          <a:bodyPr>
            <a:normAutofit/>
          </a:bodyPr>
          <a:lstStyle/>
          <a:p>
            <a:pPr marL="342900" indent="-342900" algn="l">
              <a:buAutoNum type="arabicPeriod"/>
            </a:pPr>
            <a:r>
              <a:rPr lang="nn-NO" sz="2800" dirty="0" smtClean="0"/>
              <a:t>15 000 – 20 000 innbyggarar </a:t>
            </a:r>
            <a:r>
              <a:rPr lang="nn-NO" sz="2800" dirty="0" smtClean="0">
                <a:solidFill>
                  <a:schemeClr val="bg1"/>
                </a:solidFill>
              </a:rPr>
              <a:t>for å sikre ei </a:t>
            </a:r>
            <a:r>
              <a:rPr lang="nn-NO" sz="2800" dirty="0" smtClean="0"/>
              <a:t>god oppgåveløysing</a:t>
            </a:r>
          </a:p>
          <a:p>
            <a:pPr marL="342900" indent="-342900" algn="l">
              <a:buAutoNum type="arabicPeriod"/>
            </a:pPr>
            <a:r>
              <a:rPr lang="nn-NO" sz="2800" dirty="0" smtClean="0"/>
              <a:t>Struktur som nærmar seg funks</a:t>
            </a:r>
            <a:r>
              <a:rPr lang="nn-NO" sz="2800" dirty="0" smtClean="0">
                <a:solidFill>
                  <a:schemeClr val="bg1"/>
                </a:solidFill>
              </a:rPr>
              <a:t>jonelle</a:t>
            </a:r>
            <a:r>
              <a:rPr lang="nn-NO" sz="2800" dirty="0" smtClean="0"/>
              <a:t> samfunnsutviklingsområde</a:t>
            </a:r>
          </a:p>
          <a:p>
            <a:pPr marL="342900" indent="-342900" algn="l">
              <a:buAutoNum type="arabicPeriod"/>
            </a:pPr>
            <a:r>
              <a:rPr lang="nn-NO" sz="2800" dirty="0" smtClean="0"/>
              <a:t>Staten bør redusere detaljstyringa, utvikla ordningar for politisk deltaking for å sikre gode demokratiske arenaer</a:t>
            </a:r>
            <a:endParaRPr lang="nn-NO" sz="2800" dirty="0"/>
          </a:p>
        </p:txBody>
      </p:sp>
      <p:sp>
        <p:nvSpPr>
          <p:cNvPr id="5" name="Plassholder for bunntekst 4"/>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Tree>
    <p:extLst>
      <p:ext uri="{BB962C8B-B14F-4D97-AF65-F5344CB8AC3E}">
        <p14:creationId xmlns:p14="http://schemas.microsoft.com/office/powerpoint/2010/main" val="37990234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normAutofit/>
          </a:bodyPr>
          <a:lstStyle/>
          <a:p>
            <a:r>
              <a:rPr lang="nb-NO" b="1" i="1" dirty="0"/>
              <a:t>Et funksjonelt samfunnsutviklingsområde: </a:t>
            </a:r>
            <a:br>
              <a:rPr lang="nb-NO" b="1" i="1" dirty="0"/>
            </a:br>
            <a:endParaRPr lang="nn-NO" dirty="0"/>
          </a:p>
        </p:txBody>
      </p:sp>
      <p:sp>
        <p:nvSpPr>
          <p:cNvPr id="3" name="Plassholder for innhold 2"/>
          <p:cNvSpPr>
            <a:spLocks noGrp="1"/>
          </p:cNvSpPr>
          <p:nvPr>
            <p:ph idx="1"/>
          </p:nvPr>
        </p:nvSpPr>
        <p:spPr/>
        <p:txBody>
          <a:bodyPr/>
          <a:lstStyle/>
          <a:p>
            <a:pPr marL="0" indent="0">
              <a:buNone/>
            </a:pPr>
            <a:r>
              <a:rPr lang="nb-NO" sz="2800" i="1" dirty="0" smtClean="0"/>
              <a:t>«…</a:t>
            </a:r>
            <a:r>
              <a:rPr lang="nb-NO" dirty="0" smtClean="0"/>
              <a:t>er </a:t>
            </a:r>
            <a:r>
              <a:rPr lang="nb-NO" dirty="0"/>
              <a:t>områder hvor folk både bor, arbeider og lever sine hverdagsliv, såkalte «hverdagsregioner». I rapporten står det at </a:t>
            </a:r>
            <a:r>
              <a:rPr lang="nb-NO" b="1" i="1" dirty="0"/>
              <a:t>et tettsted </a:t>
            </a:r>
            <a:r>
              <a:rPr lang="nb-NO" dirty="0"/>
              <a:t>i sin helhet enten bør ligge i én kommune, eller at et arbeidsmarked anses som integrert når rundt </a:t>
            </a:r>
            <a:r>
              <a:rPr lang="nb-NO" b="1" i="1" dirty="0"/>
              <a:t>25 prosent </a:t>
            </a:r>
            <a:r>
              <a:rPr lang="nb-NO" dirty="0"/>
              <a:t>eller flere av de sysselsatte bosatt i en kommune også jobber i regionens senterkommune(r</a:t>
            </a:r>
            <a:r>
              <a:rPr lang="nb-NO" dirty="0" smtClean="0"/>
              <a:t>).»</a:t>
            </a:r>
            <a:endParaRPr lang="nn-NO" dirty="0"/>
          </a:p>
        </p:txBody>
      </p:sp>
      <p:sp>
        <p:nvSpPr>
          <p:cNvPr id="5" name="TekstSylinder 4"/>
          <p:cNvSpPr txBox="1"/>
          <p:nvPr/>
        </p:nvSpPr>
        <p:spPr>
          <a:xfrm rot="2344678">
            <a:off x="7312789" y="1169668"/>
            <a:ext cx="1644361" cy="369332"/>
          </a:xfrm>
          <a:prstGeom prst="rect">
            <a:avLst/>
          </a:prstGeom>
          <a:solidFill>
            <a:schemeClr val="accent1">
              <a:lumMod val="20000"/>
              <a:lumOff val="80000"/>
            </a:schemeClr>
          </a:solidFill>
          <a:ln>
            <a:solidFill>
              <a:schemeClr val="tx2"/>
            </a:solidFill>
          </a:ln>
        </p:spPr>
        <p:txBody>
          <a:bodyPr wrap="none" rtlCol="0">
            <a:spAutoFit/>
          </a:bodyPr>
          <a:lstStyle/>
          <a:p>
            <a:r>
              <a:rPr lang="nb-NO" dirty="0" smtClean="0"/>
              <a:t>Ekspertutvalget</a:t>
            </a:r>
            <a:endParaRPr lang="nn-NO"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3568" y="3933056"/>
            <a:ext cx="3608958" cy="2379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70673" y="4007858"/>
            <a:ext cx="2664296" cy="23048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Plassholder for bunntekst 5"/>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Tree>
    <p:extLst>
      <p:ext uri="{BB962C8B-B14F-4D97-AF65-F5344CB8AC3E}">
        <p14:creationId xmlns:p14="http://schemas.microsoft.com/office/powerpoint/2010/main" val="13087131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07504" y="0"/>
            <a:ext cx="8928992" cy="67413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Plassholder for bunntekst 4"/>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Tree>
    <p:extLst>
      <p:ext uri="{BB962C8B-B14F-4D97-AF65-F5344CB8AC3E}">
        <p14:creationId xmlns:p14="http://schemas.microsoft.com/office/powerpoint/2010/main" val="6677897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a:xfrm>
            <a:off x="480598" y="404664"/>
            <a:ext cx="7886700" cy="1325563"/>
          </a:xfrm>
        </p:spPr>
        <p:txBody>
          <a:bodyPr/>
          <a:lstStyle/>
          <a:p>
            <a:r>
              <a:rPr lang="nb-NO" b="1" dirty="0" smtClean="0"/>
              <a:t>STATUS i MØRE OG ROMSDAL </a:t>
            </a:r>
            <a:endParaRPr lang="nb-NO" b="1" dirty="0"/>
          </a:p>
        </p:txBody>
      </p:sp>
      <p:sp>
        <p:nvSpPr>
          <p:cNvPr id="3" name="Plassholder for innhold 2"/>
          <p:cNvSpPr>
            <a:spLocks noGrp="1"/>
          </p:cNvSpPr>
          <p:nvPr>
            <p:ph idx="1"/>
          </p:nvPr>
        </p:nvSpPr>
        <p:spPr>
          <a:xfrm>
            <a:off x="480598" y="2060848"/>
            <a:ext cx="6972320" cy="4525963"/>
          </a:xfrm>
        </p:spPr>
        <p:txBody>
          <a:bodyPr/>
          <a:lstStyle/>
          <a:p>
            <a:pPr marL="0" indent="0">
              <a:buNone/>
            </a:pPr>
            <a:r>
              <a:rPr lang="nn-NO" i="1" dirty="0" err="1" smtClean="0"/>
              <a:t>Oppsummert</a:t>
            </a:r>
            <a:r>
              <a:rPr lang="nn-NO" i="1" dirty="0" smtClean="0"/>
              <a:t> pr. 01.03. 2015  </a:t>
            </a:r>
          </a:p>
          <a:p>
            <a:pPr marL="0" indent="0">
              <a:buNone/>
            </a:pPr>
            <a:endParaRPr lang="nn-NO" sz="1200" i="1" dirty="0" smtClean="0"/>
          </a:p>
          <a:p>
            <a:r>
              <a:rPr lang="nn-NO" i="1" dirty="0" smtClean="0"/>
              <a:t>Stor politisk aktivitet</a:t>
            </a:r>
          </a:p>
          <a:p>
            <a:r>
              <a:rPr lang="nn-NO" i="1" dirty="0" smtClean="0"/>
              <a:t>Involvering av innbyggjarane</a:t>
            </a:r>
          </a:p>
          <a:p>
            <a:r>
              <a:rPr lang="nn-NO" i="1" dirty="0" smtClean="0"/>
              <a:t>Ungdomen blir teken med</a:t>
            </a:r>
            <a:endParaRPr lang="nn-NO" dirty="0"/>
          </a:p>
        </p:txBody>
      </p:sp>
      <p:sp>
        <p:nvSpPr>
          <p:cNvPr id="4" name="Plassholder for bunntekst 3"/>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Tree>
    <p:extLst>
      <p:ext uri="{BB962C8B-B14F-4D97-AF65-F5344CB8AC3E}">
        <p14:creationId xmlns:p14="http://schemas.microsoft.com/office/powerpoint/2010/main" val="31284530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n-NO" b="1" dirty="0" smtClean="0"/>
              <a:t>Kommunereform - mål</a:t>
            </a:r>
            <a:endParaRPr lang="nn-NO" b="1" dirty="0"/>
          </a:p>
        </p:txBody>
      </p:sp>
      <p:sp>
        <p:nvSpPr>
          <p:cNvPr id="3" name="Plassholder for innhold 2"/>
          <p:cNvSpPr>
            <a:spLocks noGrp="1"/>
          </p:cNvSpPr>
          <p:nvPr>
            <p:ph idx="1"/>
          </p:nvPr>
        </p:nvSpPr>
        <p:spPr/>
        <p:txBody>
          <a:bodyPr/>
          <a:lstStyle/>
          <a:p>
            <a:pPr>
              <a:buFont typeface="Wingdings" panose="05000000000000000000" pitchFamily="2" charset="2"/>
              <a:buChar char="Ø"/>
            </a:pPr>
            <a:r>
              <a:rPr lang="nn-NO" altLang="nb-NO" sz="2400" dirty="0"/>
              <a:t>Gode og likeverdig tenester</a:t>
            </a:r>
          </a:p>
          <a:p>
            <a:pPr>
              <a:buFont typeface="Wingdings" panose="05000000000000000000" pitchFamily="2" charset="2"/>
              <a:buChar char="Ø"/>
            </a:pPr>
            <a:r>
              <a:rPr lang="nn-NO" altLang="nb-NO" sz="2400" dirty="0"/>
              <a:t>Heilskapleg og samordna </a:t>
            </a:r>
            <a:br>
              <a:rPr lang="nn-NO" altLang="nb-NO" sz="2400" dirty="0"/>
            </a:br>
            <a:r>
              <a:rPr lang="nn-NO" altLang="nb-NO" sz="2400" dirty="0"/>
              <a:t>samfunnsutvikling</a:t>
            </a:r>
          </a:p>
          <a:p>
            <a:pPr>
              <a:buFont typeface="Wingdings" panose="05000000000000000000" pitchFamily="2" charset="2"/>
              <a:buChar char="Ø"/>
            </a:pPr>
            <a:r>
              <a:rPr lang="nn-NO" altLang="nb-NO" sz="2400" dirty="0"/>
              <a:t>Bærekraftige og økonomisk </a:t>
            </a:r>
            <a:br>
              <a:rPr lang="nn-NO" altLang="nb-NO" sz="2400" dirty="0"/>
            </a:br>
            <a:r>
              <a:rPr lang="nn-NO" altLang="nb-NO" sz="2400" dirty="0"/>
              <a:t>robuste kommunar</a:t>
            </a:r>
          </a:p>
          <a:p>
            <a:pPr>
              <a:buFont typeface="Wingdings" panose="05000000000000000000" pitchFamily="2" charset="2"/>
              <a:buChar char="Ø"/>
            </a:pPr>
            <a:r>
              <a:rPr lang="nn-NO" altLang="nb-NO" sz="2400" dirty="0"/>
              <a:t>Styrka lokaldemokrati</a:t>
            </a:r>
          </a:p>
          <a:p>
            <a:endParaRPr lang="nn-NO" altLang="nb-NO" sz="2400" dirty="0"/>
          </a:p>
          <a:p>
            <a:endParaRPr lang="nn-NO" dirty="0"/>
          </a:p>
        </p:txBody>
      </p:sp>
      <p:sp>
        <p:nvSpPr>
          <p:cNvPr id="4" name="Plassholder for bunntekst 3"/>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Tree>
    <p:extLst>
      <p:ext uri="{BB962C8B-B14F-4D97-AF65-F5344CB8AC3E}">
        <p14:creationId xmlns:p14="http://schemas.microsoft.com/office/powerpoint/2010/main" val="27188923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a:xfrm>
            <a:off x="323528" y="365126"/>
            <a:ext cx="8191822" cy="1325563"/>
          </a:xfrm>
        </p:spPr>
        <p:txBody>
          <a:bodyPr>
            <a:normAutofit/>
          </a:bodyPr>
          <a:lstStyle/>
          <a:p>
            <a:r>
              <a:rPr lang="nb-NO" b="1" dirty="0" smtClean="0"/>
              <a:t>Stortingets oppdrag til kommunene </a:t>
            </a:r>
            <a:endParaRPr lang="nb-NO" b="1" dirty="0"/>
          </a:p>
        </p:txBody>
      </p:sp>
      <p:sp>
        <p:nvSpPr>
          <p:cNvPr id="3" name="Plassholder for innhold 2"/>
          <p:cNvSpPr>
            <a:spLocks noGrp="1"/>
          </p:cNvSpPr>
          <p:nvPr>
            <p:ph idx="1"/>
          </p:nvPr>
        </p:nvSpPr>
        <p:spPr>
          <a:xfrm>
            <a:off x="107504" y="1908640"/>
            <a:ext cx="6747236" cy="3778920"/>
          </a:xfrm>
        </p:spPr>
        <p:txBody>
          <a:bodyPr>
            <a:normAutofit lnSpcReduction="10000"/>
          </a:bodyPr>
          <a:lstStyle/>
          <a:p>
            <a:pPr>
              <a:buFont typeface="Wingdings" panose="05000000000000000000" pitchFamily="2" charset="2"/>
              <a:buChar char="Ø"/>
            </a:pPr>
            <a:r>
              <a:rPr lang="nb-NO" altLang="nb-NO" dirty="0" err="1" smtClean="0"/>
              <a:t>Fleirtallet</a:t>
            </a:r>
            <a:r>
              <a:rPr lang="nb-NO" altLang="nb-NO" dirty="0" smtClean="0"/>
              <a:t> </a:t>
            </a:r>
            <a:r>
              <a:rPr lang="nb-NO" altLang="nb-NO" dirty="0" err="1" smtClean="0"/>
              <a:t>understrekar</a:t>
            </a:r>
            <a:r>
              <a:rPr lang="nb-NO" altLang="nb-NO" dirty="0" smtClean="0"/>
              <a:t> </a:t>
            </a:r>
            <a:r>
              <a:rPr lang="nb-NO" altLang="nb-NO" dirty="0"/>
              <a:t>at det er viktig at </a:t>
            </a:r>
            <a:r>
              <a:rPr lang="nb-NO" altLang="nb-NO" dirty="0" smtClean="0"/>
              <a:t>alle </a:t>
            </a:r>
            <a:r>
              <a:rPr lang="nb-NO" altLang="nb-NO" dirty="0" err="1" smtClean="0"/>
              <a:t>kommunar</a:t>
            </a:r>
            <a:r>
              <a:rPr lang="nb-NO" altLang="nb-NO" dirty="0" smtClean="0"/>
              <a:t> </a:t>
            </a:r>
            <a:r>
              <a:rPr lang="nb-NO" altLang="nb-NO" dirty="0"/>
              <a:t>gjennomfører lokale </a:t>
            </a:r>
            <a:r>
              <a:rPr lang="nb-NO" altLang="nb-NO" dirty="0" err="1" smtClean="0"/>
              <a:t>prosessar</a:t>
            </a:r>
            <a:r>
              <a:rPr lang="nb-NO" altLang="nb-NO" dirty="0" smtClean="0"/>
              <a:t> </a:t>
            </a:r>
            <a:r>
              <a:rPr lang="nb-NO" altLang="nb-NO" dirty="0" err="1" smtClean="0"/>
              <a:t>innan</a:t>
            </a:r>
            <a:r>
              <a:rPr lang="nb-NO" altLang="nb-NO" dirty="0" smtClean="0"/>
              <a:t> fristen våren 2016</a:t>
            </a:r>
          </a:p>
          <a:p>
            <a:pPr>
              <a:buFont typeface="Wingdings" panose="05000000000000000000" pitchFamily="2" charset="2"/>
              <a:buChar char="Ø"/>
            </a:pPr>
            <a:endParaRPr lang="nb-NO" altLang="nb-NO" dirty="0" smtClean="0"/>
          </a:p>
          <a:p>
            <a:pPr>
              <a:buFont typeface="Wingdings" panose="05000000000000000000" pitchFamily="2" charset="2"/>
              <a:buChar char="Ø"/>
            </a:pPr>
            <a:r>
              <a:rPr lang="nb-NO" altLang="nb-NO" dirty="0" err="1" smtClean="0"/>
              <a:t>Fleirtallet</a:t>
            </a:r>
            <a:r>
              <a:rPr lang="nb-NO" altLang="nb-NO" dirty="0" smtClean="0"/>
              <a:t> </a:t>
            </a:r>
            <a:r>
              <a:rPr lang="nb-NO" altLang="nb-NO" dirty="0"/>
              <a:t>vil understreke at det er </a:t>
            </a:r>
            <a:r>
              <a:rPr lang="nb-NO" altLang="nb-NO" dirty="0" smtClean="0"/>
              <a:t>et utredningsansvar </a:t>
            </a:r>
            <a:r>
              <a:rPr lang="nb-NO" altLang="nb-NO" dirty="0"/>
              <a:t>for alle </a:t>
            </a:r>
            <a:r>
              <a:rPr lang="nb-NO" altLang="nb-NO" dirty="0" smtClean="0"/>
              <a:t>kommuner</a:t>
            </a:r>
          </a:p>
          <a:p>
            <a:pPr>
              <a:buFont typeface="Wingdings" panose="05000000000000000000" pitchFamily="2" charset="2"/>
              <a:buChar char="Ø"/>
            </a:pPr>
            <a:endParaRPr lang="nb-NO" altLang="nb-NO" dirty="0"/>
          </a:p>
          <a:p>
            <a:pPr>
              <a:buFont typeface="Wingdings" panose="05000000000000000000" pitchFamily="2" charset="2"/>
              <a:buChar char="Ø"/>
            </a:pPr>
            <a:r>
              <a:rPr lang="nb-NO" dirty="0" smtClean="0"/>
              <a:t>Kommunen må </a:t>
            </a:r>
            <a:r>
              <a:rPr lang="nb-NO" dirty="0" err="1" smtClean="0"/>
              <a:t>leggje</a:t>
            </a:r>
            <a:r>
              <a:rPr lang="nb-NO" dirty="0" smtClean="0"/>
              <a:t> opp til </a:t>
            </a:r>
            <a:r>
              <a:rPr lang="nb-NO" dirty="0" err="1" smtClean="0"/>
              <a:t>ein</a:t>
            </a:r>
            <a:r>
              <a:rPr lang="nb-NO" dirty="0" smtClean="0"/>
              <a:t> prosess for </a:t>
            </a:r>
            <a:r>
              <a:rPr lang="nb-NO" dirty="0"/>
              <a:t>å skape </a:t>
            </a:r>
            <a:r>
              <a:rPr lang="nb-NO" dirty="0" err="1" smtClean="0"/>
              <a:t>eigarskap</a:t>
            </a:r>
            <a:r>
              <a:rPr lang="nb-NO" dirty="0" smtClean="0"/>
              <a:t> </a:t>
            </a:r>
            <a:r>
              <a:rPr lang="nb-NO" dirty="0"/>
              <a:t>og </a:t>
            </a:r>
            <a:r>
              <a:rPr lang="nb-NO" dirty="0" smtClean="0"/>
              <a:t>engasjement både politisk og internt hos sine </a:t>
            </a:r>
            <a:r>
              <a:rPr lang="nb-NO" dirty="0" err="1" smtClean="0"/>
              <a:t>arbeidstakarar</a:t>
            </a:r>
            <a:r>
              <a:rPr lang="nb-NO" dirty="0" smtClean="0"/>
              <a:t> </a:t>
            </a:r>
          </a:p>
          <a:p>
            <a:pPr>
              <a:buFont typeface="Wingdings" panose="05000000000000000000" pitchFamily="2" charset="2"/>
              <a:buChar char="Ø"/>
            </a:pPr>
            <a:endParaRPr lang="nb-NO" dirty="0" smtClean="0"/>
          </a:p>
          <a:p>
            <a:pPr>
              <a:buFont typeface="Wingdings" panose="05000000000000000000" pitchFamily="2" charset="2"/>
              <a:buChar char="Ø"/>
            </a:pPr>
            <a:r>
              <a:rPr lang="nb-NO" dirty="0" err="1" smtClean="0"/>
              <a:t>Innbyggjarane</a:t>
            </a:r>
            <a:r>
              <a:rPr lang="nb-NO" dirty="0" smtClean="0"/>
              <a:t> </a:t>
            </a:r>
            <a:r>
              <a:rPr lang="nb-NO" dirty="0"/>
              <a:t>skal </a:t>
            </a:r>
            <a:r>
              <a:rPr lang="nb-NO" dirty="0" err="1" smtClean="0"/>
              <a:t>høyrast</a:t>
            </a:r>
            <a:r>
              <a:rPr lang="nb-NO" dirty="0" smtClean="0"/>
              <a:t> </a:t>
            </a:r>
            <a:r>
              <a:rPr lang="nb-NO" dirty="0" err="1" smtClean="0"/>
              <a:t>anten</a:t>
            </a:r>
            <a:r>
              <a:rPr lang="nb-NO" dirty="0" smtClean="0"/>
              <a:t> </a:t>
            </a:r>
            <a:r>
              <a:rPr lang="nb-NO" dirty="0"/>
              <a:t>gjennom </a:t>
            </a:r>
            <a:r>
              <a:rPr lang="nb-NO" dirty="0" smtClean="0"/>
              <a:t>folkeavrøysting, </a:t>
            </a:r>
            <a:r>
              <a:rPr lang="nb-NO" dirty="0"/>
              <a:t>høringsmøter eller </a:t>
            </a:r>
            <a:r>
              <a:rPr lang="nb-NO" dirty="0" err="1" smtClean="0"/>
              <a:t>spørreunderundersøkinar</a:t>
            </a:r>
            <a:endParaRPr lang="nb-NO" b="1" dirty="0" smtClean="0"/>
          </a:p>
          <a:p>
            <a:pPr marL="0" indent="0">
              <a:buNone/>
            </a:pPr>
            <a:endParaRPr lang="nb-NO" b="1" dirty="0" smtClean="0"/>
          </a:p>
        </p:txBody>
      </p:sp>
      <p:sp>
        <p:nvSpPr>
          <p:cNvPr id="4" name="TekstSylinder 3"/>
          <p:cNvSpPr txBox="1"/>
          <p:nvPr/>
        </p:nvSpPr>
        <p:spPr>
          <a:xfrm>
            <a:off x="1331640" y="5751560"/>
            <a:ext cx="4640694" cy="430887"/>
          </a:xfrm>
          <a:prstGeom prst="rect">
            <a:avLst/>
          </a:prstGeom>
          <a:noFill/>
        </p:spPr>
        <p:txBody>
          <a:bodyPr wrap="none" rtlCol="0">
            <a:spAutoFit/>
          </a:bodyPr>
          <a:lstStyle/>
          <a:p>
            <a:r>
              <a:rPr lang="nb-NO" sz="2200" b="1" i="1" dirty="0" smtClean="0">
                <a:solidFill>
                  <a:prstClr val="black"/>
                </a:solidFill>
              </a:rPr>
              <a:t>Forankring – skape innsikt og oversikt </a:t>
            </a:r>
            <a:endParaRPr lang="nb-NO" sz="2200" b="1" i="1" dirty="0">
              <a:solidFill>
                <a:prstClr val="black"/>
              </a:solidFill>
            </a:endParaRPr>
          </a:p>
        </p:txBody>
      </p:sp>
      <p:sp>
        <p:nvSpPr>
          <p:cNvPr id="5" name="Plassholder for bunntekst 4"/>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Tree>
    <p:extLst>
      <p:ext uri="{BB962C8B-B14F-4D97-AF65-F5344CB8AC3E}">
        <p14:creationId xmlns:p14="http://schemas.microsoft.com/office/powerpoint/2010/main" val="342626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a:xfrm>
            <a:off x="395536" y="1124744"/>
            <a:ext cx="7000924" cy="785818"/>
          </a:xfrm>
        </p:spPr>
        <p:txBody>
          <a:bodyPr>
            <a:normAutofit fontScale="90000"/>
          </a:bodyPr>
          <a:lstStyle/>
          <a:p>
            <a:r>
              <a:rPr lang="nb-NO" b="1" dirty="0" smtClean="0"/>
              <a:t>Lokal milepælsplan i </a:t>
            </a:r>
            <a:br>
              <a:rPr lang="nb-NO" b="1" dirty="0" smtClean="0"/>
            </a:br>
            <a:r>
              <a:rPr lang="nb-NO" b="1" dirty="0" smtClean="0"/>
              <a:t>Møre og Romsdal </a:t>
            </a:r>
            <a:endParaRPr lang="nb-NO" b="1" dirty="0"/>
          </a:p>
        </p:txBody>
      </p:sp>
      <p:graphicFrame>
        <p:nvGraphicFramePr>
          <p:cNvPr id="5" name="Plassholder for innhold 4"/>
          <p:cNvGraphicFramePr>
            <a:graphicFrameLocks noGrp="1"/>
          </p:cNvGraphicFramePr>
          <p:nvPr>
            <p:ph idx="1"/>
            <p:extLst>
              <p:ext uri="{D42A27DB-BD31-4B8C-83A1-F6EECF244321}">
                <p14:modId xmlns:p14="http://schemas.microsoft.com/office/powerpoint/2010/main" val="1129597113"/>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4" name="Rett pil 3"/>
          <p:cNvCxnSpPr/>
          <p:nvPr/>
        </p:nvCxnSpPr>
        <p:spPr>
          <a:xfrm>
            <a:off x="467544" y="2780928"/>
            <a:ext cx="2088232" cy="1944216"/>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7" name="Rett pil 6"/>
          <p:cNvCxnSpPr/>
          <p:nvPr/>
        </p:nvCxnSpPr>
        <p:spPr>
          <a:xfrm flipH="1">
            <a:off x="467544" y="2780928"/>
            <a:ext cx="2088232" cy="1944216"/>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8" name="TekstSylinder 7"/>
          <p:cNvSpPr txBox="1"/>
          <p:nvPr/>
        </p:nvSpPr>
        <p:spPr>
          <a:xfrm rot="19383030">
            <a:off x="1373600" y="3819935"/>
            <a:ext cx="1516655" cy="646331"/>
          </a:xfrm>
          <a:prstGeom prst="rect">
            <a:avLst/>
          </a:prstGeom>
          <a:noFill/>
        </p:spPr>
        <p:txBody>
          <a:bodyPr wrap="square" rtlCol="0">
            <a:spAutoFit/>
          </a:bodyPr>
          <a:lstStyle/>
          <a:p>
            <a:r>
              <a:rPr lang="nb-NO" sz="3600" dirty="0" smtClean="0">
                <a:solidFill>
                  <a:schemeClr val="accent2">
                    <a:lumMod val="60000"/>
                    <a:lumOff val="40000"/>
                  </a:schemeClr>
                </a:solidFill>
              </a:rPr>
              <a:t>Utført</a:t>
            </a:r>
            <a:endParaRPr lang="nb-NO" sz="3600" dirty="0">
              <a:solidFill>
                <a:schemeClr val="accent2">
                  <a:lumMod val="60000"/>
                  <a:lumOff val="40000"/>
                </a:schemeClr>
              </a:solidFill>
            </a:endParaRPr>
          </a:p>
        </p:txBody>
      </p:sp>
      <p:sp>
        <p:nvSpPr>
          <p:cNvPr id="3" name="Plassholder for bunntekst 2"/>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Tree>
    <p:extLst>
      <p:ext uri="{BB962C8B-B14F-4D97-AF65-F5344CB8AC3E}">
        <p14:creationId xmlns:p14="http://schemas.microsoft.com/office/powerpoint/2010/main" val="2946185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b="1" dirty="0" smtClean="0"/>
              <a:t>Status i Fase 1</a:t>
            </a:r>
            <a:endParaRPr lang="nb-NO" b="1" dirty="0"/>
          </a:p>
        </p:txBody>
      </p:sp>
      <p:sp>
        <p:nvSpPr>
          <p:cNvPr id="3" name="Plassholder for innhold 2"/>
          <p:cNvSpPr>
            <a:spLocks noGrp="1"/>
          </p:cNvSpPr>
          <p:nvPr>
            <p:ph idx="1"/>
          </p:nvPr>
        </p:nvSpPr>
        <p:spPr>
          <a:xfrm>
            <a:off x="628650" y="1825625"/>
            <a:ext cx="5311502" cy="4351338"/>
          </a:xfrm>
        </p:spPr>
        <p:txBody>
          <a:bodyPr>
            <a:normAutofit/>
          </a:bodyPr>
          <a:lstStyle/>
          <a:p>
            <a:r>
              <a:rPr lang="nb-NO" dirty="0" smtClean="0"/>
              <a:t>35 </a:t>
            </a:r>
            <a:r>
              <a:rPr lang="nb-NO" dirty="0" err="1" smtClean="0"/>
              <a:t>kommunar</a:t>
            </a:r>
            <a:r>
              <a:rPr lang="nb-NO" dirty="0" smtClean="0"/>
              <a:t> har fatta vedtak om prosess fram til vedtak før </a:t>
            </a:r>
            <a:r>
              <a:rPr lang="nb-NO" b="1" dirty="0" smtClean="0">
                <a:solidFill>
                  <a:srgbClr val="FF0000"/>
                </a:solidFill>
              </a:rPr>
              <a:t>01.07. 2016</a:t>
            </a:r>
          </a:p>
          <a:p>
            <a:pPr lvl="1"/>
            <a:r>
              <a:rPr lang="nb-NO" dirty="0" err="1" smtClean="0"/>
              <a:t>Skjønsmidlar</a:t>
            </a:r>
            <a:r>
              <a:rPr lang="nb-NO" dirty="0" smtClean="0"/>
              <a:t>: Kr. 200 000 – kr.500 000 til </a:t>
            </a:r>
            <a:r>
              <a:rPr lang="nb-NO" dirty="0" err="1" smtClean="0"/>
              <a:t>dei</a:t>
            </a:r>
            <a:r>
              <a:rPr lang="nb-NO" dirty="0" smtClean="0"/>
              <a:t> tre størst </a:t>
            </a:r>
            <a:r>
              <a:rPr lang="nb-NO" dirty="0" err="1" smtClean="0"/>
              <a:t>bykommunane</a:t>
            </a:r>
            <a:r>
              <a:rPr lang="nb-NO" dirty="0" smtClean="0"/>
              <a:t> </a:t>
            </a:r>
            <a:endParaRPr lang="nb-NO" dirty="0" smtClean="0"/>
          </a:p>
          <a:p>
            <a:pPr marL="342900" lvl="1" indent="0">
              <a:buNone/>
            </a:pPr>
            <a:endParaRPr lang="nb-NO" dirty="0" smtClean="0"/>
          </a:p>
          <a:p>
            <a:r>
              <a:rPr lang="nb-NO" dirty="0" smtClean="0"/>
              <a:t>Regionråda skal bistå </a:t>
            </a:r>
            <a:r>
              <a:rPr lang="nb-NO" dirty="0" err="1" smtClean="0"/>
              <a:t>kommunane</a:t>
            </a:r>
            <a:endParaRPr lang="nb-NO" dirty="0" smtClean="0"/>
          </a:p>
          <a:p>
            <a:pPr lvl="1"/>
            <a:r>
              <a:rPr lang="nb-NO" dirty="0" err="1" smtClean="0"/>
              <a:t>Skjønsmidlar</a:t>
            </a:r>
            <a:r>
              <a:rPr lang="nb-NO" dirty="0" smtClean="0"/>
              <a:t>: 1 </a:t>
            </a:r>
            <a:r>
              <a:rPr lang="nb-NO" dirty="0" err="1" smtClean="0"/>
              <a:t>mill</a:t>
            </a:r>
            <a:r>
              <a:rPr lang="nb-NO" dirty="0" smtClean="0"/>
              <a:t> til ROR og </a:t>
            </a:r>
            <a:r>
              <a:rPr lang="nb-NO" dirty="0" err="1" smtClean="0"/>
              <a:t>ORKide</a:t>
            </a:r>
            <a:r>
              <a:rPr lang="nb-NO" dirty="0" smtClean="0"/>
              <a:t> – 2 </a:t>
            </a:r>
            <a:r>
              <a:rPr lang="nb-NO" dirty="0" err="1" smtClean="0"/>
              <a:t>mill</a:t>
            </a:r>
            <a:r>
              <a:rPr lang="nb-NO" dirty="0" smtClean="0"/>
              <a:t> til Sunnmøre </a:t>
            </a:r>
            <a:r>
              <a:rPr lang="nb-NO" dirty="0" smtClean="0"/>
              <a:t>regionråd</a:t>
            </a:r>
          </a:p>
          <a:p>
            <a:pPr marL="342900" lvl="1" indent="0">
              <a:buNone/>
            </a:pPr>
            <a:endParaRPr lang="nb-NO" dirty="0" smtClean="0"/>
          </a:p>
          <a:p>
            <a:r>
              <a:rPr lang="nb-NO" dirty="0" err="1" smtClean="0"/>
              <a:t>Kontaktpersonar</a:t>
            </a:r>
            <a:r>
              <a:rPr lang="nb-NO" dirty="0" smtClean="0"/>
              <a:t> er på plass i alle </a:t>
            </a:r>
            <a:r>
              <a:rPr lang="nb-NO" dirty="0" err="1" smtClean="0"/>
              <a:t>kommunar</a:t>
            </a:r>
            <a:endParaRPr lang="nb-NO" dirty="0" smtClean="0"/>
          </a:p>
          <a:p>
            <a:endParaRPr lang="nb-NO" dirty="0" smtClean="0"/>
          </a:p>
          <a:p>
            <a:endParaRPr lang="nb-NO" dirty="0"/>
          </a:p>
        </p:txBody>
      </p:sp>
      <p:sp>
        <p:nvSpPr>
          <p:cNvPr id="4" name="Plassholder for bunntekst 3"/>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Tree>
    <p:extLst>
      <p:ext uri="{BB962C8B-B14F-4D97-AF65-F5344CB8AC3E}">
        <p14:creationId xmlns:p14="http://schemas.microsoft.com/office/powerpoint/2010/main" val="41907901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de 1"/>
          <p:cNvPicPr>
            <a:picLocks noChangeAspect="1"/>
          </p:cNvPicPr>
          <p:nvPr/>
        </p:nvPicPr>
        <p:blipFill>
          <a:blip r:embed="rId3"/>
          <a:stretch>
            <a:fillRect/>
          </a:stretch>
        </p:blipFill>
        <p:spPr>
          <a:xfrm rot="20394183">
            <a:off x="1485429" y="818014"/>
            <a:ext cx="3770486" cy="5335410"/>
          </a:xfrm>
          <a:prstGeom prst="rect">
            <a:avLst/>
          </a:prstGeom>
        </p:spPr>
      </p:pic>
      <p:sp>
        <p:nvSpPr>
          <p:cNvPr id="3" name="TekstSylinder 2"/>
          <p:cNvSpPr txBox="1"/>
          <p:nvPr/>
        </p:nvSpPr>
        <p:spPr>
          <a:xfrm>
            <a:off x="4932040" y="1412776"/>
            <a:ext cx="2592288" cy="1107996"/>
          </a:xfrm>
          <a:prstGeom prst="rect">
            <a:avLst/>
          </a:prstGeom>
          <a:noFill/>
        </p:spPr>
        <p:txBody>
          <a:bodyPr wrap="square" rtlCol="0">
            <a:spAutoFit/>
          </a:bodyPr>
          <a:lstStyle/>
          <a:p>
            <a:r>
              <a:rPr lang="nb-NO" sz="6600" b="1" dirty="0" smtClean="0">
                <a:solidFill>
                  <a:prstClr val="black"/>
                </a:solidFill>
              </a:rPr>
              <a:t>Status</a:t>
            </a:r>
            <a:endParaRPr lang="nb-NO" sz="6600" b="1" dirty="0">
              <a:solidFill>
                <a:prstClr val="black"/>
              </a:solidFill>
            </a:endParaRPr>
          </a:p>
        </p:txBody>
      </p:sp>
      <p:sp>
        <p:nvSpPr>
          <p:cNvPr id="4" name="Plassholder for bunntekst 3"/>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Tree>
    <p:extLst>
      <p:ext uri="{BB962C8B-B14F-4D97-AF65-F5344CB8AC3E}">
        <p14:creationId xmlns:p14="http://schemas.microsoft.com/office/powerpoint/2010/main" val="32821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ctrTitle"/>
          </p:nvPr>
        </p:nvSpPr>
        <p:spPr>
          <a:xfrm>
            <a:off x="539552" y="201107"/>
            <a:ext cx="6672282" cy="1470025"/>
          </a:xfrm>
        </p:spPr>
        <p:txBody>
          <a:bodyPr>
            <a:normAutofit/>
          </a:bodyPr>
          <a:lstStyle/>
          <a:p>
            <a:pPr algn="l"/>
            <a:r>
              <a:rPr lang="nb-NO" sz="3600" b="1" dirty="0" err="1" smtClean="0"/>
              <a:t>Kommunane</a:t>
            </a:r>
            <a:endParaRPr lang="nb-NO" sz="3600" b="1" dirty="0"/>
          </a:p>
        </p:txBody>
      </p:sp>
      <p:sp>
        <p:nvSpPr>
          <p:cNvPr id="3" name="Undertittel 2"/>
          <p:cNvSpPr>
            <a:spLocks noGrp="1"/>
          </p:cNvSpPr>
          <p:nvPr>
            <p:ph type="subTitle" idx="1"/>
          </p:nvPr>
        </p:nvSpPr>
        <p:spPr>
          <a:xfrm>
            <a:off x="827584" y="1700808"/>
            <a:ext cx="6643734" cy="1752600"/>
          </a:xfrm>
        </p:spPr>
        <p:txBody>
          <a:bodyPr>
            <a:noAutofit/>
          </a:bodyPr>
          <a:lstStyle/>
          <a:p>
            <a:pPr algn="l"/>
            <a:r>
              <a:rPr lang="nb-NO" sz="2400" dirty="0" smtClean="0">
                <a:solidFill>
                  <a:schemeClr val="tx1"/>
                </a:solidFill>
              </a:rPr>
              <a:t>Kva fylkesmannen har sett etter i prosessvedtaka:</a:t>
            </a:r>
          </a:p>
          <a:p>
            <a:pPr marL="342900" indent="-342900" algn="l">
              <a:buFont typeface="Arial" panose="020B0604020202020204" pitchFamily="34" charset="0"/>
              <a:buChar char="•"/>
            </a:pPr>
            <a:r>
              <a:rPr lang="nb-NO" sz="2400" dirty="0" smtClean="0">
                <a:solidFill>
                  <a:schemeClr val="tx1"/>
                </a:solidFill>
              </a:rPr>
              <a:t>Mandat</a:t>
            </a:r>
          </a:p>
          <a:p>
            <a:pPr marL="342900" indent="-342900" algn="l">
              <a:buFont typeface="Arial" panose="020B0604020202020204" pitchFamily="34" charset="0"/>
              <a:buChar char="•"/>
            </a:pPr>
            <a:r>
              <a:rPr lang="nb-NO" sz="2400" dirty="0" smtClean="0">
                <a:solidFill>
                  <a:schemeClr val="tx1"/>
                </a:solidFill>
              </a:rPr>
              <a:t>Godt forankra lokale </a:t>
            </a:r>
            <a:r>
              <a:rPr lang="nb-NO" sz="2400" dirty="0" err="1" smtClean="0">
                <a:solidFill>
                  <a:schemeClr val="tx1"/>
                </a:solidFill>
              </a:rPr>
              <a:t>prosessar</a:t>
            </a:r>
            <a:endParaRPr lang="nb-NO" sz="2400" dirty="0" smtClean="0">
              <a:solidFill>
                <a:schemeClr val="tx1"/>
              </a:solidFill>
            </a:endParaRPr>
          </a:p>
          <a:p>
            <a:pPr marL="342900" indent="-342900" algn="l">
              <a:buFont typeface="Arial" panose="020B0604020202020204" pitchFamily="34" charset="0"/>
              <a:buChar char="•"/>
            </a:pPr>
            <a:r>
              <a:rPr lang="nb-NO" sz="2400" dirty="0" smtClean="0">
                <a:solidFill>
                  <a:schemeClr val="tx1"/>
                </a:solidFill>
              </a:rPr>
              <a:t>Organisering/involvering</a:t>
            </a:r>
          </a:p>
          <a:p>
            <a:pPr marL="342900" indent="-342900" algn="l">
              <a:buFont typeface="Arial" panose="020B0604020202020204" pitchFamily="34" charset="0"/>
              <a:buChar char="•"/>
            </a:pPr>
            <a:r>
              <a:rPr lang="nb-NO" sz="2400" dirty="0" smtClean="0">
                <a:solidFill>
                  <a:schemeClr val="tx1"/>
                </a:solidFill>
              </a:rPr>
              <a:t>Informasjonsstrategi</a:t>
            </a:r>
          </a:p>
          <a:p>
            <a:pPr marL="342900" indent="-342900" algn="l">
              <a:buFont typeface="Arial" panose="020B0604020202020204" pitchFamily="34" charset="0"/>
              <a:buChar char="•"/>
            </a:pPr>
            <a:r>
              <a:rPr lang="nb-NO" sz="2400" dirty="0" err="1" smtClean="0">
                <a:solidFill>
                  <a:schemeClr val="tx1"/>
                </a:solidFill>
              </a:rPr>
              <a:t>Utfordringsbilete</a:t>
            </a:r>
            <a:r>
              <a:rPr lang="nb-NO" sz="2400" dirty="0" smtClean="0">
                <a:solidFill>
                  <a:schemeClr val="tx1"/>
                </a:solidFill>
              </a:rPr>
              <a:t> – innhenting av fakta</a:t>
            </a:r>
          </a:p>
          <a:p>
            <a:pPr marL="342900" indent="-342900" algn="l">
              <a:buFont typeface="Arial" panose="020B0604020202020204" pitchFamily="34" charset="0"/>
              <a:buChar char="•"/>
            </a:pPr>
            <a:r>
              <a:rPr lang="nb-NO" sz="2400" dirty="0" smtClean="0">
                <a:solidFill>
                  <a:schemeClr val="tx1"/>
                </a:solidFill>
              </a:rPr>
              <a:t>Styrke lokaldemokratiet</a:t>
            </a:r>
          </a:p>
          <a:p>
            <a:pPr marL="342900" indent="-342900" algn="l">
              <a:buFont typeface="Arial" panose="020B0604020202020204" pitchFamily="34" charset="0"/>
              <a:buChar char="•"/>
            </a:pPr>
            <a:r>
              <a:rPr lang="nb-NO" sz="2400" dirty="0" err="1" smtClean="0">
                <a:solidFill>
                  <a:schemeClr val="tx1"/>
                </a:solidFill>
              </a:rPr>
              <a:t>Oppgåver</a:t>
            </a:r>
            <a:endParaRPr lang="nb-NO" sz="2400" dirty="0" smtClean="0">
              <a:solidFill>
                <a:schemeClr val="tx1"/>
              </a:solidFill>
            </a:endParaRPr>
          </a:p>
          <a:p>
            <a:pPr marL="342900" indent="-342900" algn="l">
              <a:buFont typeface="Arial" panose="020B0604020202020204" pitchFamily="34" charset="0"/>
              <a:buChar char="•"/>
            </a:pPr>
            <a:r>
              <a:rPr lang="nb-NO" sz="2400" dirty="0" smtClean="0">
                <a:solidFill>
                  <a:schemeClr val="tx1"/>
                </a:solidFill>
              </a:rPr>
              <a:t>Folkemøter</a:t>
            </a:r>
          </a:p>
          <a:p>
            <a:pPr marL="342900" indent="-342900" algn="l">
              <a:buFont typeface="Arial" panose="020B0604020202020204" pitchFamily="34" charset="0"/>
              <a:buChar char="•"/>
            </a:pPr>
            <a:r>
              <a:rPr lang="nb-NO" sz="2400" dirty="0" smtClean="0">
                <a:solidFill>
                  <a:schemeClr val="tx1"/>
                </a:solidFill>
              </a:rPr>
              <a:t>Aktivitetsplan med milepæler</a:t>
            </a:r>
            <a:endParaRPr lang="nb-NO" sz="2400" dirty="0">
              <a:solidFill>
                <a:schemeClr val="tx1"/>
              </a:solidFill>
            </a:endParaRPr>
          </a:p>
        </p:txBody>
      </p:sp>
      <p:sp>
        <p:nvSpPr>
          <p:cNvPr id="5" name="Plassholder for bunntekst 4"/>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Tree>
    <p:extLst>
      <p:ext uri="{BB962C8B-B14F-4D97-AF65-F5344CB8AC3E}">
        <p14:creationId xmlns:p14="http://schemas.microsoft.com/office/powerpoint/2010/main" val="24808050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ctrTitle"/>
          </p:nvPr>
        </p:nvSpPr>
        <p:spPr>
          <a:xfrm>
            <a:off x="539552" y="620688"/>
            <a:ext cx="6672282" cy="936104"/>
          </a:xfrm>
        </p:spPr>
        <p:txBody>
          <a:bodyPr>
            <a:normAutofit/>
          </a:bodyPr>
          <a:lstStyle/>
          <a:p>
            <a:pPr algn="l"/>
            <a:r>
              <a:rPr lang="nb-NO" sz="3600" b="1" dirty="0" smtClean="0"/>
              <a:t>Regionråda</a:t>
            </a:r>
            <a:endParaRPr lang="nb-NO" sz="3600" b="1" dirty="0"/>
          </a:p>
        </p:txBody>
      </p:sp>
      <p:sp>
        <p:nvSpPr>
          <p:cNvPr id="3" name="Undertittel 2"/>
          <p:cNvSpPr>
            <a:spLocks noGrp="1"/>
          </p:cNvSpPr>
          <p:nvPr>
            <p:ph type="subTitle" idx="1"/>
          </p:nvPr>
        </p:nvSpPr>
        <p:spPr>
          <a:xfrm>
            <a:off x="899592" y="1896433"/>
            <a:ext cx="6643734" cy="4752528"/>
          </a:xfrm>
        </p:spPr>
        <p:txBody>
          <a:bodyPr>
            <a:normAutofit/>
          </a:bodyPr>
          <a:lstStyle/>
          <a:p>
            <a:pPr algn="l"/>
            <a:r>
              <a:rPr lang="nn-NO" dirty="0">
                <a:solidFill>
                  <a:schemeClr val="tx1"/>
                </a:solidFill>
              </a:rPr>
              <a:t>Fylkesmannen sine forventningar til </a:t>
            </a:r>
            <a:r>
              <a:rPr lang="nn-NO" dirty="0" smtClean="0">
                <a:solidFill>
                  <a:schemeClr val="tx1"/>
                </a:solidFill>
              </a:rPr>
              <a:t>regionråda:</a:t>
            </a:r>
          </a:p>
          <a:p>
            <a:pPr algn="l"/>
            <a:r>
              <a:rPr lang="nn-NO" dirty="0">
                <a:solidFill>
                  <a:schemeClr val="tx1"/>
                </a:solidFill>
              </a:rPr>
              <a:t> </a:t>
            </a:r>
            <a:endParaRPr lang="nb-NO" dirty="0">
              <a:solidFill>
                <a:schemeClr val="tx1"/>
              </a:solidFill>
            </a:endParaRPr>
          </a:p>
          <a:p>
            <a:pPr marL="457200" lvl="0" indent="-457200" algn="l">
              <a:buFont typeface="Arial" panose="020B0604020202020204" pitchFamily="34" charset="0"/>
              <a:buChar char="•"/>
            </a:pPr>
            <a:r>
              <a:rPr lang="nn-NO" dirty="0">
                <a:solidFill>
                  <a:schemeClr val="tx1"/>
                </a:solidFill>
              </a:rPr>
              <a:t>Vere ein nøytral samarbeidspartnar til kommunen(ane)</a:t>
            </a:r>
            <a:endParaRPr lang="nb-NO" dirty="0">
              <a:solidFill>
                <a:schemeClr val="tx1"/>
              </a:solidFill>
            </a:endParaRPr>
          </a:p>
          <a:p>
            <a:pPr marL="457200" lvl="0" indent="-457200" algn="l">
              <a:buFont typeface="Arial" panose="020B0604020202020204" pitchFamily="34" charset="0"/>
              <a:buChar char="•"/>
            </a:pPr>
            <a:r>
              <a:rPr lang="nn-NO" dirty="0">
                <a:solidFill>
                  <a:schemeClr val="tx1"/>
                </a:solidFill>
              </a:rPr>
              <a:t>Bruke spesielle tilsette til arbeidet med kommunereforma </a:t>
            </a:r>
            <a:endParaRPr lang="nb-NO" dirty="0">
              <a:solidFill>
                <a:schemeClr val="tx1"/>
              </a:solidFill>
            </a:endParaRPr>
          </a:p>
          <a:p>
            <a:pPr marL="457200" lvl="0" indent="-457200" algn="l">
              <a:buFont typeface="Arial" panose="020B0604020202020204" pitchFamily="34" charset="0"/>
              <a:buChar char="•"/>
            </a:pPr>
            <a:r>
              <a:rPr lang="nn-NO" dirty="0">
                <a:solidFill>
                  <a:schemeClr val="tx1"/>
                </a:solidFill>
              </a:rPr>
              <a:t>Legge til rette for: </a:t>
            </a:r>
            <a:endParaRPr lang="nb-NO" dirty="0">
              <a:solidFill>
                <a:schemeClr val="tx1"/>
              </a:solidFill>
            </a:endParaRPr>
          </a:p>
          <a:p>
            <a:pPr marL="914400" lvl="1" indent="-457200" algn="l">
              <a:buFont typeface="Arial" panose="020B0604020202020204" pitchFamily="34" charset="0"/>
              <a:buChar char="•"/>
            </a:pPr>
            <a:r>
              <a:rPr lang="nn-NO" dirty="0">
                <a:solidFill>
                  <a:schemeClr val="tx1"/>
                </a:solidFill>
              </a:rPr>
              <a:t>møteplassar </a:t>
            </a:r>
            <a:endParaRPr lang="nb-NO" dirty="0">
              <a:solidFill>
                <a:schemeClr val="tx1"/>
              </a:solidFill>
            </a:endParaRPr>
          </a:p>
          <a:p>
            <a:pPr marL="914400" lvl="1" indent="-457200" algn="l">
              <a:buFont typeface="Arial" panose="020B0604020202020204" pitchFamily="34" charset="0"/>
              <a:buChar char="•"/>
            </a:pPr>
            <a:r>
              <a:rPr lang="nn-NO" dirty="0">
                <a:solidFill>
                  <a:schemeClr val="tx1"/>
                </a:solidFill>
              </a:rPr>
              <a:t>dialogmøter, kurs, konferanse, studieturar etter bestilling frå kommunane</a:t>
            </a:r>
            <a:endParaRPr lang="nb-NO" dirty="0">
              <a:solidFill>
                <a:schemeClr val="tx1"/>
              </a:solidFill>
            </a:endParaRPr>
          </a:p>
          <a:p>
            <a:pPr marL="914400" lvl="1" indent="-457200" algn="l">
              <a:buFont typeface="Arial" panose="020B0604020202020204" pitchFamily="34" charset="0"/>
              <a:buChar char="•"/>
            </a:pPr>
            <a:r>
              <a:rPr lang="nn-NO" dirty="0">
                <a:solidFill>
                  <a:schemeClr val="tx1"/>
                </a:solidFill>
              </a:rPr>
              <a:t>utgreiingar som har felles interesse for kommunane</a:t>
            </a:r>
            <a:endParaRPr lang="nb-NO" dirty="0">
              <a:solidFill>
                <a:schemeClr val="tx1"/>
              </a:solidFill>
            </a:endParaRPr>
          </a:p>
          <a:p>
            <a:pPr marL="914400" lvl="1" indent="-457200" algn="l">
              <a:buFont typeface="Arial" panose="020B0604020202020204" pitchFamily="34" charset="0"/>
              <a:buChar char="•"/>
            </a:pPr>
            <a:r>
              <a:rPr lang="nn-NO" dirty="0">
                <a:solidFill>
                  <a:schemeClr val="tx1"/>
                </a:solidFill>
              </a:rPr>
              <a:t>innbyggjarundersøkingar</a:t>
            </a:r>
            <a:endParaRPr lang="nb-NO" dirty="0">
              <a:solidFill>
                <a:schemeClr val="tx1"/>
              </a:solidFill>
            </a:endParaRPr>
          </a:p>
          <a:p>
            <a:pPr marL="914400" lvl="1" indent="-457200" algn="l">
              <a:buFont typeface="Arial" panose="020B0604020202020204" pitchFamily="34" charset="0"/>
              <a:buChar char="•"/>
            </a:pPr>
            <a:r>
              <a:rPr lang="nn-NO" dirty="0">
                <a:solidFill>
                  <a:schemeClr val="tx1"/>
                </a:solidFill>
              </a:rPr>
              <a:t>samarbeid med fylkesmannen om oppfølging av kontaktpersonane i kommunane</a:t>
            </a:r>
            <a:endParaRPr lang="nb-NO" dirty="0">
              <a:solidFill>
                <a:schemeClr val="tx1"/>
              </a:solidFill>
            </a:endParaRPr>
          </a:p>
          <a:p>
            <a:pPr marL="914400" lvl="1" indent="-457200" algn="l">
              <a:buFont typeface="Arial" panose="020B0604020202020204" pitchFamily="34" charset="0"/>
              <a:buChar char="•"/>
            </a:pPr>
            <a:r>
              <a:rPr lang="nn-NO" dirty="0">
                <a:solidFill>
                  <a:schemeClr val="tx1"/>
                </a:solidFill>
              </a:rPr>
              <a:t>samarbeidsmøte med fylkesmannen</a:t>
            </a:r>
            <a:endParaRPr lang="nb-NO" dirty="0">
              <a:solidFill>
                <a:schemeClr val="tx1"/>
              </a:solidFill>
            </a:endParaRPr>
          </a:p>
          <a:p>
            <a:pPr algn="l"/>
            <a:r>
              <a:rPr lang="nn-NO" dirty="0">
                <a:solidFill>
                  <a:schemeClr val="tx1"/>
                </a:solidFill>
              </a:rPr>
              <a:t> </a:t>
            </a:r>
            <a:endParaRPr lang="nb-NO" dirty="0">
              <a:solidFill>
                <a:schemeClr val="tx1"/>
              </a:solidFill>
            </a:endParaRPr>
          </a:p>
          <a:p>
            <a:pPr marL="457200" lvl="0" indent="-457200" algn="l">
              <a:buFont typeface="Arial" panose="020B0604020202020204" pitchFamily="34" charset="0"/>
              <a:buChar char="•"/>
            </a:pPr>
            <a:r>
              <a:rPr lang="nn-NO" dirty="0">
                <a:solidFill>
                  <a:schemeClr val="tx1"/>
                </a:solidFill>
              </a:rPr>
              <a:t>Halvårsrapportering til fylkesmannen, 1. juli og 31. desember 2015 </a:t>
            </a:r>
            <a:endParaRPr lang="nb-NO" dirty="0"/>
          </a:p>
        </p:txBody>
      </p:sp>
      <p:sp>
        <p:nvSpPr>
          <p:cNvPr id="4" name="Plassholder for bunntekst 3"/>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Tree>
    <p:extLst>
      <p:ext uri="{BB962C8B-B14F-4D97-AF65-F5344CB8AC3E}">
        <p14:creationId xmlns:p14="http://schemas.microsoft.com/office/powerpoint/2010/main" val="222978785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a:xfrm>
            <a:off x="428596" y="764704"/>
            <a:ext cx="7000924" cy="785818"/>
          </a:xfrm>
        </p:spPr>
        <p:txBody>
          <a:bodyPr>
            <a:normAutofit/>
          </a:bodyPr>
          <a:lstStyle/>
          <a:p>
            <a:r>
              <a:rPr lang="nb-NO" sz="3600" b="1" dirty="0" smtClean="0"/>
              <a:t>Fase 2 - </a:t>
            </a:r>
            <a:r>
              <a:rPr lang="nb-NO" sz="3600" dirty="0" smtClean="0"/>
              <a:t> </a:t>
            </a:r>
            <a:r>
              <a:rPr lang="nb-NO" sz="3600" b="1" dirty="0" smtClean="0"/>
              <a:t>Utgreiingsfase</a:t>
            </a:r>
            <a:endParaRPr lang="nb-NO" sz="3600" b="1" dirty="0"/>
          </a:p>
        </p:txBody>
      </p:sp>
      <p:sp>
        <p:nvSpPr>
          <p:cNvPr id="3" name="Plassholder for innhold 2"/>
          <p:cNvSpPr>
            <a:spLocks noGrp="1"/>
          </p:cNvSpPr>
          <p:nvPr>
            <p:ph idx="1"/>
          </p:nvPr>
        </p:nvSpPr>
        <p:spPr>
          <a:xfrm>
            <a:off x="971600" y="1772816"/>
            <a:ext cx="7429520" cy="4209331"/>
          </a:xfrm>
        </p:spPr>
        <p:txBody>
          <a:bodyPr>
            <a:normAutofit fontScale="92500" lnSpcReduction="10000"/>
          </a:bodyPr>
          <a:lstStyle/>
          <a:p>
            <a:endParaRPr lang="nb-NO" dirty="0" smtClean="0"/>
          </a:p>
          <a:p>
            <a:pPr marL="0" indent="0">
              <a:buNone/>
            </a:pPr>
            <a:r>
              <a:rPr lang="nb-NO" u="sng" dirty="0" smtClean="0"/>
              <a:t>Del 1: </a:t>
            </a:r>
            <a:r>
              <a:rPr lang="nb-NO" b="1" u="sng" dirty="0" smtClean="0"/>
              <a:t>Våren 2015 </a:t>
            </a:r>
            <a:r>
              <a:rPr lang="nb-NO" dirty="0" smtClean="0"/>
              <a:t>(før </a:t>
            </a:r>
            <a:r>
              <a:rPr lang="nb-NO" dirty="0" err="1" smtClean="0"/>
              <a:t>valet</a:t>
            </a:r>
            <a:r>
              <a:rPr lang="nb-NO" dirty="0" smtClean="0"/>
              <a:t>)</a:t>
            </a:r>
          </a:p>
          <a:p>
            <a:r>
              <a:rPr lang="nb-NO" dirty="0" smtClean="0"/>
              <a:t>Kartlegging av kommunen sitt </a:t>
            </a:r>
            <a:r>
              <a:rPr lang="nb-NO" dirty="0" err="1" smtClean="0"/>
              <a:t>utfordringsbilete</a:t>
            </a:r>
            <a:r>
              <a:rPr lang="nb-NO" dirty="0" smtClean="0"/>
              <a:t> – bruke ulike verktøy – regionråda – FM -FK</a:t>
            </a:r>
          </a:p>
          <a:p>
            <a:r>
              <a:rPr lang="nb-NO" dirty="0" smtClean="0"/>
              <a:t>Involvering av </a:t>
            </a:r>
            <a:r>
              <a:rPr lang="nb-NO" dirty="0" err="1" smtClean="0"/>
              <a:t>innbyggjarar</a:t>
            </a:r>
            <a:endParaRPr lang="nb-NO" dirty="0" smtClean="0"/>
          </a:p>
          <a:p>
            <a:r>
              <a:rPr lang="nb-NO" dirty="0" err="1" smtClean="0"/>
              <a:t>Nabopratar</a:t>
            </a:r>
            <a:r>
              <a:rPr lang="nb-NO" dirty="0" smtClean="0"/>
              <a:t> </a:t>
            </a:r>
          </a:p>
          <a:p>
            <a:r>
              <a:rPr lang="nb-NO" dirty="0" smtClean="0"/>
              <a:t>Undervegsrapport </a:t>
            </a:r>
            <a:r>
              <a:rPr lang="nb-NO" dirty="0" err="1" smtClean="0"/>
              <a:t>frå</a:t>
            </a:r>
            <a:r>
              <a:rPr lang="nb-NO" dirty="0" smtClean="0"/>
              <a:t> </a:t>
            </a:r>
            <a:r>
              <a:rPr lang="nb-NO" dirty="0" err="1" smtClean="0"/>
              <a:t>kommunane</a:t>
            </a:r>
            <a:r>
              <a:rPr lang="nb-NO" dirty="0" smtClean="0"/>
              <a:t> 01.07.2015</a:t>
            </a:r>
            <a:br>
              <a:rPr lang="nb-NO" dirty="0" smtClean="0"/>
            </a:br>
            <a:endParaRPr lang="nb-NO" dirty="0" smtClean="0"/>
          </a:p>
          <a:p>
            <a:pPr marL="0" indent="0">
              <a:buNone/>
            </a:pPr>
            <a:r>
              <a:rPr lang="nb-NO" u="sng" dirty="0" smtClean="0"/>
              <a:t>Del 2: </a:t>
            </a:r>
            <a:r>
              <a:rPr lang="nb-NO" b="1" u="sng" dirty="0" err="1" smtClean="0"/>
              <a:t>Hausten</a:t>
            </a:r>
            <a:r>
              <a:rPr lang="nb-NO" b="1" u="sng" dirty="0" smtClean="0"/>
              <a:t> 2015 </a:t>
            </a:r>
            <a:r>
              <a:rPr lang="nb-NO" dirty="0" smtClean="0"/>
              <a:t>(Etter </a:t>
            </a:r>
            <a:r>
              <a:rPr lang="nb-NO" dirty="0" err="1" smtClean="0"/>
              <a:t>valet</a:t>
            </a:r>
            <a:r>
              <a:rPr lang="nb-NO" dirty="0" smtClean="0"/>
              <a:t>)</a:t>
            </a:r>
          </a:p>
          <a:p>
            <a:r>
              <a:rPr lang="nb-NO" dirty="0" smtClean="0"/>
              <a:t>Nytt K-styre i </a:t>
            </a:r>
            <a:r>
              <a:rPr lang="nb-NO" dirty="0" err="1" smtClean="0"/>
              <a:t>okt</a:t>
            </a:r>
            <a:r>
              <a:rPr lang="nb-NO" dirty="0" smtClean="0"/>
              <a:t>/nov.</a:t>
            </a:r>
          </a:p>
          <a:p>
            <a:r>
              <a:rPr lang="nb-NO" dirty="0" err="1" smtClean="0"/>
              <a:t>Folkevaltopplæring</a:t>
            </a:r>
            <a:r>
              <a:rPr lang="nb-NO" dirty="0" smtClean="0"/>
              <a:t> med ekstra fokus på</a:t>
            </a:r>
            <a:br>
              <a:rPr lang="nb-NO" dirty="0" smtClean="0"/>
            </a:br>
            <a:r>
              <a:rPr lang="nb-NO" dirty="0" err="1" smtClean="0"/>
              <a:t>kommunereforma</a:t>
            </a:r>
            <a:r>
              <a:rPr lang="nb-NO" dirty="0" smtClean="0"/>
              <a:t> – KS i samarbeid m/FM</a:t>
            </a:r>
          </a:p>
          <a:p>
            <a:r>
              <a:rPr lang="nb-NO" dirty="0" smtClean="0"/>
              <a:t>Fortsette prosessen etter prosjektplan</a:t>
            </a:r>
          </a:p>
          <a:p>
            <a:pPr>
              <a:buFont typeface="Wingdings" panose="05000000000000000000" pitchFamily="2" charset="2"/>
              <a:buChar char="Ø"/>
            </a:pPr>
            <a:endParaRPr lang="nb-NO" dirty="0"/>
          </a:p>
        </p:txBody>
      </p:sp>
      <p:sp>
        <p:nvSpPr>
          <p:cNvPr id="4" name="Plassholder for bunntekst 3"/>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Tree>
    <p:extLst>
      <p:ext uri="{BB962C8B-B14F-4D97-AF65-F5344CB8AC3E}">
        <p14:creationId xmlns:p14="http://schemas.microsoft.com/office/powerpoint/2010/main" val="34554396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normAutofit/>
          </a:bodyPr>
          <a:lstStyle/>
          <a:p>
            <a:r>
              <a:rPr lang="nb-NO" sz="3600" b="1" dirty="0" smtClean="0"/>
              <a:t>Fase 2 – </a:t>
            </a:r>
            <a:r>
              <a:rPr lang="nb-NO" sz="3600" b="1" dirty="0" err="1" smtClean="0"/>
              <a:t>mykje</a:t>
            </a:r>
            <a:r>
              <a:rPr lang="nb-NO" sz="3600" b="1" dirty="0" smtClean="0"/>
              <a:t> kan skje</a:t>
            </a:r>
            <a:endParaRPr lang="nb-NO" sz="3600" b="1" dirty="0"/>
          </a:p>
        </p:txBody>
      </p:sp>
      <p:sp>
        <p:nvSpPr>
          <p:cNvPr id="3" name="Plassholder for innhold 2"/>
          <p:cNvSpPr>
            <a:spLocks noGrp="1"/>
          </p:cNvSpPr>
          <p:nvPr>
            <p:ph sz="half" idx="1"/>
          </p:nvPr>
        </p:nvSpPr>
        <p:spPr>
          <a:xfrm>
            <a:off x="1162742" y="1825625"/>
            <a:ext cx="3886200" cy="4351338"/>
          </a:xfrm>
        </p:spPr>
        <p:txBody>
          <a:bodyPr/>
          <a:lstStyle/>
          <a:p>
            <a:r>
              <a:rPr lang="nb-NO" dirty="0" err="1" smtClean="0"/>
              <a:t>Innbyggjar</a:t>
            </a:r>
            <a:r>
              <a:rPr lang="nb-NO" dirty="0" smtClean="0"/>
              <a:t>-undersøking</a:t>
            </a:r>
          </a:p>
          <a:p>
            <a:r>
              <a:rPr lang="nb-NO" dirty="0" err="1" smtClean="0"/>
              <a:t>Faktainnhenting</a:t>
            </a:r>
            <a:r>
              <a:rPr lang="nb-NO" dirty="0" smtClean="0"/>
              <a:t>/</a:t>
            </a:r>
            <a:br>
              <a:rPr lang="nb-NO" dirty="0" smtClean="0"/>
            </a:br>
            <a:r>
              <a:rPr lang="nb-NO" dirty="0" err="1"/>
              <a:t>u</a:t>
            </a:r>
            <a:r>
              <a:rPr lang="nb-NO" dirty="0" err="1" smtClean="0"/>
              <a:t>tfordringsbilete</a:t>
            </a:r>
            <a:endParaRPr lang="nb-NO" dirty="0" smtClean="0"/>
          </a:p>
          <a:p>
            <a:r>
              <a:rPr lang="nb-NO" dirty="0" err="1" smtClean="0"/>
              <a:t>Kommuneval</a:t>
            </a:r>
            <a:r>
              <a:rPr lang="nb-NO" dirty="0" smtClean="0"/>
              <a:t> – nye </a:t>
            </a:r>
            <a:r>
              <a:rPr lang="nb-NO" dirty="0" err="1" smtClean="0"/>
              <a:t>politikarar</a:t>
            </a:r>
            <a:endParaRPr lang="nb-NO" dirty="0" smtClean="0"/>
          </a:p>
          <a:p>
            <a:r>
              <a:rPr lang="nb-NO" dirty="0" err="1" smtClean="0"/>
              <a:t>Prosessar</a:t>
            </a:r>
            <a:r>
              <a:rPr lang="nb-NO" dirty="0" smtClean="0"/>
              <a:t> pågår i alle </a:t>
            </a:r>
            <a:r>
              <a:rPr lang="nb-NO" dirty="0" err="1" smtClean="0"/>
              <a:t>kommunar</a:t>
            </a:r>
            <a:endParaRPr lang="nb-NO" dirty="0" smtClean="0"/>
          </a:p>
          <a:p>
            <a:endParaRPr lang="nb-NO" dirty="0" smtClean="0"/>
          </a:p>
          <a:p>
            <a:endParaRPr lang="nb-NO" dirty="0"/>
          </a:p>
        </p:txBody>
      </p:sp>
      <p:pic>
        <p:nvPicPr>
          <p:cNvPr id="3074" name="Picture 2" descr="C:\Users\fmmrribr\AppData\Local\Microsoft\Windows\Temporary Internet Files\Content.IE5\3LFG9R81\sy045fd0[1].jpg"/>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tretch>
            <a:fillRect/>
          </a:stretch>
        </p:blipFill>
        <p:spPr bwMode="auto">
          <a:xfrm>
            <a:off x="5048942" y="2860372"/>
            <a:ext cx="3046615" cy="2281844"/>
          </a:xfrm>
          <a:prstGeom prst="rect">
            <a:avLst/>
          </a:prstGeom>
          <a:noFill/>
          <a:extLst>
            <a:ext uri="{909E8E84-426E-40DD-AFC4-6F175D3DCCD1}">
              <a14:hiddenFill xmlns:a14="http://schemas.microsoft.com/office/drawing/2010/main">
                <a:solidFill>
                  <a:srgbClr val="FFFFFF"/>
                </a:solidFill>
              </a14:hiddenFill>
            </a:ext>
          </a:extLst>
        </p:spPr>
      </p:pic>
      <p:sp>
        <p:nvSpPr>
          <p:cNvPr id="4" name="Plassholder for bunntekst 3"/>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Tree>
    <p:extLst>
      <p:ext uri="{BB962C8B-B14F-4D97-AF65-F5344CB8AC3E}">
        <p14:creationId xmlns:p14="http://schemas.microsoft.com/office/powerpoint/2010/main" val="8626086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a:xfrm>
            <a:off x="611560" y="404664"/>
            <a:ext cx="7886700" cy="1325563"/>
          </a:xfrm>
        </p:spPr>
        <p:txBody>
          <a:bodyPr/>
          <a:lstStyle/>
          <a:p>
            <a:r>
              <a:rPr lang="nb-NO" b="1" dirty="0" smtClean="0"/>
              <a:t>Fase 3 </a:t>
            </a:r>
            <a:r>
              <a:rPr lang="nb-NO" sz="3200" b="1" dirty="0" smtClean="0"/>
              <a:t>- </a:t>
            </a:r>
            <a:r>
              <a:rPr lang="nb-NO" b="1" dirty="0" smtClean="0"/>
              <a:t>Vedtaksfase</a:t>
            </a:r>
            <a:endParaRPr lang="nb-NO" b="1" dirty="0"/>
          </a:p>
        </p:txBody>
      </p:sp>
      <p:sp>
        <p:nvSpPr>
          <p:cNvPr id="3" name="Plassholder for innhold 2"/>
          <p:cNvSpPr>
            <a:spLocks noGrp="1"/>
          </p:cNvSpPr>
          <p:nvPr>
            <p:ph idx="1"/>
          </p:nvPr>
        </p:nvSpPr>
        <p:spPr>
          <a:xfrm>
            <a:off x="1237888" y="2276872"/>
            <a:ext cx="7886700" cy="4351338"/>
          </a:xfrm>
        </p:spPr>
        <p:txBody>
          <a:bodyPr>
            <a:normAutofit/>
          </a:bodyPr>
          <a:lstStyle/>
          <a:p>
            <a:r>
              <a:rPr lang="nb-NO" dirty="0" smtClean="0"/>
              <a:t>I løpet av 1. tertial 2016 skal alle kommunestyre handsame ei sak om sammenslåing av </a:t>
            </a:r>
            <a:r>
              <a:rPr lang="nb-NO" dirty="0" err="1" smtClean="0"/>
              <a:t>kommunar</a:t>
            </a:r>
            <a:r>
              <a:rPr lang="nb-NO" dirty="0" smtClean="0"/>
              <a:t/>
            </a:r>
            <a:br>
              <a:rPr lang="nb-NO" dirty="0" smtClean="0"/>
            </a:br>
            <a:endParaRPr lang="nb-NO" dirty="0" smtClean="0"/>
          </a:p>
          <a:p>
            <a:r>
              <a:rPr lang="nb-NO" dirty="0" smtClean="0"/>
              <a:t>Frist for innsending av vedtaket til FM: </a:t>
            </a:r>
            <a:r>
              <a:rPr lang="nb-NO" b="1" dirty="0" smtClean="0">
                <a:solidFill>
                  <a:srgbClr val="FF0000"/>
                </a:solidFill>
              </a:rPr>
              <a:t>1.7.2016</a:t>
            </a:r>
            <a:r>
              <a:rPr lang="nb-NO" b="1" dirty="0" smtClean="0"/>
              <a:t/>
            </a:r>
            <a:br>
              <a:rPr lang="nb-NO" b="1" dirty="0" smtClean="0"/>
            </a:br>
            <a:endParaRPr lang="nb-NO" b="1" dirty="0" smtClean="0"/>
          </a:p>
          <a:p>
            <a:r>
              <a:rPr lang="nb-NO" dirty="0" err="1" smtClean="0"/>
              <a:t>Hausten</a:t>
            </a:r>
            <a:r>
              <a:rPr lang="nb-NO" dirty="0" smtClean="0"/>
              <a:t> 2016: Fylkesmannen </a:t>
            </a:r>
            <a:r>
              <a:rPr lang="nb-NO" dirty="0" err="1" smtClean="0"/>
              <a:t>oppsummerar</a:t>
            </a:r>
            <a:r>
              <a:rPr lang="nb-NO" dirty="0" smtClean="0"/>
              <a:t> vedtaka </a:t>
            </a:r>
            <a:r>
              <a:rPr lang="nb-NO" dirty="0" err="1" smtClean="0"/>
              <a:t>frå</a:t>
            </a:r>
            <a:r>
              <a:rPr lang="nb-NO" dirty="0" smtClean="0"/>
              <a:t> 36 </a:t>
            </a:r>
            <a:r>
              <a:rPr lang="nb-NO" dirty="0" err="1" smtClean="0"/>
              <a:t>kommunar</a:t>
            </a:r>
            <a:r>
              <a:rPr lang="nb-NO" dirty="0" smtClean="0"/>
              <a:t> og sender over til KMD </a:t>
            </a:r>
            <a:r>
              <a:rPr lang="nb-NO" dirty="0" err="1" smtClean="0"/>
              <a:t>innan</a:t>
            </a:r>
            <a:r>
              <a:rPr lang="nb-NO" dirty="0" smtClean="0"/>
              <a:t> </a:t>
            </a:r>
            <a:r>
              <a:rPr lang="nb-NO" b="1" dirty="0" smtClean="0">
                <a:solidFill>
                  <a:srgbClr val="FF0000"/>
                </a:solidFill>
              </a:rPr>
              <a:t>31.12.2016</a:t>
            </a:r>
            <a:endParaRPr lang="nb-NO" b="1" dirty="0">
              <a:solidFill>
                <a:srgbClr val="FF0000"/>
              </a:solidFill>
            </a:endParaRPr>
          </a:p>
        </p:txBody>
      </p:sp>
      <p:sp>
        <p:nvSpPr>
          <p:cNvPr id="4" name="Plassholder for bunntekst 3"/>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Tree>
    <p:extLst>
      <p:ext uri="{BB962C8B-B14F-4D97-AF65-F5344CB8AC3E}">
        <p14:creationId xmlns:p14="http://schemas.microsoft.com/office/powerpoint/2010/main" val="374203621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a:xfrm>
            <a:off x="816157" y="680106"/>
            <a:ext cx="7886700" cy="1325563"/>
          </a:xfrm>
        </p:spPr>
        <p:txBody>
          <a:bodyPr>
            <a:normAutofit/>
          </a:bodyPr>
          <a:lstStyle/>
          <a:p>
            <a:r>
              <a:rPr lang="nb-NO" sz="3600" b="1" dirty="0" smtClean="0"/>
              <a:t>Møte, </a:t>
            </a:r>
            <a:r>
              <a:rPr lang="nb-NO" sz="3600" b="1" dirty="0" err="1" smtClean="0"/>
              <a:t>samlingar</a:t>
            </a:r>
            <a:r>
              <a:rPr lang="nb-NO" sz="3600" b="1" dirty="0" smtClean="0"/>
              <a:t> ….</a:t>
            </a:r>
            <a:r>
              <a:rPr lang="nb-NO" b="1" dirty="0" smtClean="0"/>
              <a:t/>
            </a:r>
            <a:br>
              <a:rPr lang="nb-NO" b="1" dirty="0" smtClean="0"/>
            </a:br>
            <a:r>
              <a:rPr lang="nb-NO" sz="2200" b="1" dirty="0" smtClean="0"/>
              <a:t>i regi av Fylkesmannen i samarbeide med KS, regionråda og Møre og Romsdal fylkeskommune</a:t>
            </a:r>
            <a:endParaRPr lang="nb-NO" sz="2200" b="1" dirty="0"/>
          </a:p>
        </p:txBody>
      </p:sp>
      <p:sp>
        <p:nvSpPr>
          <p:cNvPr id="3" name="Plassholder for innhold 2"/>
          <p:cNvSpPr>
            <a:spLocks noGrp="1"/>
          </p:cNvSpPr>
          <p:nvPr>
            <p:ph idx="1"/>
          </p:nvPr>
        </p:nvSpPr>
        <p:spPr>
          <a:xfrm>
            <a:off x="683568" y="2132856"/>
            <a:ext cx="7886700" cy="4351338"/>
          </a:xfrm>
        </p:spPr>
        <p:txBody>
          <a:bodyPr>
            <a:normAutofit lnSpcReduction="10000"/>
          </a:bodyPr>
          <a:lstStyle/>
          <a:p>
            <a:r>
              <a:rPr lang="nb-NO" dirty="0" smtClean="0"/>
              <a:t>Tenketanken – 4 </a:t>
            </a:r>
            <a:r>
              <a:rPr lang="nb-NO" dirty="0" err="1" smtClean="0"/>
              <a:t>samlingar</a:t>
            </a:r>
            <a:endParaRPr lang="nb-NO" dirty="0" smtClean="0"/>
          </a:p>
          <a:p>
            <a:pPr lvl="2">
              <a:buFont typeface="Wingdings" panose="05000000000000000000" pitchFamily="2" charset="2"/>
              <a:buChar char="Ø"/>
            </a:pPr>
            <a:r>
              <a:rPr lang="nb-NO" sz="2200" dirty="0" smtClean="0"/>
              <a:t>25. februar</a:t>
            </a:r>
          </a:p>
          <a:p>
            <a:pPr lvl="2">
              <a:buFont typeface="Wingdings" panose="05000000000000000000" pitchFamily="2" charset="2"/>
              <a:buChar char="Ø"/>
            </a:pPr>
            <a:r>
              <a:rPr lang="nb-NO" sz="2200" dirty="0" smtClean="0"/>
              <a:t>30. april</a:t>
            </a:r>
          </a:p>
          <a:p>
            <a:pPr lvl="2">
              <a:buFont typeface="Wingdings" panose="05000000000000000000" pitchFamily="2" charset="2"/>
              <a:buChar char="Ø"/>
            </a:pPr>
            <a:r>
              <a:rPr lang="nb-NO" sz="2200" dirty="0" smtClean="0"/>
              <a:t>26. august</a:t>
            </a:r>
          </a:p>
          <a:p>
            <a:pPr lvl="2">
              <a:buFont typeface="Wingdings" panose="05000000000000000000" pitchFamily="2" charset="2"/>
              <a:buChar char="Ø"/>
            </a:pPr>
            <a:r>
              <a:rPr lang="nb-NO" sz="2200" dirty="0" smtClean="0"/>
              <a:t>25. nov</a:t>
            </a:r>
          </a:p>
          <a:p>
            <a:r>
              <a:rPr lang="nb-NO" dirty="0" smtClean="0"/>
              <a:t>Kontaktpersonsamling – 3 </a:t>
            </a:r>
            <a:r>
              <a:rPr lang="nb-NO" dirty="0" err="1" smtClean="0"/>
              <a:t>samlingar</a:t>
            </a:r>
            <a:endParaRPr lang="nb-NO" dirty="0" smtClean="0"/>
          </a:p>
          <a:p>
            <a:pPr lvl="2">
              <a:buFont typeface="Wingdings" panose="05000000000000000000" pitchFamily="2" charset="2"/>
              <a:buChar char="Ø"/>
            </a:pPr>
            <a:r>
              <a:rPr lang="nb-NO" dirty="0" smtClean="0"/>
              <a:t>21. </a:t>
            </a:r>
            <a:r>
              <a:rPr lang="nb-NO" dirty="0"/>
              <a:t>j</a:t>
            </a:r>
            <a:r>
              <a:rPr lang="nb-NO" dirty="0" smtClean="0"/>
              <a:t>anuar</a:t>
            </a:r>
          </a:p>
          <a:p>
            <a:pPr lvl="2">
              <a:buFont typeface="Wingdings" panose="05000000000000000000" pitchFamily="2" charset="2"/>
              <a:buChar char="Ø"/>
            </a:pPr>
            <a:r>
              <a:rPr lang="nb-NO" dirty="0" smtClean="0"/>
              <a:t>30. April</a:t>
            </a:r>
          </a:p>
          <a:p>
            <a:pPr lvl="2">
              <a:buFont typeface="Wingdings" panose="05000000000000000000" pitchFamily="2" charset="2"/>
              <a:buChar char="Ø"/>
            </a:pPr>
            <a:r>
              <a:rPr lang="nb-NO" dirty="0" smtClean="0"/>
              <a:t>15.september</a:t>
            </a:r>
          </a:p>
          <a:p>
            <a:r>
              <a:rPr lang="nb-NO" dirty="0" smtClean="0"/>
              <a:t>Kommuneproposisjon; temadag </a:t>
            </a:r>
          </a:p>
          <a:p>
            <a:pPr lvl="2">
              <a:buFont typeface="Wingdings" panose="05000000000000000000" pitchFamily="2" charset="2"/>
              <a:buChar char="Ø"/>
            </a:pPr>
            <a:r>
              <a:rPr lang="nb-NO" dirty="0" smtClean="0"/>
              <a:t>20. mai </a:t>
            </a:r>
            <a:endParaRPr lang="nb-NO" sz="1400" dirty="0" smtClean="0"/>
          </a:p>
          <a:p>
            <a:r>
              <a:rPr lang="nb-NO" dirty="0" smtClean="0"/>
              <a:t>Møte med regionråda gjennom heile året</a:t>
            </a:r>
          </a:p>
          <a:p>
            <a:r>
              <a:rPr lang="nb-NO" dirty="0" smtClean="0"/>
              <a:t>Møte med </a:t>
            </a:r>
            <a:r>
              <a:rPr lang="nb-NO" dirty="0" err="1" smtClean="0"/>
              <a:t>kommunar</a:t>
            </a:r>
            <a:r>
              <a:rPr lang="nb-NO" dirty="0" smtClean="0"/>
              <a:t>: kommunemøte, folkemøte, kommunestyre, administrasjon etc.. </a:t>
            </a:r>
            <a:r>
              <a:rPr lang="nb-NO" dirty="0"/>
              <a:t>e</a:t>
            </a:r>
            <a:r>
              <a:rPr lang="nb-NO" dirty="0" smtClean="0"/>
              <a:t>tter behov</a:t>
            </a:r>
            <a:endParaRPr lang="nb-NO" dirty="0"/>
          </a:p>
        </p:txBody>
      </p:sp>
      <p:pic>
        <p:nvPicPr>
          <p:cNvPr id="4" name="Bild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9" y="12251"/>
            <a:ext cx="1689341" cy="847898"/>
          </a:xfrm>
          <a:prstGeom prst="rect">
            <a:avLst/>
          </a:prstGeom>
        </p:spPr>
      </p:pic>
      <p:sp>
        <p:nvSpPr>
          <p:cNvPr id="5" name="Plassholder for bunntekst 4"/>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Tree>
    <p:extLst>
      <p:ext uri="{BB962C8B-B14F-4D97-AF65-F5344CB8AC3E}">
        <p14:creationId xmlns:p14="http://schemas.microsoft.com/office/powerpoint/2010/main" val="14063606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Bilde 5"/>
          <p:cNvPicPr>
            <a:picLocks noChangeAspect="1"/>
          </p:cNvPicPr>
          <p:nvPr/>
        </p:nvPicPr>
        <p:blipFill>
          <a:blip r:embed="rId3"/>
          <a:stretch>
            <a:fillRect/>
          </a:stretch>
        </p:blipFill>
        <p:spPr>
          <a:xfrm>
            <a:off x="0" y="-171400"/>
            <a:ext cx="9252520" cy="7734300"/>
          </a:xfrm>
          <a:prstGeom prst="rect">
            <a:avLst/>
          </a:prstGeom>
        </p:spPr>
      </p:pic>
      <p:sp>
        <p:nvSpPr>
          <p:cNvPr id="2" name="Plassholder for bunntekst 1"/>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Tree>
    <p:extLst>
      <p:ext uri="{BB962C8B-B14F-4D97-AF65-F5344CB8AC3E}">
        <p14:creationId xmlns:p14="http://schemas.microsoft.com/office/powerpoint/2010/main" val="208159504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Bild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47" y="-22860"/>
            <a:ext cx="9168448" cy="6858000"/>
          </a:xfrm>
          <a:prstGeom prst="rect">
            <a:avLst/>
          </a:prstGeom>
        </p:spPr>
      </p:pic>
      <p:sp>
        <p:nvSpPr>
          <p:cNvPr id="2" name="Tittel 1"/>
          <p:cNvSpPr>
            <a:spLocks noGrp="1"/>
          </p:cNvSpPr>
          <p:nvPr>
            <p:ph type="ctrTitle"/>
          </p:nvPr>
        </p:nvSpPr>
        <p:spPr>
          <a:xfrm>
            <a:off x="-252536" y="860149"/>
            <a:ext cx="8604448" cy="862856"/>
          </a:xfrm>
        </p:spPr>
        <p:txBody>
          <a:bodyPr>
            <a:normAutofit fontScale="90000"/>
          </a:bodyPr>
          <a:lstStyle/>
          <a:p>
            <a:r>
              <a:rPr lang="nn-NO" dirty="0" smtClean="0">
                <a:solidFill>
                  <a:schemeClr val="tx2"/>
                </a:solidFill>
                <a:effectLst>
                  <a:outerShdw blurRad="38100" dist="38100" dir="2700000" algn="tl">
                    <a:srgbClr val="000000">
                      <a:alpha val="43137"/>
                    </a:srgbClr>
                  </a:outerShdw>
                </a:effectLst>
              </a:rPr>
              <a:t>Verktøykassa for </a:t>
            </a:r>
            <a:br>
              <a:rPr lang="nn-NO" dirty="0" smtClean="0">
                <a:solidFill>
                  <a:schemeClr val="tx2"/>
                </a:solidFill>
                <a:effectLst>
                  <a:outerShdw blurRad="38100" dist="38100" dir="2700000" algn="tl">
                    <a:srgbClr val="000000">
                      <a:alpha val="43137"/>
                    </a:srgbClr>
                  </a:outerShdw>
                </a:effectLst>
              </a:rPr>
            </a:br>
            <a:r>
              <a:rPr lang="nn-NO" dirty="0" smtClean="0">
                <a:solidFill>
                  <a:schemeClr val="tx2"/>
                </a:solidFill>
                <a:effectLst>
                  <a:outerShdw blurRad="38100" dist="38100" dir="2700000" algn="tl">
                    <a:srgbClr val="000000">
                      <a:alpha val="43137"/>
                    </a:srgbClr>
                  </a:outerShdw>
                </a:effectLst>
              </a:rPr>
              <a:t>kommunereforma</a:t>
            </a:r>
            <a:endParaRPr lang="nn-NO" dirty="0">
              <a:solidFill>
                <a:schemeClr val="tx2"/>
              </a:solidFill>
              <a:effectLst>
                <a:outerShdw blurRad="38100" dist="38100" dir="2700000" algn="tl">
                  <a:srgbClr val="000000">
                    <a:alpha val="43137"/>
                  </a:srgbClr>
                </a:outerShdw>
              </a:effectLst>
            </a:endParaRPr>
          </a:p>
        </p:txBody>
      </p:sp>
      <p:pic>
        <p:nvPicPr>
          <p:cNvPr id="7" name="Bild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238" y="-22860"/>
            <a:ext cx="1689341" cy="847898"/>
          </a:xfrm>
          <a:prstGeom prst="rect">
            <a:avLst/>
          </a:prstGeom>
        </p:spPr>
      </p:pic>
      <p:sp>
        <p:nvSpPr>
          <p:cNvPr id="3" name="Plassholder for bunntekst 2"/>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
        <p:nvSpPr>
          <p:cNvPr id="4" name="TekstSylinder 3"/>
          <p:cNvSpPr txBox="1"/>
          <p:nvPr/>
        </p:nvSpPr>
        <p:spPr>
          <a:xfrm>
            <a:off x="3563888" y="1758116"/>
            <a:ext cx="5580112" cy="923330"/>
          </a:xfrm>
          <a:prstGeom prst="rect">
            <a:avLst/>
          </a:prstGeom>
          <a:noFill/>
        </p:spPr>
        <p:txBody>
          <a:bodyPr wrap="square" rtlCol="0">
            <a:spAutoFit/>
          </a:bodyPr>
          <a:lstStyle/>
          <a:p>
            <a:r>
              <a:rPr lang="nn-NO" dirty="0">
                <a:hlinkClick r:id="rId5"/>
              </a:rPr>
              <a:t>http://fylkesmannen.no/More-og-Romsdal/Kommunal-styring/Kommunereformen/Verktoy-i-kommunereforma</a:t>
            </a:r>
            <a:r>
              <a:rPr lang="nn-NO" dirty="0" smtClean="0">
                <a:hlinkClick r:id="rId5"/>
              </a:rPr>
              <a:t>/</a:t>
            </a:r>
            <a:endParaRPr lang="nn-NO" dirty="0" smtClean="0"/>
          </a:p>
          <a:p>
            <a:endParaRPr lang="nn-NO" dirty="0"/>
          </a:p>
        </p:txBody>
      </p:sp>
    </p:spTree>
    <p:extLst>
      <p:ext uri="{BB962C8B-B14F-4D97-AF65-F5344CB8AC3E}">
        <p14:creationId xmlns:p14="http://schemas.microsoft.com/office/powerpoint/2010/main" val="346545586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normAutofit/>
          </a:bodyPr>
          <a:lstStyle/>
          <a:p>
            <a:r>
              <a:rPr lang="nb-NO" sz="3600" b="1" dirty="0" smtClean="0"/>
              <a:t>Spørreundersøking</a:t>
            </a:r>
            <a:endParaRPr lang="nb-NO" sz="3600" b="1" dirty="0"/>
          </a:p>
        </p:txBody>
      </p:sp>
      <p:sp>
        <p:nvSpPr>
          <p:cNvPr id="3" name="Plassholder for innhold 2"/>
          <p:cNvSpPr>
            <a:spLocks noGrp="1"/>
          </p:cNvSpPr>
          <p:nvPr>
            <p:ph idx="1"/>
          </p:nvPr>
        </p:nvSpPr>
        <p:spPr/>
        <p:txBody>
          <a:bodyPr>
            <a:normAutofit/>
          </a:bodyPr>
          <a:lstStyle/>
          <a:p>
            <a:endParaRPr lang="nb-NO" dirty="0"/>
          </a:p>
          <a:p>
            <a:pPr marL="0" indent="0">
              <a:buNone/>
            </a:pPr>
            <a:r>
              <a:rPr lang="nb-NO" dirty="0" smtClean="0"/>
              <a:t>KMD har i lengre tid arbeid med </a:t>
            </a:r>
            <a:r>
              <a:rPr lang="nb-NO" dirty="0" err="1" smtClean="0"/>
              <a:t>ein</a:t>
            </a:r>
            <a:r>
              <a:rPr lang="nb-NO" dirty="0" smtClean="0"/>
              <a:t> mal for spørreundersøking. </a:t>
            </a:r>
          </a:p>
          <a:p>
            <a:pPr lvl="1"/>
            <a:r>
              <a:rPr lang="nb-NO" i="1" dirty="0" smtClean="0"/>
              <a:t>«</a:t>
            </a:r>
            <a:r>
              <a:rPr lang="nb-NO" i="1" dirty="0"/>
              <a:t>KMD </a:t>
            </a:r>
            <a:r>
              <a:rPr lang="nb-NO" i="1" dirty="0" smtClean="0"/>
              <a:t>legger </a:t>
            </a:r>
            <a:r>
              <a:rPr lang="nb-NO" i="1" dirty="0"/>
              <a:t>ut et sett med faste spørsmål som kommunene kan stille i denne forbindelse. </a:t>
            </a:r>
            <a:endParaRPr lang="nb-NO" dirty="0"/>
          </a:p>
          <a:p>
            <a:pPr lvl="1"/>
            <a:r>
              <a:rPr lang="nb-NO" i="1" dirty="0"/>
              <a:t>Departementet vil så inngå rammeavtaler med 3 (eller flere) selskaper som kan utføre spørreundersøkelsene for kommunene med disse faste spørsmålene – og der kommunene kan legge til noen spørsmål som dekker lokale behov. Kommunene kan så gjøre avrop på disse avtalene.» </a:t>
            </a:r>
            <a:endParaRPr lang="nb-NO" i="1" dirty="0" smtClean="0"/>
          </a:p>
          <a:p>
            <a:pPr lvl="1"/>
            <a:endParaRPr lang="nb-NO" i="1" dirty="0"/>
          </a:p>
          <a:p>
            <a:pPr lvl="1"/>
            <a:r>
              <a:rPr lang="nb-NO" dirty="0">
                <a:hlinkClick r:id="rId3"/>
              </a:rPr>
              <a:t>https://www.regjeringen.no/nb/aktuelt/nytt-verktoy-for-horing-av-innbyggerne-i-kommunereformen/id2397356</a:t>
            </a:r>
            <a:r>
              <a:rPr lang="nb-NO" dirty="0" smtClean="0">
                <a:hlinkClick r:id="rId3"/>
              </a:rPr>
              <a:t>/</a:t>
            </a:r>
            <a:endParaRPr lang="nb-NO" dirty="0" smtClean="0"/>
          </a:p>
          <a:p>
            <a:pPr lvl="1"/>
            <a:endParaRPr lang="nb-NO" dirty="0"/>
          </a:p>
        </p:txBody>
      </p:sp>
      <p:sp>
        <p:nvSpPr>
          <p:cNvPr id="4" name="Plassholder for bunntekst 3"/>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Tree>
    <p:extLst>
      <p:ext uri="{BB962C8B-B14F-4D97-AF65-F5344CB8AC3E}">
        <p14:creationId xmlns:p14="http://schemas.microsoft.com/office/powerpoint/2010/main" val="276186889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normAutofit fontScale="90000"/>
          </a:bodyPr>
          <a:lstStyle/>
          <a:p>
            <a:r>
              <a:rPr lang="nb-NO" sz="3600" b="1" dirty="0"/>
              <a:t>Ny og </a:t>
            </a:r>
            <a:r>
              <a:rPr lang="nb-NO" sz="3600" b="1" dirty="0" smtClean="0"/>
              <a:t>betre </a:t>
            </a:r>
            <a:r>
              <a:rPr lang="nb-NO" sz="3600" b="1" dirty="0"/>
              <a:t>versjon av </a:t>
            </a:r>
            <a:r>
              <a:rPr lang="nb-NO" sz="3600" b="1" dirty="0" smtClean="0"/>
              <a:t/>
            </a:r>
            <a:br>
              <a:rPr lang="nb-NO" sz="3600" b="1" dirty="0" smtClean="0"/>
            </a:br>
            <a:r>
              <a:rPr lang="nb-NO" sz="3600" b="1" dirty="0" smtClean="0"/>
              <a:t>«NY </a:t>
            </a:r>
            <a:r>
              <a:rPr lang="nb-NO" sz="3600" b="1" dirty="0"/>
              <a:t>KOMMUNE»</a:t>
            </a:r>
            <a:br>
              <a:rPr lang="nb-NO" sz="3600" b="1" dirty="0"/>
            </a:br>
            <a:endParaRPr lang="nb-NO" sz="2000" dirty="0"/>
          </a:p>
        </p:txBody>
      </p:sp>
      <p:sp>
        <p:nvSpPr>
          <p:cNvPr id="3" name="Plassholder for innhold 2"/>
          <p:cNvSpPr>
            <a:spLocks noGrp="1"/>
          </p:cNvSpPr>
          <p:nvPr>
            <p:ph idx="1"/>
          </p:nvPr>
        </p:nvSpPr>
        <p:spPr>
          <a:xfrm>
            <a:off x="457200" y="2636912"/>
            <a:ext cx="6972320" cy="3489251"/>
          </a:xfrm>
        </p:spPr>
        <p:txBody>
          <a:bodyPr>
            <a:normAutofit/>
          </a:bodyPr>
          <a:lstStyle/>
          <a:p>
            <a:pPr marL="0" indent="0">
              <a:buNone/>
            </a:pPr>
            <a:r>
              <a:rPr lang="nb-NO" sz="2400" i="1" dirty="0" smtClean="0"/>
              <a:t>«Nå </a:t>
            </a:r>
            <a:r>
              <a:rPr lang="nb-NO" sz="2400" i="1" dirty="0"/>
              <a:t>lanseres en forbedret versjon av utredningsverktøyet NY KOMMUNE. I den nye versjonen er det mer fakta og nytt og bedre kart. - Verktøyet gjør det enkelt for kommuner og innbyggere å se hvordan en ny og større kommune blir, sier kommunal- og moderniseringsminister Jan Tore Sanner</a:t>
            </a:r>
            <a:r>
              <a:rPr lang="nb-NO" sz="2400" i="1" dirty="0" smtClean="0"/>
              <a:t>.«</a:t>
            </a:r>
          </a:p>
          <a:p>
            <a:pPr marL="0" indent="0">
              <a:buNone/>
            </a:pPr>
            <a:endParaRPr lang="nb-NO" sz="2400" i="1" dirty="0" smtClean="0"/>
          </a:p>
          <a:p>
            <a:pPr marL="0" indent="0">
              <a:buNone/>
            </a:pPr>
            <a:r>
              <a:rPr lang="nb-NO" sz="2400" dirty="0">
                <a:hlinkClick r:id="rId3"/>
              </a:rPr>
              <a:t>http://www.nykommune.no</a:t>
            </a:r>
            <a:r>
              <a:rPr lang="nb-NO" sz="2400" dirty="0" smtClean="0">
                <a:hlinkClick r:id="rId3"/>
              </a:rPr>
              <a:t>/</a:t>
            </a:r>
            <a:endParaRPr lang="nb-NO" sz="2400" dirty="0" smtClean="0"/>
          </a:p>
          <a:p>
            <a:pPr marL="0" indent="0">
              <a:buNone/>
            </a:pPr>
            <a:endParaRPr lang="nb-NO" sz="2400" i="1" dirty="0"/>
          </a:p>
        </p:txBody>
      </p:sp>
      <p:sp>
        <p:nvSpPr>
          <p:cNvPr id="4" name="Plassholder for bunntekst 3"/>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Tree>
    <p:extLst>
      <p:ext uri="{BB962C8B-B14F-4D97-AF65-F5344CB8AC3E}">
        <p14:creationId xmlns:p14="http://schemas.microsoft.com/office/powerpoint/2010/main" val="378857729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ctrTitle"/>
          </p:nvPr>
        </p:nvSpPr>
        <p:spPr>
          <a:xfrm>
            <a:off x="511952" y="985096"/>
            <a:ext cx="6672282" cy="1470025"/>
          </a:xfrm>
        </p:spPr>
        <p:txBody>
          <a:bodyPr>
            <a:normAutofit fontScale="90000"/>
          </a:bodyPr>
          <a:lstStyle/>
          <a:p>
            <a:pPr algn="l"/>
            <a:r>
              <a:rPr lang="nb-NO" sz="4000" b="1" dirty="0" err="1" smtClean="0"/>
              <a:t>Kommunereforma</a:t>
            </a:r>
            <a:r>
              <a:rPr lang="nb-NO" sz="4000" b="1" dirty="0" smtClean="0"/>
              <a:t> - </a:t>
            </a:r>
            <a:r>
              <a:rPr lang="nb-NO" b="1" dirty="0" smtClean="0"/>
              <a:t/>
            </a:r>
            <a:br>
              <a:rPr lang="nb-NO" b="1" dirty="0" smtClean="0"/>
            </a:br>
            <a:r>
              <a:rPr lang="nb-NO" sz="3600" b="1" dirty="0" smtClean="0"/>
              <a:t>formidlingspakke </a:t>
            </a:r>
            <a:r>
              <a:rPr lang="nb-NO" sz="3600" b="1" dirty="0" smtClean="0"/>
              <a:t>for </a:t>
            </a:r>
            <a:r>
              <a:rPr lang="nb-NO" sz="3600" b="1" dirty="0" smtClean="0"/>
              <a:t>ungdom</a:t>
            </a:r>
            <a:br>
              <a:rPr lang="nb-NO" sz="3600" b="1" dirty="0" smtClean="0"/>
            </a:br>
            <a:r>
              <a:rPr lang="nb-NO" sz="2000" b="1" dirty="0"/>
              <a:t/>
            </a:r>
            <a:br>
              <a:rPr lang="nb-NO" sz="2000" b="1" dirty="0"/>
            </a:br>
            <a:endParaRPr lang="nb-NO" sz="2000" b="1" dirty="0"/>
          </a:p>
        </p:txBody>
      </p:sp>
      <p:sp>
        <p:nvSpPr>
          <p:cNvPr id="3" name="Undertittel 2"/>
          <p:cNvSpPr>
            <a:spLocks noGrp="1"/>
          </p:cNvSpPr>
          <p:nvPr>
            <p:ph type="subTitle" idx="1"/>
          </p:nvPr>
        </p:nvSpPr>
        <p:spPr/>
        <p:txBody>
          <a:bodyPr/>
          <a:lstStyle/>
          <a:p>
            <a:endParaRPr lang="nb-NO" dirty="0"/>
          </a:p>
        </p:txBody>
      </p:sp>
      <p:pic>
        <p:nvPicPr>
          <p:cNvPr id="4"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4408" r="1555" b="31076"/>
          <a:stretch/>
        </p:blipFill>
        <p:spPr bwMode="auto">
          <a:xfrm>
            <a:off x="524518" y="2831708"/>
            <a:ext cx="7524328" cy="31964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kstSylinder 4"/>
          <p:cNvSpPr txBox="1"/>
          <p:nvPr/>
        </p:nvSpPr>
        <p:spPr>
          <a:xfrm>
            <a:off x="683568" y="6381328"/>
            <a:ext cx="7200800" cy="646331"/>
          </a:xfrm>
          <a:prstGeom prst="rect">
            <a:avLst/>
          </a:prstGeom>
          <a:noFill/>
        </p:spPr>
        <p:txBody>
          <a:bodyPr wrap="square" rtlCol="0">
            <a:spAutoFit/>
          </a:bodyPr>
          <a:lstStyle/>
          <a:p>
            <a:r>
              <a:rPr lang="nb-NO" dirty="0">
                <a:hlinkClick r:id="rId4"/>
              </a:rPr>
              <a:t>http://distriktssenteret.no/2015/02/16/formidlingspakke-ungdom</a:t>
            </a:r>
            <a:r>
              <a:rPr lang="nb-NO" dirty="0" smtClean="0">
                <a:hlinkClick r:id="rId4"/>
              </a:rPr>
              <a:t>/</a:t>
            </a:r>
            <a:endParaRPr lang="nb-NO" dirty="0" smtClean="0"/>
          </a:p>
          <a:p>
            <a:endParaRPr lang="nn-NO" dirty="0"/>
          </a:p>
        </p:txBody>
      </p:sp>
      <p:sp>
        <p:nvSpPr>
          <p:cNvPr id="6" name="Plassholder for bunntekst 5"/>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Tree>
    <p:extLst>
      <p:ext uri="{BB962C8B-B14F-4D97-AF65-F5344CB8AC3E}">
        <p14:creationId xmlns:p14="http://schemas.microsoft.com/office/powerpoint/2010/main" val="10857356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a:xfrm>
            <a:off x="683568" y="1026683"/>
            <a:ext cx="7886700" cy="994172"/>
          </a:xfrm>
        </p:spPr>
        <p:txBody>
          <a:bodyPr>
            <a:normAutofit fontScale="90000"/>
          </a:bodyPr>
          <a:lstStyle/>
          <a:p>
            <a:r>
              <a:rPr lang="nb-NO" b="1" dirty="0" err="1" smtClean="0">
                <a:solidFill>
                  <a:srgbClr val="FF0000"/>
                </a:solidFill>
              </a:rPr>
              <a:t>Utfordringar</a:t>
            </a:r>
            <a:r>
              <a:rPr lang="nb-NO" b="1" dirty="0">
                <a:solidFill>
                  <a:srgbClr val="FF0000"/>
                </a:solidFill>
              </a:rPr>
              <a:t/>
            </a:r>
            <a:br>
              <a:rPr lang="nb-NO" b="1" dirty="0">
                <a:solidFill>
                  <a:srgbClr val="FF0000"/>
                </a:solidFill>
              </a:rPr>
            </a:br>
            <a:r>
              <a:rPr lang="nb-NO" sz="1800" b="1" dirty="0" smtClean="0">
                <a:solidFill>
                  <a:srgbClr val="FF0000"/>
                </a:solidFill>
              </a:rPr>
              <a:t>Kvar står min kommune og </a:t>
            </a:r>
            <a:br>
              <a:rPr lang="nb-NO" sz="1800" b="1" dirty="0" smtClean="0">
                <a:solidFill>
                  <a:srgbClr val="FF0000"/>
                </a:solidFill>
              </a:rPr>
            </a:br>
            <a:r>
              <a:rPr lang="nb-NO" sz="1800" b="1" dirty="0" smtClean="0">
                <a:solidFill>
                  <a:srgbClr val="FF0000"/>
                </a:solidFill>
              </a:rPr>
              <a:t>region i dag?</a:t>
            </a:r>
            <a:endParaRPr lang="nb-NO" sz="1800" b="1" dirty="0">
              <a:solidFill>
                <a:srgbClr val="FF0000"/>
              </a:solidFill>
            </a:endParaRPr>
          </a:p>
        </p:txBody>
      </p:sp>
      <p:pic>
        <p:nvPicPr>
          <p:cNvPr id="5" name="Plassholder for innhold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707904" y="-60960"/>
            <a:ext cx="5436096" cy="4374197"/>
          </a:xfrm>
        </p:spPr>
      </p:pic>
      <p:pic>
        <p:nvPicPr>
          <p:cNvPr id="4" name="Plassholder for innhold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228716"/>
            <a:ext cx="5580111" cy="4629284"/>
          </a:xfrm>
          <a:prstGeom prst="rect">
            <a:avLst/>
          </a:prstGeom>
        </p:spPr>
      </p:pic>
      <p:sp>
        <p:nvSpPr>
          <p:cNvPr id="6" name="TekstSylinder 5"/>
          <p:cNvSpPr txBox="1"/>
          <p:nvPr/>
        </p:nvSpPr>
        <p:spPr>
          <a:xfrm>
            <a:off x="5932170" y="4653573"/>
            <a:ext cx="3300413" cy="1938992"/>
          </a:xfrm>
          <a:prstGeom prst="rect">
            <a:avLst/>
          </a:prstGeom>
          <a:noFill/>
        </p:spPr>
        <p:txBody>
          <a:bodyPr wrap="square" rtlCol="0">
            <a:spAutoFit/>
          </a:bodyPr>
          <a:lstStyle/>
          <a:p>
            <a:r>
              <a:rPr lang="nb-NO" sz="3300" b="1" dirty="0" err="1" smtClean="0">
                <a:solidFill>
                  <a:srgbClr val="FF0000"/>
                </a:solidFill>
                <a:latin typeface="Calibri Light" panose="020F0302020204030204"/>
              </a:rPr>
              <a:t>Moglegheiter</a:t>
            </a:r>
            <a:endParaRPr lang="nb-NO" sz="3300" b="1" dirty="0" smtClean="0">
              <a:solidFill>
                <a:srgbClr val="FF0000"/>
              </a:solidFill>
              <a:latin typeface="Calibri Light" panose="020F0302020204030204"/>
            </a:endParaRPr>
          </a:p>
          <a:p>
            <a:endParaRPr lang="nb-NO" sz="3300" b="1" dirty="0">
              <a:solidFill>
                <a:srgbClr val="FF0000"/>
              </a:solidFill>
              <a:latin typeface="Calibri Light" panose="020F0302020204030204"/>
            </a:endParaRPr>
          </a:p>
          <a:p>
            <a:r>
              <a:rPr lang="nb-NO" b="1" dirty="0" smtClean="0">
                <a:solidFill>
                  <a:srgbClr val="FF0000"/>
                </a:solidFill>
                <a:latin typeface="Calibri Light" panose="020F0302020204030204"/>
              </a:rPr>
              <a:t>Kvar kjem det til å skje mest positiv  samfunnsutvikling </a:t>
            </a:r>
            <a:r>
              <a:rPr lang="nb-NO" b="1" dirty="0" err="1" smtClean="0">
                <a:solidFill>
                  <a:srgbClr val="FF0000"/>
                </a:solidFill>
                <a:latin typeface="Calibri Light" panose="020F0302020204030204"/>
              </a:rPr>
              <a:t>dei</a:t>
            </a:r>
            <a:r>
              <a:rPr lang="nb-NO" b="1" dirty="0" smtClean="0">
                <a:solidFill>
                  <a:srgbClr val="FF0000"/>
                </a:solidFill>
                <a:latin typeface="Calibri Light" panose="020F0302020204030204"/>
              </a:rPr>
              <a:t> neste 30 til 50 åra?</a:t>
            </a:r>
            <a:endParaRPr lang="nb-NO" b="1" dirty="0">
              <a:solidFill>
                <a:srgbClr val="FF0000"/>
              </a:solidFill>
              <a:latin typeface="Calibri Light" panose="020F0302020204030204"/>
            </a:endParaRPr>
          </a:p>
        </p:txBody>
      </p:sp>
      <p:sp>
        <p:nvSpPr>
          <p:cNvPr id="3" name="Plassholder for bunntekst 2"/>
          <p:cNvSpPr>
            <a:spLocks noGrp="1"/>
          </p:cNvSpPr>
          <p:nvPr>
            <p:ph type="ftr" sz="quarter" idx="11"/>
          </p:nvPr>
        </p:nvSpPr>
        <p:spPr/>
        <p:txBody>
          <a:bodyPr/>
          <a:lstStyle/>
          <a:p>
            <a:r>
              <a:rPr lang="nb-NO" smtClean="0">
                <a:solidFill>
                  <a:prstClr val="black">
                    <a:tint val="75000"/>
                  </a:prstClr>
                </a:solidFill>
              </a:rPr>
              <a:t>Versjon 1 pr. 01.03. 2015 - Fylkesmannen i Møre og Romsdal</a:t>
            </a:r>
            <a:endParaRPr lang="nb-NO">
              <a:solidFill>
                <a:prstClr val="black">
                  <a:tint val="75000"/>
                </a:prstClr>
              </a:solidFill>
            </a:endParaRPr>
          </a:p>
        </p:txBody>
      </p:sp>
    </p:spTree>
    <p:extLst>
      <p:ext uri="{BB962C8B-B14F-4D97-AF65-F5344CB8AC3E}">
        <p14:creationId xmlns:p14="http://schemas.microsoft.com/office/powerpoint/2010/main" val="495683609"/>
      </p:ext>
    </p:extLst>
  </p:cSld>
  <p:clrMapOvr>
    <a:masterClrMapping/>
  </p:clrMapOvr>
</p:sld>
</file>

<file path=ppt/theme/theme1.xml><?xml version="1.0" encoding="utf-8"?>
<a:theme xmlns:a="http://schemas.openxmlformats.org/drawingml/2006/main" name="1_Office-te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5957</TotalTime>
  <Words>2477</Words>
  <Application>Microsoft Office PowerPoint</Application>
  <PresentationFormat>Skjermfremvisning (4:3)</PresentationFormat>
  <Paragraphs>364</Paragraphs>
  <Slides>24</Slides>
  <Notes>24</Notes>
  <HiddenSlides>0</HiddenSlides>
  <MMClips>0</MMClips>
  <ScaleCrop>false</ScaleCrop>
  <HeadingPairs>
    <vt:vector size="6" baseType="variant">
      <vt:variant>
        <vt:lpstr>Brukte skrifter</vt:lpstr>
      </vt:variant>
      <vt:variant>
        <vt:i4>4</vt:i4>
      </vt:variant>
      <vt:variant>
        <vt:lpstr>Tema</vt:lpstr>
      </vt:variant>
      <vt:variant>
        <vt:i4>1</vt:i4>
      </vt:variant>
      <vt:variant>
        <vt:lpstr>Lysbildetitler</vt:lpstr>
      </vt:variant>
      <vt:variant>
        <vt:i4>24</vt:i4>
      </vt:variant>
    </vt:vector>
  </HeadingPairs>
  <TitlesOfParts>
    <vt:vector size="29" baseType="lpstr">
      <vt:lpstr>Arial</vt:lpstr>
      <vt:lpstr>Calibri</vt:lpstr>
      <vt:lpstr>Calibri Light</vt:lpstr>
      <vt:lpstr>Wingdings</vt:lpstr>
      <vt:lpstr>1_Office-tema</vt:lpstr>
      <vt:lpstr>PowerPoint-presentasjon</vt:lpstr>
      <vt:lpstr>KOMMUNEREFORMA</vt:lpstr>
      <vt:lpstr>PowerPoint-presentasjon</vt:lpstr>
      <vt:lpstr>Anbefalingar</vt:lpstr>
      <vt:lpstr>Et funksjonelt samfunnsutviklingsområde:  </vt:lpstr>
      <vt:lpstr>PowerPoint-presentasjon</vt:lpstr>
      <vt:lpstr>STATUS i MØRE OG ROMSDAL </vt:lpstr>
      <vt:lpstr>Kommunereform - mål</vt:lpstr>
      <vt:lpstr>Stortingets oppdrag til kommunene </vt:lpstr>
      <vt:lpstr>Lokal milepælsplan i  Møre og Romsdal </vt:lpstr>
      <vt:lpstr>Status i Fase 1</vt:lpstr>
      <vt:lpstr>PowerPoint-presentasjon</vt:lpstr>
      <vt:lpstr>Kommunane</vt:lpstr>
      <vt:lpstr>Regionråda</vt:lpstr>
      <vt:lpstr>Fase 2 -  Utgreiingsfase</vt:lpstr>
      <vt:lpstr>Fase 2 – mykje kan skje</vt:lpstr>
      <vt:lpstr>Fase 3 - Vedtaksfase</vt:lpstr>
      <vt:lpstr>Møte, samlingar …. i regi av Fylkesmannen i samarbeide med KS, regionråda og Møre og Romsdal fylkeskommune</vt:lpstr>
      <vt:lpstr>PowerPoint-presentasjon</vt:lpstr>
      <vt:lpstr>Verktøykassa for  kommunereforma</vt:lpstr>
      <vt:lpstr>Spørreundersøking</vt:lpstr>
      <vt:lpstr>Ny og betre versjon av  «NY KOMMUNE» </vt:lpstr>
      <vt:lpstr>Kommunereforma -  formidlingspakke for ungdom  </vt:lpstr>
      <vt:lpstr>Utfordringar Kvar står min kommune og  region i dag?</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PowerPoint-presentasjon</dc:title>
  <dc:creator>Elin Røshol</dc:creator>
  <cp:lastModifiedBy>Vigdis Rotlid Vestad</cp:lastModifiedBy>
  <cp:revision>211</cp:revision>
  <cp:lastPrinted>2015-03-02T13:17:51Z</cp:lastPrinted>
  <dcterms:created xsi:type="dcterms:W3CDTF">2012-10-26T08:22:47Z</dcterms:created>
  <dcterms:modified xsi:type="dcterms:W3CDTF">2015-03-02T14:01:32Z</dcterms:modified>
</cp:coreProperties>
</file>