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02" r:id="rId2"/>
    <p:sldId id="403" r:id="rId3"/>
    <p:sldId id="411" r:id="rId4"/>
    <p:sldId id="413" r:id="rId5"/>
    <p:sldId id="485" r:id="rId6"/>
    <p:sldId id="484" r:id="rId7"/>
    <p:sldId id="406" r:id="rId8"/>
    <p:sldId id="451" r:id="rId9"/>
    <p:sldId id="452" r:id="rId10"/>
    <p:sldId id="449" r:id="rId11"/>
    <p:sldId id="447" r:id="rId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281" autoAdjust="0"/>
    <p:restoredTop sz="94958" autoAdjust="0"/>
  </p:normalViewPr>
  <p:slideViewPr>
    <p:cSldViewPr>
      <p:cViewPr varScale="1">
        <p:scale>
          <a:sx n="94" d="100"/>
          <a:sy n="94" d="100"/>
        </p:scale>
        <p:origin x="102" y="210"/>
      </p:cViewPr>
      <p:guideLst>
        <p:guide orient="horz" pos="3657"/>
        <p:guide pos="2880"/>
      </p:guideLst>
    </p:cSldViewPr>
  </p:slideViewPr>
  <p:outlineViewPr>
    <p:cViewPr>
      <p:scale>
        <a:sx n="33" d="100"/>
        <a:sy n="33" d="100"/>
      </p:scale>
      <p:origin x="0" y="1068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1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1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fld id="{85501FDA-76B3-44D2-98BC-3AFE97357B3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971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8435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6"/>
            <a:ext cx="4984750" cy="4467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1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1"/>
            <a:ext cx="2946400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fld id="{76E32022-2667-4FD6-8962-183DBD925D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745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560FC-1049-437D-98AD-43970E55B1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82774"/>
            <a:ext cx="9144032" cy="87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kstSylinder 6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Verdana" pitchFamily="34" charset="0"/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CCC7E-7458-481C-BE9D-A114860877C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80981"/>
            <a:ext cx="9163009" cy="87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kstSylinder 6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14348" y="1714488"/>
            <a:ext cx="7772400" cy="4114800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3pPr>
              <a:buClr>
                <a:schemeClr val="tx2"/>
              </a:buClr>
              <a:defRPr/>
            </a:lvl3pPr>
            <a:lvl5pPr>
              <a:buClr>
                <a:schemeClr val="tx2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CF673-8139-4929-8D21-590BEBFFBC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82798"/>
            <a:ext cx="9144032" cy="87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kstSylinder 7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64E54-CCC6-418A-B9BA-9421297B71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011AB-48B9-4E9B-AE21-AEA2664BFDA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6BEE4-B56D-4083-91C2-ECD1223D747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16" y="6143644"/>
            <a:ext cx="1905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DFA08-53DD-4575-8B7A-FE80686E339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F922C-D3DC-4B8F-AD4C-09F2F9FAEEF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57900-64B1-4E70-8F64-4936576AE1C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C31EA-2525-42A0-B671-3C38D989EB5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 vert="eaVert"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00B5A-F61C-45BD-A7F3-9C8DDD38DFD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>
              <a:defRPr/>
            </a:pPr>
            <a:fld id="{CEDF3F65-AE3F-45CF-9A18-6AFE5275815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982777"/>
            <a:ext cx="9144000" cy="87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kstSylinder 5"/>
          <p:cNvSpPr txBox="1"/>
          <p:nvPr userDrawn="1"/>
        </p:nvSpPr>
        <p:spPr>
          <a:xfrm>
            <a:off x="0" y="6407371"/>
            <a:ext cx="5429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Samhandling – Nyskaping – Optimisme - Raushet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Kommunereform nordmør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3768" y="476672"/>
            <a:ext cx="421003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4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188640"/>
            <a:ext cx="8568952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Aft>
                <a:spcPts val="0"/>
              </a:spcAft>
            </a:pPr>
            <a:r>
              <a:rPr lang="nb-NO" sz="24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PROSJEKT KOMMUNEREFORM - KRISTIANSUND</a:t>
            </a:r>
          </a:p>
          <a:p>
            <a:pPr lvl="0" eaLnBrk="0" hangingPunct="0">
              <a:spcAft>
                <a:spcPts val="0"/>
              </a:spcAft>
            </a:pP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Prosjekt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2 faser. </a:t>
            </a:r>
            <a:endParaRPr lang="nb-NO" sz="20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0" indent="-342900" eaLnBrk="0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Fase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</a:t>
            </a: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fram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til man har blitt enige om de framtidige kommunegrensene. </a:t>
            </a:r>
            <a:endParaRPr lang="nb-NO" sz="20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0" indent="-342900" eaLnBrk="0" hangingPunct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Deretter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endres organiseringen slik at samarbeidskommunene får felles </a:t>
            </a: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prosjektorganisering (Fase 2)</a:t>
            </a:r>
            <a:endParaRPr lang="nb-NO" sz="2000" b="1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hangingPunct="0">
              <a:spcAft>
                <a:spcPts val="600"/>
              </a:spcAft>
            </a:pPr>
            <a:endParaRPr lang="nb-NO" sz="1400" b="1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hangingPunct="0">
              <a:spcAft>
                <a:spcPts val="0"/>
              </a:spcAft>
            </a:pPr>
            <a:r>
              <a:rPr lang="nb-NO" sz="24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PROSJEKTEIER</a:t>
            </a:r>
          </a:p>
          <a:p>
            <a:pPr lvl="0" eaLnBrk="0" hangingPunct="0">
              <a:spcAft>
                <a:spcPts val="900"/>
              </a:spcAft>
            </a:pP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fase 1 </a:t>
            </a: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er 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 utvidet formannskap prosjekteier. Utvidet betyr i denne sammenhengen at formannskapet, når det opptrer som prosjekteier, utvides med gruppelederne fra de øvrige partiene som er representert i bystyret.   </a:t>
            </a:r>
            <a:endParaRPr lang="nb-NO" sz="200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hangingPunct="0">
              <a:spcAft>
                <a:spcPts val="600"/>
              </a:spcAft>
            </a:pPr>
            <a:endParaRPr lang="nb-NO" sz="14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eaLnBrk="0" hangingPunct="0">
              <a:spcAft>
                <a:spcPts val="0"/>
              </a:spcAft>
            </a:pPr>
            <a:r>
              <a:rPr lang="nb-NO" sz="2400" b="1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STYRINGSGRUPPE</a:t>
            </a:r>
          </a:p>
          <a:p>
            <a:pPr lvl="0" eaLnBrk="0" hangingPunct="0">
              <a:spcAft>
                <a:spcPts val="900"/>
              </a:spcAft>
            </a:pPr>
            <a:r>
              <a:rPr lang="nb-NO" sz="200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Ordfører (</a:t>
            </a:r>
            <a:r>
              <a:rPr lang="nb-NO" sz="20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leder), varaordfører, 1 fra opposisjon, rådmann, 1 kommunalsjef, byplanlegger, 2 tillitsvalgte, 2 repr. fra ungdomsrådet og prosjektleder.</a:t>
            </a:r>
            <a:endParaRPr lang="nb-N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6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1268760"/>
            <a:ext cx="842493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n-NO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Bystyret </a:t>
            </a:r>
            <a:r>
              <a:rPr kumimoji="0" lang="nn-NO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2. desember 2014 </a:t>
            </a:r>
          </a:p>
          <a:p>
            <a:pPr lvl="0"/>
            <a:endParaRPr lang="nn-N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nb-NO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Løp 2, ”hurtigtoget”. Sammenslåingsvedtak vår 2016. Sammenslåing fra 1. januar 2020.  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0" y="4462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Kommunereformen i Kristiansund </a:t>
            </a:r>
          </a:p>
          <a:p>
            <a:pPr algn="ctr"/>
            <a:r>
              <a:rPr lang="nb-NO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prosess organisering og framdrift</a:t>
            </a:r>
            <a:endParaRPr lang="nb-NO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16" y="3025319"/>
            <a:ext cx="8967780" cy="234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4067944" y="2420888"/>
            <a:ext cx="201622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/>
              <a:t>Kommunestyre- og fylkestingsvalg</a:t>
            </a:r>
            <a:endParaRPr lang="nb-NO" sz="1600" dirty="0"/>
          </a:p>
        </p:txBody>
      </p:sp>
      <p:cxnSp>
        <p:nvCxnSpPr>
          <p:cNvPr id="7" name="Rett pil 6"/>
          <p:cNvCxnSpPr>
            <a:stCxn id="5" idx="1"/>
          </p:cNvCxnSpPr>
          <p:nvPr/>
        </p:nvCxnSpPr>
        <p:spPr>
          <a:xfrm flipH="1">
            <a:off x="2771800" y="2713276"/>
            <a:ext cx="1296144" cy="12917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 7"/>
          <p:cNvCxnSpPr>
            <a:stCxn id="5" idx="3"/>
          </p:cNvCxnSpPr>
          <p:nvPr/>
        </p:nvCxnSpPr>
        <p:spPr>
          <a:xfrm>
            <a:off x="6084168" y="2713276"/>
            <a:ext cx="2304256" cy="12917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/>
        </p:nvSpPr>
        <p:spPr>
          <a:xfrm>
            <a:off x="6444208" y="5210036"/>
            <a:ext cx="165618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nb-NO" sz="100" dirty="0" smtClean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nb-NO" sz="1600" dirty="0" smtClean="0"/>
              <a:t>Stortingsvalg 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nb-NO" sz="100" dirty="0"/>
          </a:p>
        </p:txBody>
      </p:sp>
      <p:cxnSp>
        <p:nvCxnSpPr>
          <p:cNvPr id="13" name="Rett pil 12"/>
          <p:cNvCxnSpPr/>
          <p:nvPr/>
        </p:nvCxnSpPr>
        <p:spPr>
          <a:xfrm flipH="1" flipV="1">
            <a:off x="5724128" y="4293097"/>
            <a:ext cx="1296144" cy="936103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179511" y="823639"/>
            <a:ext cx="5616624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</a:pPr>
            <a:endParaRPr lang="nb-NO" sz="23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Aft>
                <a:spcPts val="1200"/>
              </a:spcAft>
            </a:pPr>
            <a:r>
              <a:rPr lang="nb-NO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Informasjon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Eget område på Kristiansund.no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Egen </a:t>
            </a:r>
            <a:r>
              <a:rPr lang="nb-NO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facebookside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Egen «knapp» på TK.no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Månedlig oppdateringer i </a:t>
            </a:r>
            <a:b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infobladet Kristiansund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Løypemelding på hvert bystyremøte </a:t>
            </a:r>
            <a:b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og på hvert møte i ungdomsrådet </a:t>
            </a:r>
          </a:p>
          <a:p>
            <a:pPr marL="273050" indent="-273050">
              <a:spcAft>
                <a:spcPts val="1200"/>
              </a:spcAft>
              <a:buFont typeface="Arial" pitchFamily="34" charset="0"/>
              <a:buChar char="•"/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 </a:t>
            </a:r>
            <a:r>
              <a:rPr lang="nb-NO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til andre organisasjoner, råd og utvalg etter 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behov</a:t>
            </a:r>
            <a:endParaRPr lang="nb-N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 t="12236" r="21115" b="50253"/>
          <a:stretch>
            <a:fillRect/>
          </a:stretch>
        </p:blipFill>
        <p:spPr bwMode="auto">
          <a:xfrm>
            <a:off x="5555450" y="4372343"/>
            <a:ext cx="3388169" cy="128890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" name="Ellipse 9"/>
          <p:cNvSpPr/>
          <p:nvPr/>
        </p:nvSpPr>
        <p:spPr>
          <a:xfrm>
            <a:off x="7668344" y="5229200"/>
            <a:ext cx="57606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38" y="2636912"/>
            <a:ext cx="1604742" cy="2269342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952" y="332656"/>
            <a:ext cx="3370536" cy="16835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450" y="2388498"/>
            <a:ext cx="3388169" cy="15445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Ellipse 10"/>
          <p:cNvSpPr/>
          <p:nvPr/>
        </p:nvSpPr>
        <p:spPr>
          <a:xfrm>
            <a:off x="8388424" y="620688"/>
            <a:ext cx="57606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41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673-8139-4929-8D21-590BEBFFBC1B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28"/>
            <a:ext cx="9144000" cy="6056416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0" y="460493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Eget opplegg for samfunnsfagklassene </a:t>
            </a:r>
            <a:r>
              <a:rPr lang="nb-NO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på </a:t>
            </a:r>
            <a: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Atlanten </a:t>
            </a:r>
            <a:r>
              <a:rPr lang="nb-NO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videregående </a:t>
            </a:r>
            <a: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skole og 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Kristiansund videregående skole</a:t>
            </a:r>
            <a:endParaRPr lang="nb-NO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673-8139-4929-8D21-590BEBFFBC1B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853" y="713968"/>
            <a:ext cx="6300492" cy="31470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1475656" y="3989382"/>
            <a:ext cx="61926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Kristiansund og kommunereformen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Kommunereformen på facebook - Kristiansund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Departementets nettside om kommunereformen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Fylkesmannens nettside om kommunereformen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KS og kommunereformen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Tidens Krav og kommunereformen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1600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NRK Møre og Romsdal og kommunereformen</a:t>
            </a:r>
            <a:endParaRPr lang="nb-NO" sz="1600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07504" y="116632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+mn-lt"/>
              </a:rPr>
              <a:t>Eget område på www.kristiansund.kommune.no</a:t>
            </a:r>
            <a:endParaRPr lang="nb-NO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78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7"/>
          <a:stretch/>
        </p:blipFill>
        <p:spPr>
          <a:xfrm>
            <a:off x="0" y="-438536"/>
            <a:ext cx="10260632" cy="645982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79512" y="299551"/>
            <a:ext cx="468052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0" indent="-2682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itchFamily="34" charset="0"/>
                <a:cs typeface="Verdana" pitchFamily="34" charset="0"/>
              </a:rPr>
              <a:t>8 kommuner - </a:t>
            </a:r>
            <a:r>
              <a:rPr lang="nb-N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Aure, Averøy, Smøla, Halsa, Surnadal, Rindal, Tingvoll og </a:t>
            </a:r>
            <a:r>
              <a:rPr lang="nb-N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Kristiansund</a:t>
            </a:r>
          </a:p>
          <a:p>
            <a:pPr marL="268288" lvl="0" indent="-2682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Telemarksforsking på oppdrag fra </a:t>
            </a:r>
            <a:r>
              <a:rPr lang="nb-N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itchFamily="34" charset="0"/>
                <a:cs typeface="Verdana" pitchFamily="34" charset="0"/>
              </a:rPr>
              <a:t>Orkidé. </a:t>
            </a:r>
          </a:p>
          <a:p>
            <a:pPr marL="268288" lvl="0" indent="-2682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Rapport i juli </a:t>
            </a:r>
            <a:endParaRPr lang="nb-NO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427984" y="5222633"/>
            <a:ext cx="3491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nb-NO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tartet i dag</a:t>
            </a:r>
            <a:endParaRPr lang="nb-N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310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79512" y="437182"/>
            <a:ext cx="87849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nb-NO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Felles kommuneutredning Nordmøre</a:t>
            </a:r>
            <a:endParaRPr kumimoji="0" lang="nb-NO" sz="32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23528" y="1196752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Utredning av mulige fremtidige kommuner på Nordmøre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Telemarksforskning utreder - Nordmøre Næringsråd oppdragsgiver for </a:t>
            </a:r>
            <a:r>
              <a:rPr lang="nb-NO" sz="2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ORKidé</a:t>
            </a:r>
            <a:endParaRPr lang="nb-NO" sz="2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nb-NO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nb-NO" sz="2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Delrapporter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Juni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September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Oktober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Sluttrapport i november</a:t>
            </a:r>
            <a:endParaRPr lang="nb-NO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0"/>
              </a:spcAft>
            </a:pPr>
            <a:endParaRPr lang="nb-NO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spcAft>
                <a:spcPts val="0"/>
              </a:spcAft>
            </a:pPr>
            <a:r>
              <a:rPr lang="nb-NO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Tilsvarende utredning som den ROR har hatt. Gir «grensekommunene» grunnlag for sammenligning.</a:t>
            </a:r>
            <a:endParaRPr lang="nb-NO" sz="22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95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179512" y="836712"/>
            <a:ext cx="87849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Storkommune Nordmøre </a:t>
            </a: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prinsipiell basis for utredningen:  (Kristiansund</a:t>
            </a:r>
            <a:r>
              <a:rPr lang="nb-NO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Averøy, Eide, Gjemnes, Tingvoll, Aure, Smøla, Halsa og Surnadal) 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Kristiansund-Averøy-Gjemnes-Tingvoll-Halsa-Aure-Smøla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Kristiansund-Averøy-Halsa-Gjemnes-Tingvoll-Eide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Kristiansund-Averøy-Gjemnes-Tingvoll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Averøy-Eide-Fræna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Aure-Smøla-Halsa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Averøy </a:t>
            </a:r>
            <a:r>
              <a:rPr lang="nb-NO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 Eide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Surnadal-Halsa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Surnadal-Rindal 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Sunndal-Surnadal 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Sunndal-Nesset-Tingvoll 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Sunndal-Oppdal</a:t>
            </a:r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b-NO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Hemne-Hitra-Aure-Smøla-Halsa</a:t>
            </a:r>
            <a:endParaRPr lang="nb-NO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 alternativ inkludert grensealternativ</a:t>
            </a:r>
            <a:endParaRPr lang="nb-NO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6012160" y="4005064"/>
            <a:ext cx="2520280" cy="132343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tillegg utreder noen kommuner konsekvenser av</a:t>
            </a:r>
            <a:br>
              <a:rPr lang="nb-N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b-NO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0-alternativet</a:t>
            </a:r>
            <a:endParaRPr lang="nb-NO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300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0" y="19038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Kommunebesøk</a:t>
            </a:r>
            <a:endParaRPr lang="nb-NO" sz="3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427984" y="1404059"/>
            <a:ext cx="46085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Tingvoll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12. februar</a:t>
            </a:r>
          </a:p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Gjemnes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24. februar</a:t>
            </a:r>
          </a:p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Averøy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23. mars</a:t>
            </a:r>
          </a:p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Halsa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9. april</a:t>
            </a:r>
          </a:p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Aure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29. april</a:t>
            </a:r>
          </a:p>
          <a:p>
            <a:pPr>
              <a:tabLst>
                <a:tab pos="1347788" algn="l"/>
              </a:tabLst>
            </a:pPr>
            <a:r>
              <a:rPr lang="nb-NO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Smøla</a:t>
            </a:r>
            <a:r>
              <a:rPr lang="nb-NO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– 16. juni</a:t>
            </a:r>
          </a:p>
          <a:p>
            <a:pPr>
              <a:tabLst>
                <a:tab pos="1347788" algn="l"/>
              </a:tabLst>
            </a:pPr>
            <a:r>
              <a:rPr lang="nb-N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Hemne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– 16. juni</a:t>
            </a:r>
          </a:p>
          <a:p>
            <a:pPr>
              <a:tabLst>
                <a:tab pos="1347788" algn="l"/>
              </a:tabLst>
            </a:pPr>
            <a:endParaRPr lang="nb-NO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1347788" algn="l"/>
              </a:tabLst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Surnadal 	- forespørsel sendt </a:t>
            </a:r>
          </a:p>
          <a:p>
            <a:pPr>
              <a:tabLst>
                <a:tab pos="1347788" algn="l"/>
              </a:tabLst>
            </a:pPr>
            <a:r>
              <a:rPr lang="nb-NO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Sunndal </a:t>
            </a: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- forespørsel sendt </a:t>
            </a:r>
          </a:p>
          <a:p>
            <a:pPr>
              <a:tabLst>
                <a:tab pos="1347788" algn="l"/>
              </a:tabLst>
            </a:pPr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Eide 	- forespørsel sendt </a:t>
            </a:r>
          </a:p>
          <a:p>
            <a:endParaRPr lang="nb-N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b-N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Rindal – forespørsel ikke sendt</a:t>
            </a:r>
            <a:endParaRPr lang="nb-N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nb-N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Bilde 4" descr="Kommunereform nordmør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624" y="836712"/>
            <a:ext cx="1919281" cy="2232248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8" y="3212976"/>
            <a:ext cx="4001584" cy="26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323528" y="3794264"/>
            <a:ext cx="84969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2015: Utredninger,  sonderinger, innsnevringer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Vår 2016: Konkretisere forslag, Innbyggerhøring, forhandlinger/intensjonsavtaler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Juni 2016: Kommunestyrevedtak </a:t>
            </a:r>
          </a:p>
          <a:p>
            <a:pPr>
              <a:spcAft>
                <a:spcPts val="1200"/>
              </a:spcAft>
            </a:pPr>
            <a:endParaRPr lang="nb-NO" dirty="0">
              <a:latin typeface="+mn-lt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" b="10357"/>
          <a:stretch/>
        </p:blipFill>
        <p:spPr>
          <a:xfrm>
            <a:off x="1718810" y="404664"/>
            <a:ext cx="5706380" cy="306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uk_aap">
  <a:themeElements>
    <a:clrScheme name="ksuk_aap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ksuk_aap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suk_aap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suk_aap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7915</TotalTime>
  <Words>313</Words>
  <Application>Microsoft Office PowerPoint</Application>
  <PresentationFormat>Skjermfremvisning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Symbol</vt:lpstr>
      <vt:lpstr>Times New Roman</vt:lpstr>
      <vt:lpstr>Verdana</vt:lpstr>
      <vt:lpstr>Wingdings</vt:lpstr>
      <vt:lpstr>ksuk_aap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Kristiansund Kommune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arnep</dc:creator>
  <cp:lastModifiedBy>Tøsse, Maria Holand</cp:lastModifiedBy>
  <cp:revision>422</cp:revision>
  <cp:lastPrinted>2015-06-11T07:13:45Z</cp:lastPrinted>
  <dcterms:created xsi:type="dcterms:W3CDTF">2007-10-08T09:20:44Z</dcterms:created>
  <dcterms:modified xsi:type="dcterms:W3CDTF">2015-06-17T08:35:35Z</dcterms:modified>
</cp:coreProperties>
</file>