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6"/>
  </p:sldMasterIdLst>
  <p:notesMasterIdLst>
    <p:notesMasterId r:id="rId27"/>
  </p:notesMasterIdLst>
  <p:sldIdLst>
    <p:sldId id="256" r:id="rId7"/>
    <p:sldId id="257" r:id="rId8"/>
    <p:sldId id="259" r:id="rId9"/>
    <p:sldId id="261" r:id="rId10"/>
    <p:sldId id="278" r:id="rId11"/>
    <p:sldId id="260" r:id="rId12"/>
    <p:sldId id="262" r:id="rId13"/>
    <p:sldId id="263" r:id="rId14"/>
    <p:sldId id="264" r:id="rId15"/>
    <p:sldId id="267" r:id="rId16"/>
    <p:sldId id="266" r:id="rId17"/>
    <p:sldId id="269" r:id="rId18"/>
    <p:sldId id="270" r:id="rId19"/>
    <p:sldId id="268" r:id="rId20"/>
    <p:sldId id="271" r:id="rId21"/>
    <p:sldId id="272" r:id="rId22"/>
    <p:sldId id="273" r:id="rId23"/>
    <p:sldId id="274" r:id="rId24"/>
    <p:sldId id="275" r:id="rId25"/>
    <p:sldId id="276" r:id="rId26"/>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44E"/>
    <a:srgbClr val="000000"/>
    <a:srgbClr val="7A942F"/>
    <a:srgbClr val="00ADBA"/>
    <a:srgbClr val="DBEB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494" autoAdjust="0"/>
  </p:normalViewPr>
  <p:slideViewPr>
    <p:cSldViewPr snapToGrid="0">
      <p:cViewPr varScale="1">
        <p:scale>
          <a:sx n="81" d="100"/>
          <a:sy n="81" d="100"/>
        </p:scale>
        <p:origin x="360" y="9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4B0CA8-D4C0-4EDF-983C-013F20071413}" type="datetimeFigureOut">
              <a:rPr lang="nb-NO" smtClean="0"/>
              <a:t>02.06.2020</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6.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19" name="Plassholder for dato 3">
            <a:extLst>
              <a:ext uri="{FF2B5EF4-FFF2-40B4-BE49-F238E27FC236}">
                <a16:creationId xmlns:a16="http://schemas.microsoft.com/office/drawing/2014/main" id="{801C13F1-45C0-4244-B9C6-4EFBC66F6D0C}"/>
              </a:ext>
            </a:extLst>
          </p:cNvPr>
          <p:cNvSpPr>
            <a:spLocks noGrp="1"/>
          </p:cNvSpPr>
          <p:nvPr>
            <p:ph type="dt" sz="half" idx="2"/>
          </p:nvPr>
        </p:nvSpPr>
        <p:spPr>
          <a:xfrm>
            <a:off x="10815322" y="6509132"/>
            <a:ext cx="1079459" cy="235270"/>
          </a:xfrm>
          <a:prstGeom prst="rect">
            <a:avLst/>
          </a:prstGeom>
        </p:spPr>
        <p:txBody>
          <a:bodyPr vert="horz" lIns="91440" tIns="45720" rIns="91440" bIns="45720" rtlCol="0" anchor="ctr">
            <a:noAutofit/>
          </a:bodyPr>
          <a:lstStyle>
            <a:lvl1pPr algn="r">
              <a:defRPr sz="1050">
                <a:solidFill>
                  <a:schemeClr val="tx1"/>
                </a:solidFill>
                <a:latin typeface="+mn-lt"/>
              </a:defRPr>
            </a:lvl1pPr>
          </a:lstStyle>
          <a:p>
            <a:fld id="{20CAE16B-463B-4D9A-B532-D4D0B4862104}" type="datetime1">
              <a:rPr lang="nb-NO" smtClean="0"/>
              <a:pPr/>
              <a:t>02.06.2020</a:t>
            </a:fld>
            <a:endParaRPr lang="nb-NO" dirty="0"/>
          </a:p>
        </p:txBody>
      </p:sp>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A2BF9E77-709E-41F6-B0F8-61F79514B9B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000" y="5212800"/>
            <a:ext cx="3645001" cy="972000"/>
          </a:xfrm>
          <a:prstGeom prst="rect">
            <a:avLst/>
          </a:prstGeom>
        </p:spPr>
      </p:pic>
      <p:sp>
        <p:nvSpPr>
          <p:cNvPr id="2" name="TekstSylinder 1">
            <a:extLst>
              <a:ext uri="{FF2B5EF4-FFF2-40B4-BE49-F238E27FC236}">
                <a16:creationId xmlns:a16="http://schemas.microsoft.com/office/drawing/2014/main" id="{B9FD47AF-E330-4D03-92B5-A42CC46F39E4}"/>
              </a:ext>
            </a:extLst>
          </p:cNvPr>
          <p:cNvSpPr txBox="1"/>
          <p:nvPr userDrawn="1"/>
        </p:nvSpPr>
        <p:spPr>
          <a:xfrm>
            <a:off x="5375304" y="6139800"/>
            <a:ext cx="6528025"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nb-NO" sz="1400" dirty="0" err="1"/>
              <a:t>Julevsámegiella</a:t>
            </a:r>
            <a:r>
              <a:rPr lang="nb-NO" sz="1400" dirty="0"/>
              <a:t> – giella åvddånime! Lulesamisk – et språk i framgang!</a:t>
            </a:r>
          </a:p>
          <a:p>
            <a:pPr algn="r"/>
            <a:endParaRPr lang="nb-NO" sz="1400" dirty="0"/>
          </a:p>
        </p:txBody>
      </p:sp>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5287"/>
          <a:stretch/>
        </p:blipFill>
        <p:spPr>
          <a:xfrm>
            <a:off x="8811521" y="2835798"/>
            <a:ext cx="3380479" cy="3326296"/>
          </a:xfrm>
          <a:prstGeom prst="rect">
            <a:avLst/>
          </a:prstGeom>
          <a:noFill/>
        </p:spPr>
      </p:pic>
      <p:sp>
        <p:nvSpPr>
          <p:cNvPr id="22" name="Plassholder for dato 3">
            <a:extLst>
              <a:ext uri="{FF2B5EF4-FFF2-40B4-BE49-F238E27FC236}">
                <a16:creationId xmlns:a16="http://schemas.microsoft.com/office/drawing/2014/main" id="{E61A0069-77CB-4CBE-BA7B-A3D685364F9D}"/>
              </a:ext>
            </a:extLst>
          </p:cNvPr>
          <p:cNvSpPr>
            <a:spLocks noGrp="1"/>
          </p:cNvSpPr>
          <p:nvPr>
            <p:ph type="dt" sz="half" idx="2"/>
          </p:nvPr>
        </p:nvSpPr>
        <p:spPr>
          <a:xfrm>
            <a:off x="10806776" y="6509128"/>
            <a:ext cx="1079459" cy="235270"/>
          </a:xfrm>
          <a:prstGeom prst="rect">
            <a:avLst/>
          </a:prstGeom>
        </p:spPr>
        <p:txBody>
          <a:bodyPr vert="horz" lIns="91440" tIns="45720" rIns="91440" bIns="45720" rtlCol="0" anchor="ctr">
            <a:noAutofit/>
          </a:bodyPr>
          <a:lstStyle>
            <a:lvl1pPr algn="r">
              <a:defRPr sz="1050">
                <a:solidFill>
                  <a:schemeClr val="tx1"/>
                </a:solidFill>
                <a:latin typeface="+mn-lt"/>
              </a:defRPr>
            </a:lvl1pPr>
          </a:lstStyle>
          <a:p>
            <a:fld id="{20CAE16B-463B-4D9A-B532-D4D0B4862104}" type="datetime1">
              <a:rPr lang="nb-NO" smtClean="0"/>
              <a:pPr/>
              <a:t>02.06.2020</a:t>
            </a:fld>
            <a:endParaRPr lang="nb-NO"/>
          </a:p>
        </p:txBody>
      </p:sp>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1" name="Bilde 10">
            <a:extLst>
              <a:ext uri="{FF2B5EF4-FFF2-40B4-BE49-F238E27FC236}">
                <a16:creationId xmlns:a16="http://schemas.microsoft.com/office/drawing/2014/main" id="{E944A5BA-DA7B-46FE-9D2A-8867B55FFDD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0" y="5212106"/>
            <a:ext cx="3645001" cy="972000"/>
          </a:xfrm>
          <a:prstGeom prst="rect">
            <a:avLst/>
          </a:prstGeom>
        </p:spPr>
      </p:pic>
      <p:sp>
        <p:nvSpPr>
          <p:cNvPr id="12" name="TekstSylinder 11">
            <a:extLst>
              <a:ext uri="{FF2B5EF4-FFF2-40B4-BE49-F238E27FC236}">
                <a16:creationId xmlns:a16="http://schemas.microsoft.com/office/drawing/2014/main" id="{8CC549CA-20B8-4F76-BD00-2C996F04C86D}"/>
              </a:ext>
            </a:extLst>
          </p:cNvPr>
          <p:cNvSpPr txBox="1"/>
          <p:nvPr userDrawn="1"/>
        </p:nvSpPr>
        <p:spPr>
          <a:xfrm>
            <a:off x="5375304" y="6139800"/>
            <a:ext cx="6528025"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nb-NO" sz="1400" dirty="0" err="1"/>
              <a:t>Julevsámegiella</a:t>
            </a:r>
            <a:r>
              <a:rPr lang="nb-NO" sz="1400" dirty="0"/>
              <a:t> – giella åvddånime! Lulesamisk – et språk i framgang!</a:t>
            </a:r>
          </a:p>
          <a:p>
            <a:pPr algn="r"/>
            <a:endParaRPr lang="nb-NO" sz="1400" dirty="0"/>
          </a:p>
        </p:txBody>
      </p:sp>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22" name="Plassholder for dato 3">
            <a:extLst>
              <a:ext uri="{FF2B5EF4-FFF2-40B4-BE49-F238E27FC236}">
                <a16:creationId xmlns:a16="http://schemas.microsoft.com/office/drawing/2014/main" id="{87775E6B-E9FA-4672-A269-6BDABEFA1870}"/>
              </a:ext>
            </a:extLst>
          </p:cNvPr>
          <p:cNvSpPr>
            <a:spLocks noGrp="1"/>
          </p:cNvSpPr>
          <p:nvPr>
            <p:ph type="dt" sz="half" idx="2"/>
          </p:nvPr>
        </p:nvSpPr>
        <p:spPr>
          <a:xfrm>
            <a:off x="10806776" y="6509133"/>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02.06.2020</a:t>
            </a:fld>
            <a:endParaRPr lang="nb-NO" dirty="0"/>
          </a:p>
        </p:txBody>
      </p:sp>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1" name="Bilde 10">
            <a:extLst>
              <a:ext uri="{FF2B5EF4-FFF2-40B4-BE49-F238E27FC236}">
                <a16:creationId xmlns:a16="http://schemas.microsoft.com/office/drawing/2014/main" id="{EBA4314A-814C-44FD-8F2A-2126011AAD6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000" y="5212800"/>
            <a:ext cx="3645001" cy="972000"/>
          </a:xfrm>
          <a:prstGeom prst="rect">
            <a:avLst/>
          </a:prstGeom>
        </p:spPr>
      </p:pic>
      <p:sp>
        <p:nvSpPr>
          <p:cNvPr id="12" name="TekstSylinder 11">
            <a:extLst>
              <a:ext uri="{FF2B5EF4-FFF2-40B4-BE49-F238E27FC236}">
                <a16:creationId xmlns:a16="http://schemas.microsoft.com/office/drawing/2014/main" id="{BAB1302F-5814-4888-8171-655E548AE582}"/>
              </a:ext>
            </a:extLst>
          </p:cNvPr>
          <p:cNvSpPr txBox="1"/>
          <p:nvPr userDrawn="1"/>
        </p:nvSpPr>
        <p:spPr>
          <a:xfrm>
            <a:off x="5375304" y="6139800"/>
            <a:ext cx="6528025"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nb-NO" sz="1400" dirty="0" err="1"/>
              <a:t>Julevsámegiella</a:t>
            </a:r>
            <a:r>
              <a:rPr lang="nb-NO" sz="1400" dirty="0"/>
              <a:t> – giella åvddånime! Lulesamisk – et språk i framgang!</a:t>
            </a:r>
          </a:p>
          <a:p>
            <a:pPr algn="r"/>
            <a:endParaRPr lang="nb-NO" sz="1400" dirty="0"/>
          </a:p>
        </p:txBody>
      </p:sp>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sp>
        <p:nvSpPr>
          <p:cNvPr id="14" name="Plassholder for dato 3">
            <a:extLst>
              <a:ext uri="{FF2B5EF4-FFF2-40B4-BE49-F238E27FC236}">
                <a16:creationId xmlns:a16="http://schemas.microsoft.com/office/drawing/2014/main" id="{598EFE57-85C1-47AC-901B-50FE5A882197}"/>
              </a:ext>
            </a:extLst>
          </p:cNvPr>
          <p:cNvSpPr>
            <a:spLocks noGrp="1"/>
          </p:cNvSpPr>
          <p:nvPr>
            <p:ph type="dt" sz="half" idx="2"/>
          </p:nvPr>
        </p:nvSpPr>
        <p:spPr>
          <a:xfrm>
            <a:off x="10806776" y="6503346"/>
            <a:ext cx="1079459" cy="235270"/>
          </a:xfrm>
          <a:prstGeom prst="rect">
            <a:avLst/>
          </a:prstGeom>
        </p:spPr>
        <p:txBody>
          <a:bodyPr vert="horz" lIns="91440" tIns="45720" rIns="91440" bIns="45720" rtlCol="0" anchor="ctr">
            <a:noAutofit/>
          </a:bodyPr>
          <a:lstStyle>
            <a:lvl1pPr algn="r">
              <a:defRPr sz="1050">
                <a:solidFill>
                  <a:schemeClr val="tx1"/>
                </a:solidFill>
                <a:latin typeface="+mn-lt"/>
              </a:defRPr>
            </a:lvl1pPr>
          </a:lstStyle>
          <a:p>
            <a:fld id="{20CAE16B-463B-4D9A-B532-D4D0B4862104}" type="datetime1">
              <a:rPr lang="nb-NO" smtClean="0"/>
              <a:pPr/>
              <a:t>02.06.2020</a:t>
            </a:fld>
            <a:endParaRPr lang="nb-NO"/>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9" name="Bilde 8">
            <a:extLst>
              <a:ext uri="{FF2B5EF4-FFF2-40B4-BE49-F238E27FC236}">
                <a16:creationId xmlns:a16="http://schemas.microsoft.com/office/drawing/2014/main" id="{2D3816F7-08DB-4777-9B45-1F7713AC650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000" y="5212800"/>
            <a:ext cx="3645001" cy="972000"/>
          </a:xfrm>
          <a:prstGeom prst="rect">
            <a:avLst/>
          </a:prstGeom>
        </p:spPr>
      </p:pic>
      <p:sp>
        <p:nvSpPr>
          <p:cNvPr id="13" name="TekstSylinder 12">
            <a:extLst>
              <a:ext uri="{FF2B5EF4-FFF2-40B4-BE49-F238E27FC236}">
                <a16:creationId xmlns:a16="http://schemas.microsoft.com/office/drawing/2014/main" id="{FE8016AD-E78E-4A5B-BCBC-1DA8CFE38B64}"/>
              </a:ext>
            </a:extLst>
          </p:cNvPr>
          <p:cNvSpPr txBox="1"/>
          <p:nvPr userDrawn="1"/>
        </p:nvSpPr>
        <p:spPr>
          <a:xfrm>
            <a:off x="5375304" y="6139800"/>
            <a:ext cx="6528025"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nb-NO" sz="1400" dirty="0" err="1"/>
              <a:t>Julevsámegiella</a:t>
            </a:r>
            <a:r>
              <a:rPr lang="nb-NO" sz="1400" dirty="0"/>
              <a:t> – giella åvddånime! Lulesamisk – et språk i framgang!</a:t>
            </a:r>
          </a:p>
          <a:p>
            <a:pPr algn="r"/>
            <a:endParaRPr lang="nb-NO" sz="1400" dirty="0"/>
          </a:p>
        </p:txBody>
      </p:sp>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22" name="Plassholder for dato 3">
            <a:extLst>
              <a:ext uri="{FF2B5EF4-FFF2-40B4-BE49-F238E27FC236}">
                <a16:creationId xmlns:a16="http://schemas.microsoft.com/office/drawing/2014/main" id="{2A06B02A-E871-46C5-8669-758D95CFFC5B}"/>
              </a:ext>
            </a:extLst>
          </p:cNvPr>
          <p:cNvSpPr>
            <a:spLocks noGrp="1"/>
          </p:cNvSpPr>
          <p:nvPr>
            <p:ph type="dt" sz="half" idx="2"/>
          </p:nvPr>
        </p:nvSpPr>
        <p:spPr>
          <a:xfrm>
            <a:off x="10806776" y="6503352"/>
            <a:ext cx="1079459" cy="235270"/>
          </a:xfrm>
          <a:prstGeom prst="rect">
            <a:avLst/>
          </a:prstGeom>
        </p:spPr>
        <p:txBody>
          <a:bodyPr vert="horz" lIns="91440" tIns="45720" rIns="91440" bIns="45720" rtlCol="0" anchor="ctr">
            <a:noAutofit/>
          </a:bodyPr>
          <a:lstStyle>
            <a:lvl1pPr algn="r">
              <a:defRPr sz="1050">
                <a:solidFill>
                  <a:schemeClr val="tx1"/>
                </a:solidFill>
                <a:latin typeface="+mn-lt"/>
              </a:defRPr>
            </a:lvl1pPr>
          </a:lstStyle>
          <a:p>
            <a:fld id="{20CAE16B-463B-4D9A-B532-D4D0B4862104}" type="datetime1">
              <a:rPr lang="nb-NO" smtClean="0"/>
              <a:pPr/>
              <a:t>02.06.2020</a:t>
            </a:fld>
            <a:endParaRPr lang="nb-NO"/>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6" name="Bilde 15">
            <a:extLst>
              <a:ext uri="{FF2B5EF4-FFF2-40B4-BE49-F238E27FC236}">
                <a16:creationId xmlns:a16="http://schemas.microsoft.com/office/drawing/2014/main" id="{7F3A7A7F-3EF9-4DC1-B870-0317DC98854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000" y="5212800"/>
            <a:ext cx="3645001" cy="972000"/>
          </a:xfrm>
          <a:prstGeom prst="rect">
            <a:avLst/>
          </a:prstGeom>
        </p:spPr>
      </p:pic>
      <p:sp>
        <p:nvSpPr>
          <p:cNvPr id="17" name="TekstSylinder 16">
            <a:extLst>
              <a:ext uri="{FF2B5EF4-FFF2-40B4-BE49-F238E27FC236}">
                <a16:creationId xmlns:a16="http://schemas.microsoft.com/office/drawing/2014/main" id="{DB34E88C-D117-4430-9392-A7A7B3317743}"/>
              </a:ext>
            </a:extLst>
          </p:cNvPr>
          <p:cNvSpPr txBox="1"/>
          <p:nvPr userDrawn="1"/>
        </p:nvSpPr>
        <p:spPr>
          <a:xfrm>
            <a:off x="5375304" y="6139800"/>
            <a:ext cx="6528025"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nb-NO" sz="1400" dirty="0" err="1"/>
              <a:t>Julevsámegiella</a:t>
            </a:r>
            <a:r>
              <a:rPr lang="nb-NO" sz="1400" dirty="0"/>
              <a:t> – giella åvddånime! Lulesamisk – et språk i framgang!</a:t>
            </a:r>
          </a:p>
          <a:p>
            <a:pPr algn="r"/>
            <a:endParaRPr lang="nb-NO" sz="1400" dirty="0"/>
          </a:p>
        </p:txBody>
      </p:sp>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15" name="Plassholder for dato 3">
            <a:extLst>
              <a:ext uri="{FF2B5EF4-FFF2-40B4-BE49-F238E27FC236}">
                <a16:creationId xmlns:a16="http://schemas.microsoft.com/office/drawing/2014/main" id="{590A0205-A7E7-4285-AB08-6527F7C86790}"/>
              </a:ext>
            </a:extLst>
          </p:cNvPr>
          <p:cNvSpPr>
            <a:spLocks noGrp="1"/>
          </p:cNvSpPr>
          <p:nvPr>
            <p:ph type="dt" sz="half" idx="2"/>
          </p:nvPr>
        </p:nvSpPr>
        <p:spPr>
          <a:xfrm>
            <a:off x="10806776" y="6503351"/>
            <a:ext cx="1079459" cy="235270"/>
          </a:xfrm>
          <a:prstGeom prst="rect">
            <a:avLst/>
          </a:prstGeom>
        </p:spPr>
        <p:txBody>
          <a:bodyPr vert="horz" lIns="91440" tIns="45720" rIns="91440" bIns="45720" rtlCol="0" anchor="ctr">
            <a:noAutofit/>
          </a:bodyPr>
          <a:lstStyle>
            <a:lvl1pPr algn="r">
              <a:defRPr sz="1050">
                <a:solidFill>
                  <a:schemeClr val="tx1"/>
                </a:solidFill>
                <a:latin typeface="+mn-lt"/>
              </a:defRPr>
            </a:lvl1pPr>
          </a:lstStyle>
          <a:p>
            <a:fld id="{20CAE16B-463B-4D9A-B532-D4D0B4862104}" type="datetime1">
              <a:rPr lang="nb-NO" smtClean="0"/>
              <a:pPr/>
              <a:t>02.06.2020</a:t>
            </a:fld>
            <a:endParaRPr lang="nb-NO"/>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1" name="Bilde 10">
            <a:extLst>
              <a:ext uri="{FF2B5EF4-FFF2-40B4-BE49-F238E27FC236}">
                <a16:creationId xmlns:a16="http://schemas.microsoft.com/office/drawing/2014/main" id="{97A99FBF-78F4-442C-8A45-F248F4D5F90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000" y="5212800"/>
            <a:ext cx="3645001" cy="972000"/>
          </a:xfrm>
          <a:prstGeom prst="rect">
            <a:avLst/>
          </a:prstGeom>
        </p:spPr>
      </p:pic>
      <p:sp>
        <p:nvSpPr>
          <p:cNvPr id="8" name="TekstSylinder 7">
            <a:extLst>
              <a:ext uri="{FF2B5EF4-FFF2-40B4-BE49-F238E27FC236}">
                <a16:creationId xmlns:a16="http://schemas.microsoft.com/office/drawing/2014/main" id="{CAB61526-39A5-485A-867F-9D705DD2ECFB}"/>
              </a:ext>
            </a:extLst>
          </p:cNvPr>
          <p:cNvSpPr txBox="1"/>
          <p:nvPr userDrawn="1"/>
        </p:nvSpPr>
        <p:spPr>
          <a:xfrm>
            <a:off x="5375304" y="6139800"/>
            <a:ext cx="6528025"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nb-NO" sz="1400" dirty="0" err="1"/>
              <a:t>Julevsámegiella</a:t>
            </a:r>
            <a:r>
              <a:rPr lang="nb-NO" sz="1400" dirty="0"/>
              <a:t> – giella åvddånime! Lulesamisk – et språk i framgang!</a:t>
            </a:r>
          </a:p>
          <a:p>
            <a:pPr algn="r"/>
            <a:endParaRPr lang="nb-NO" sz="1400" dirty="0"/>
          </a:p>
        </p:txBody>
      </p:sp>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66616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590875"/>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01731"/>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45805"/>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Nordland</a:t>
            </a:r>
            <a:endParaRPr kumimoji="0" lang="nb-NO" altLang="nb-NO" sz="700" b="0" i="0" u="none" strike="noStrike" cap="none" normalizeH="0" baseline="0" dirty="0">
              <a:ln>
                <a:noFill/>
              </a:ln>
              <a:solidFill>
                <a:schemeClr val="accent3"/>
              </a:solidFill>
              <a:effectLst/>
              <a:latin typeface="+mj-lt"/>
              <a:cs typeface="Arial" panose="020B0604020202020204" pitchFamily="34" charset="0"/>
            </a:endParaRP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Nordland</a:t>
            </a:r>
            <a:endParaRPr kumimoji="0" lang="nb-NO" altLang="nb-NO" sz="700" b="0" i="0" u="none" strike="noStrike" cap="none" normalizeH="0" baseline="0" dirty="0">
              <a:ln>
                <a:noFill/>
              </a:ln>
              <a:solidFill>
                <a:schemeClr val="accent3"/>
              </a:solidFill>
              <a:effectLst/>
              <a:latin typeface="+mj-lt"/>
              <a:cs typeface="Arial" panose="020B0604020202020204" pitchFamily="34" charset="0"/>
            </a:endParaRP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Nordland</a:t>
            </a:r>
            <a:endParaRPr kumimoji="0" lang="nb-NO" altLang="nb-NO" sz="700" b="0" i="0" u="none" strike="noStrike" cap="none" normalizeH="0" baseline="0" dirty="0">
              <a:ln>
                <a:noFill/>
              </a:ln>
              <a:solidFill>
                <a:schemeClr val="accent3"/>
              </a:solidFill>
              <a:effectLst/>
              <a:latin typeface="+mj-lt"/>
              <a:cs typeface="Arial" panose="020B0604020202020204" pitchFamily="34" charset="0"/>
            </a:endParaRP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937478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Nordland</a:t>
            </a:r>
            <a:endParaRPr kumimoji="0" lang="nb-NO" altLang="nb-NO" sz="700" b="0" i="0" u="none" strike="noStrike" cap="none" normalizeH="0" baseline="0" dirty="0">
              <a:ln>
                <a:noFill/>
              </a:ln>
              <a:solidFill>
                <a:schemeClr val="accent3"/>
              </a:solidFill>
              <a:effectLst/>
              <a:latin typeface="+mj-lt"/>
              <a:cs typeface="Arial" panose="020B0604020202020204" pitchFamily="34" charset="0"/>
            </a:endParaRP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3375074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6" name="Plassholder for tekst 3">
            <a:extLst>
              <a:ext uri="{FF2B5EF4-FFF2-40B4-BE49-F238E27FC236}">
                <a16:creationId xmlns:a16="http://schemas.microsoft.com/office/drawing/2014/main" id="{AF976744-8491-41EA-A553-6C0E2BAFA9FD}"/>
              </a:ext>
            </a:extLst>
          </p:cNvPr>
          <p:cNvSpPr>
            <a:spLocks noGrp="1"/>
          </p:cNvSpPr>
          <p:nvPr>
            <p:ph type="body" sz="quarter" idx="24" hasCustomPrompt="1"/>
          </p:nvPr>
        </p:nvSpPr>
        <p:spPr>
          <a:xfrm>
            <a:off x="647986" y="6684946"/>
            <a:ext cx="5448014"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 og/eller eier av bildet.</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684946"/>
            <a:ext cx="8155355"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684946"/>
            <a:ext cx="8358556"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684946"/>
            <a:ext cx="8304767"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24377877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47942" y="5494295"/>
            <a:ext cx="2571094" cy="861774"/>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a:t>
            </a:r>
            <a:r>
              <a:rPr lang="nb-NO" sz="1000" i="0" dirty="0" err="1">
                <a:solidFill>
                  <a:schemeClr val="bg1"/>
                </a:solidFill>
                <a:latin typeface="+mj-lt"/>
                <a:ea typeface="Open Sans" panose="020B0606030504020204" pitchFamily="34" charset="0"/>
                <a:cs typeface="Open Sans" panose="020B0606030504020204" pitchFamily="34" charset="0"/>
              </a:rPr>
              <a:t>FylkesmannenNO</a:t>
            </a:r>
            <a:endParaRPr lang="nb-NO" sz="1000" i="0" dirty="0">
              <a:solidFill>
                <a:schemeClr val="bg1"/>
              </a:solidFill>
              <a:latin typeface="+mj-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err="1">
                <a:solidFill>
                  <a:schemeClr val="accent1"/>
                </a:solidFill>
                <a:latin typeface="+mj-lt"/>
                <a:ea typeface="+mn-ea"/>
                <a:cs typeface="+mn-cs"/>
              </a:rPr>
              <a:t>Twitter</a:t>
            </a:r>
            <a:r>
              <a:rPr lang="nb-NO" sz="1000" i="0" kern="1200" dirty="0">
                <a:solidFill>
                  <a:schemeClr val="bg1"/>
                </a:solidFill>
                <a:latin typeface="+mj-lt"/>
                <a:ea typeface="+mn-ea"/>
                <a:cs typeface="+mn-cs"/>
              </a:rPr>
              <a:t> </a:t>
            </a:r>
            <a:r>
              <a:rPr lang="nb-NO" sz="1000" i="0" kern="1200" dirty="0" err="1">
                <a:solidFill>
                  <a:schemeClr val="bg1"/>
                </a:solidFill>
                <a:latin typeface="+mj-lt"/>
                <a:ea typeface="+mn-ea"/>
                <a:cs typeface="+mn-cs"/>
              </a:rPr>
              <a:t>FMNordland</a:t>
            </a:r>
            <a:r>
              <a:rPr lang="nb-NO" sz="1000" i="0" kern="1200" dirty="0">
                <a:solidFill>
                  <a:schemeClr val="bg1"/>
                </a:solidFill>
                <a:latin typeface="+mj-lt"/>
                <a:ea typeface="+mn-ea"/>
                <a:cs typeface="+mn-cs"/>
              </a:rPr>
              <a:t> #fmno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fylkesmannen.no/nordland</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pic>
        <p:nvPicPr>
          <p:cNvPr id="5" name="Bilde 4">
            <a:extLst>
              <a:ext uri="{FF2B5EF4-FFF2-40B4-BE49-F238E27FC236}">
                <a16:creationId xmlns:a16="http://schemas.microsoft.com/office/drawing/2014/main" id="{822C204F-B8B1-47CF-AB58-0B8B15961C5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296" y="4798574"/>
            <a:ext cx="2970001" cy="792000"/>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sp>
        <p:nvSpPr>
          <p:cNvPr id="12" name="TekstSylinder 11">
            <a:extLst>
              <a:ext uri="{FF2B5EF4-FFF2-40B4-BE49-F238E27FC236}">
                <a16:creationId xmlns:a16="http://schemas.microsoft.com/office/drawing/2014/main" id="{6B04D829-3460-4911-B6A7-586523F17B0A}"/>
              </a:ext>
            </a:extLst>
          </p:cNvPr>
          <p:cNvSpPr txBox="1"/>
          <p:nvPr userDrawn="1"/>
        </p:nvSpPr>
        <p:spPr>
          <a:xfrm>
            <a:off x="947942" y="5494295"/>
            <a:ext cx="2571094" cy="861774"/>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a:t>
            </a:r>
            <a:r>
              <a:rPr lang="nb-NO" sz="1000" i="0" dirty="0" err="1">
                <a:solidFill>
                  <a:schemeClr val="bg1"/>
                </a:solidFill>
                <a:latin typeface="+mj-lt"/>
                <a:ea typeface="Open Sans" panose="020B0606030504020204" pitchFamily="34" charset="0"/>
                <a:cs typeface="Open Sans" panose="020B0606030504020204" pitchFamily="34" charset="0"/>
              </a:rPr>
              <a:t>FylkesmannenNO</a:t>
            </a:r>
            <a:endParaRPr lang="nb-NO" sz="1000" i="0" dirty="0">
              <a:solidFill>
                <a:schemeClr val="bg1"/>
              </a:solidFill>
              <a:latin typeface="+mj-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err="1">
                <a:solidFill>
                  <a:schemeClr val="accent1"/>
                </a:solidFill>
                <a:latin typeface="+mj-lt"/>
                <a:ea typeface="+mn-ea"/>
                <a:cs typeface="+mn-cs"/>
              </a:rPr>
              <a:t>Twitter</a:t>
            </a:r>
            <a:r>
              <a:rPr lang="nb-NO" sz="1000" i="0" kern="1200" dirty="0">
                <a:solidFill>
                  <a:schemeClr val="bg1"/>
                </a:solidFill>
                <a:latin typeface="+mj-lt"/>
                <a:ea typeface="+mn-ea"/>
                <a:cs typeface="+mn-cs"/>
              </a:rPr>
              <a:t> </a:t>
            </a:r>
            <a:r>
              <a:rPr lang="nb-NO" sz="1000" i="0" kern="1200" dirty="0" err="1">
                <a:solidFill>
                  <a:schemeClr val="bg1"/>
                </a:solidFill>
                <a:latin typeface="+mj-lt"/>
                <a:ea typeface="+mn-ea"/>
                <a:cs typeface="+mn-cs"/>
              </a:rPr>
              <a:t>FMNordland</a:t>
            </a:r>
            <a:r>
              <a:rPr lang="nb-NO" sz="1000" i="0" kern="1200" dirty="0">
                <a:solidFill>
                  <a:schemeClr val="bg1"/>
                </a:solidFill>
                <a:latin typeface="+mj-lt"/>
                <a:ea typeface="+mn-ea"/>
                <a:cs typeface="+mn-cs"/>
              </a:rPr>
              <a:t> #fmno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fylkesmannen.no/nordland</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11" name="Bilde 10">
            <a:extLst>
              <a:ext uri="{FF2B5EF4-FFF2-40B4-BE49-F238E27FC236}">
                <a16:creationId xmlns:a16="http://schemas.microsoft.com/office/drawing/2014/main" id="{25F40124-612F-427A-9903-98112430DA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296" y="4798574"/>
            <a:ext cx="2970001" cy="792000"/>
          </a:xfrm>
          <a:prstGeom prst="rect">
            <a:avLst/>
          </a:prstGeom>
        </p:spPr>
      </p:pic>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sp>
        <p:nvSpPr>
          <p:cNvPr id="19" name="TekstSylinder 18">
            <a:extLst>
              <a:ext uri="{FF2B5EF4-FFF2-40B4-BE49-F238E27FC236}">
                <a16:creationId xmlns:a16="http://schemas.microsoft.com/office/drawing/2014/main" id="{55BB15E1-B23F-42F4-AF53-D0864AA147C5}"/>
              </a:ext>
            </a:extLst>
          </p:cNvPr>
          <p:cNvSpPr txBox="1"/>
          <p:nvPr userDrawn="1"/>
        </p:nvSpPr>
        <p:spPr>
          <a:xfrm>
            <a:off x="963182" y="5494295"/>
            <a:ext cx="2571094" cy="861774"/>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a:t>
            </a:r>
            <a:r>
              <a:rPr lang="nb-NO" sz="1000" i="0" dirty="0" err="1">
                <a:solidFill>
                  <a:schemeClr val="bg1"/>
                </a:solidFill>
                <a:latin typeface="+mj-lt"/>
                <a:ea typeface="Open Sans" panose="020B0606030504020204" pitchFamily="34" charset="0"/>
                <a:cs typeface="Open Sans" panose="020B0606030504020204" pitchFamily="34" charset="0"/>
              </a:rPr>
              <a:t>FylkesmannenNO</a:t>
            </a:r>
            <a:endParaRPr lang="nb-NO" sz="1000" i="0" dirty="0">
              <a:solidFill>
                <a:schemeClr val="bg1"/>
              </a:solidFill>
              <a:latin typeface="+mj-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err="1">
                <a:solidFill>
                  <a:schemeClr val="accent1"/>
                </a:solidFill>
                <a:latin typeface="+mj-lt"/>
                <a:ea typeface="+mn-ea"/>
                <a:cs typeface="+mn-cs"/>
              </a:rPr>
              <a:t>Twitter</a:t>
            </a:r>
            <a:r>
              <a:rPr lang="nb-NO" sz="1000" i="0" kern="1200" dirty="0">
                <a:solidFill>
                  <a:schemeClr val="bg1"/>
                </a:solidFill>
                <a:latin typeface="+mj-lt"/>
                <a:ea typeface="+mn-ea"/>
                <a:cs typeface="+mn-cs"/>
              </a:rPr>
              <a:t> </a:t>
            </a:r>
            <a:r>
              <a:rPr lang="nb-NO" sz="1000" i="0" kern="1200" dirty="0" err="1">
                <a:solidFill>
                  <a:schemeClr val="bg1"/>
                </a:solidFill>
                <a:latin typeface="+mj-lt"/>
                <a:ea typeface="+mn-ea"/>
                <a:cs typeface="+mn-cs"/>
              </a:rPr>
              <a:t>FMNordland</a:t>
            </a:r>
            <a:r>
              <a:rPr lang="nb-NO" sz="1000" i="0" kern="1200" dirty="0">
                <a:solidFill>
                  <a:schemeClr val="bg1"/>
                </a:solidFill>
                <a:latin typeface="+mj-lt"/>
                <a:ea typeface="+mn-ea"/>
                <a:cs typeface="+mn-cs"/>
              </a:rPr>
              <a:t> #fmno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fylkesmannen.no/nordland</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13" name="Bilde 12">
            <a:extLst>
              <a:ext uri="{FF2B5EF4-FFF2-40B4-BE49-F238E27FC236}">
                <a16:creationId xmlns:a16="http://schemas.microsoft.com/office/drawing/2014/main" id="{10AB6B0C-147C-4D28-9F95-3368C4D0B25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296" y="4798574"/>
            <a:ext cx="2970001" cy="792000"/>
          </a:xfrm>
          <a:prstGeom prst="rect">
            <a:avLst/>
          </a:prstGeom>
        </p:spPr>
      </p:pic>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3" name="Bilde 2">
            <a:extLst>
              <a:ext uri="{FF2B5EF4-FFF2-40B4-BE49-F238E27FC236}">
                <a16:creationId xmlns:a16="http://schemas.microsoft.com/office/drawing/2014/main" id="{3A2A35EA-A437-4414-B36E-4FFE741F5F7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761" t="1" r="-1" b="2101"/>
          <a:stretch/>
        </p:blipFill>
        <p:spPr>
          <a:xfrm>
            <a:off x="9111617" y="5767573"/>
            <a:ext cx="162150" cy="152987"/>
          </a:xfrm>
          <a:prstGeom prst="rect">
            <a:avLst/>
          </a:prstGeom>
        </p:spPr>
      </p:pic>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sp>
        <p:nvSpPr>
          <p:cNvPr id="15" name="TekstSylinder 14">
            <a:extLst>
              <a:ext uri="{FF2B5EF4-FFF2-40B4-BE49-F238E27FC236}">
                <a16:creationId xmlns:a16="http://schemas.microsoft.com/office/drawing/2014/main" id="{B2CF02FC-6A36-4B99-8C39-C9278BB1656E}"/>
              </a:ext>
            </a:extLst>
          </p:cNvPr>
          <p:cNvSpPr txBox="1"/>
          <p:nvPr userDrawn="1"/>
        </p:nvSpPr>
        <p:spPr>
          <a:xfrm>
            <a:off x="8894445" y="5725022"/>
            <a:ext cx="2571094" cy="861774"/>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a:t>
            </a:r>
            <a:r>
              <a:rPr lang="nb-NO" sz="1000" i="0" dirty="0" err="1">
                <a:solidFill>
                  <a:schemeClr val="bg1"/>
                </a:solidFill>
                <a:latin typeface="+mj-lt"/>
                <a:ea typeface="Open Sans" panose="020B0606030504020204" pitchFamily="34" charset="0"/>
                <a:cs typeface="Open Sans" panose="020B0606030504020204" pitchFamily="34" charset="0"/>
              </a:rPr>
              <a:t>FylkesmannenNO</a:t>
            </a:r>
            <a:endParaRPr lang="nb-NO" sz="1000" i="0" dirty="0">
              <a:solidFill>
                <a:schemeClr val="bg1"/>
              </a:solidFill>
              <a:latin typeface="+mj-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err="1">
                <a:solidFill>
                  <a:schemeClr val="accent1"/>
                </a:solidFill>
                <a:latin typeface="+mj-lt"/>
                <a:ea typeface="+mn-ea"/>
                <a:cs typeface="+mn-cs"/>
              </a:rPr>
              <a:t>Twitter</a:t>
            </a:r>
            <a:r>
              <a:rPr lang="nb-NO" sz="1000" i="0" kern="1200" dirty="0">
                <a:solidFill>
                  <a:schemeClr val="bg1"/>
                </a:solidFill>
                <a:latin typeface="+mj-lt"/>
                <a:ea typeface="+mn-ea"/>
                <a:cs typeface="+mn-cs"/>
              </a:rPr>
              <a:t> </a:t>
            </a:r>
            <a:r>
              <a:rPr lang="nb-NO" sz="1000" i="0" kern="1200" dirty="0" err="1">
                <a:solidFill>
                  <a:schemeClr val="bg1"/>
                </a:solidFill>
                <a:latin typeface="+mj-lt"/>
                <a:ea typeface="+mn-ea"/>
                <a:cs typeface="+mn-cs"/>
              </a:rPr>
              <a:t>FMNordland</a:t>
            </a:r>
            <a:r>
              <a:rPr lang="nb-NO" sz="1000" i="0" kern="1200" dirty="0">
                <a:solidFill>
                  <a:schemeClr val="bg1"/>
                </a:solidFill>
                <a:latin typeface="+mj-lt"/>
                <a:ea typeface="+mn-ea"/>
                <a:cs typeface="+mn-cs"/>
              </a:rPr>
              <a:t> #fmno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fylkesmannen.no/nordland</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17" name="Bilde 16">
            <a:extLst>
              <a:ext uri="{FF2B5EF4-FFF2-40B4-BE49-F238E27FC236}">
                <a16:creationId xmlns:a16="http://schemas.microsoft.com/office/drawing/2014/main" id="{19C6D800-4F50-403D-8FA8-16889E1103F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58296" y="5408189"/>
            <a:ext cx="2970001" cy="792000"/>
          </a:xfrm>
          <a:prstGeom prst="rect">
            <a:avLst/>
          </a:prstGeom>
        </p:spPr>
      </p:pic>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6" name="Bilde 5">
            <a:extLst>
              <a:ext uri="{FF2B5EF4-FFF2-40B4-BE49-F238E27FC236}">
                <a16:creationId xmlns:a16="http://schemas.microsoft.com/office/drawing/2014/main" id="{5946AF8A-2363-40D2-B33B-D3F3ACE3739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36B78508-2033-4BC7-9A2B-3EA310F7D1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pic>
        <p:nvPicPr>
          <p:cNvPr id="6" name="Bilde 5">
            <a:extLst>
              <a:ext uri="{FF2B5EF4-FFF2-40B4-BE49-F238E27FC236}">
                <a16:creationId xmlns:a16="http://schemas.microsoft.com/office/drawing/2014/main" id="{DD6FCC2D-F7C0-4100-AD53-3AF8C3B2E29D}"/>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56" r:id="rId6"/>
    <p:sldLayoutId id="2147483664" r:id="rId7"/>
    <p:sldLayoutId id="2147483713" r:id="rId8"/>
    <p:sldLayoutId id="2147483685" r:id="rId9"/>
    <p:sldLayoutId id="2147483714" r:id="rId10"/>
    <p:sldLayoutId id="2147483702" r:id="rId11"/>
    <p:sldLayoutId id="2147483736" r:id="rId12"/>
    <p:sldLayoutId id="2147483733" r:id="rId13"/>
    <p:sldLayoutId id="2147483716" r:id="rId14"/>
    <p:sldLayoutId id="2147483707" r:id="rId15"/>
    <p:sldLayoutId id="2147483675" r:id="rId16"/>
    <p:sldLayoutId id="2147483706" r:id="rId17"/>
    <p:sldLayoutId id="2147483709" r:id="rId18"/>
    <p:sldLayoutId id="2147483711" r:id="rId19"/>
    <p:sldLayoutId id="2147483710" r:id="rId20"/>
    <p:sldLayoutId id="2147483712" r:id="rId21"/>
    <p:sldLayoutId id="2147483655" r:id="rId22"/>
    <p:sldLayoutId id="2147483759" r:id="rId23"/>
    <p:sldLayoutId id="2147483758" r:id="rId24"/>
    <p:sldLayoutId id="2147483757" r:id="rId25"/>
    <p:sldLayoutId id="2147483746" r:id="rId26"/>
    <p:sldLayoutId id="2147483718" r:id="rId27"/>
    <p:sldLayoutId id="2147483719" r:id="rId28"/>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hyperlink" Target="mailto:gunnar.solstrom@hamaroy.kommune.no" TargetMode="External"/><Relationship Id="rId2" Type="http://schemas.openxmlformats.org/officeDocument/2006/relationships/hyperlink" Target="mailto:fmnokjo@fylkesmannen.no"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08AB1574-ABE5-462B-8800-48CB3D826FF4}"/>
              </a:ext>
            </a:extLst>
          </p:cNvPr>
          <p:cNvSpPr>
            <a:spLocks noGrp="1"/>
          </p:cNvSpPr>
          <p:nvPr>
            <p:ph type="dt" sz="half" idx="2"/>
          </p:nvPr>
        </p:nvSpPr>
        <p:spPr/>
        <p:txBody>
          <a:bodyPr/>
          <a:lstStyle/>
          <a:p>
            <a:fld id="{20CAE16B-463B-4D9A-B532-D4D0B4862104}" type="datetime1">
              <a:rPr lang="nb-NO" smtClean="0"/>
              <a:pPr/>
              <a:t>02.06.2020</a:t>
            </a:fld>
            <a:endParaRPr lang="nb-NO" dirty="0"/>
          </a:p>
        </p:txBody>
      </p:sp>
      <p:sp>
        <p:nvSpPr>
          <p:cNvPr id="3" name="Plassholder for tekst 2">
            <a:extLst>
              <a:ext uri="{FF2B5EF4-FFF2-40B4-BE49-F238E27FC236}">
                <a16:creationId xmlns:a16="http://schemas.microsoft.com/office/drawing/2014/main" id="{78ABD975-5CFC-4EDC-9644-A555C93B0E24}"/>
              </a:ext>
            </a:extLst>
          </p:cNvPr>
          <p:cNvSpPr>
            <a:spLocks noGrp="1"/>
          </p:cNvSpPr>
          <p:nvPr>
            <p:ph type="body" sz="quarter" idx="10"/>
          </p:nvPr>
        </p:nvSpPr>
        <p:spPr/>
        <p:txBody>
          <a:bodyPr/>
          <a:lstStyle/>
          <a:p>
            <a:pPr algn="ctr"/>
            <a:r>
              <a:rPr lang="nb-NO" dirty="0" err="1"/>
              <a:t>Jasska</a:t>
            </a:r>
            <a:endParaRPr lang="nb-NO" dirty="0"/>
          </a:p>
        </p:txBody>
      </p:sp>
      <p:sp>
        <p:nvSpPr>
          <p:cNvPr id="4" name="Plassholder for tekst 3">
            <a:extLst>
              <a:ext uri="{FF2B5EF4-FFF2-40B4-BE49-F238E27FC236}">
                <a16:creationId xmlns:a16="http://schemas.microsoft.com/office/drawing/2014/main" id="{092CCDD9-CA62-4033-8148-EDEF446120BE}"/>
              </a:ext>
            </a:extLst>
          </p:cNvPr>
          <p:cNvSpPr>
            <a:spLocks noGrp="1"/>
          </p:cNvSpPr>
          <p:nvPr>
            <p:ph type="body" sz="quarter" idx="11"/>
          </p:nvPr>
        </p:nvSpPr>
        <p:spPr/>
        <p:txBody>
          <a:bodyPr/>
          <a:lstStyle/>
          <a:p>
            <a:r>
              <a:rPr lang="nb-NO" dirty="0"/>
              <a:t>Kommunekonferansen 3. juni 2020</a:t>
            </a:r>
          </a:p>
          <a:p>
            <a:r>
              <a:rPr lang="nb-NO" dirty="0" err="1"/>
              <a:t>Jasska</a:t>
            </a:r>
            <a:r>
              <a:rPr lang="nb-NO" dirty="0"/>
              <a:t>-prosjektet ved Kevin Johansen, seniorrådgiver, Fylkesmannen i Nordland. </a:t>
            </a:r>
          </a:p>
        </p:txBody>
      </p:sp>
    </p:spTree>
    <p:extLst>
      <p:ext uri="{BB962C8B-B14F-4D97-AF65-F5344CB8AC3E}">
        <p14:creationId xmlns:p14="http://schemas.microsoft.com/office/powerpoint/2010/main" val="2456479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52DC701F-3462-4CA9-9639-8040F8350E2D}"/>
              </a:ext>
            </a:extLst>
          </p:cNvPr>
          <p:cNvSpPr>
            <a:spLocks noGrp="1"/>
          </p:cNvSpPr>
          <p:nvPr>
            <p:ph type="title"/>
          </p:nvPr>
        </p:nvSpPr>
        <p:spPr/>
        <p:txBody>
          <a:bodyPr/>
          <a:lstStyle/>
          <a:p>
            <a:pPr algn="ctr"/>
            <a:r>
              <a:rPr lang="nb-NO" sz="8000" dirty="0"/>
              <a:t>Bakgrunn </a:t>
            </a:r>
          </a:p>
        </p:txBody>
      </p:sp>
      <p:sp>
        <p:nvSpPr>
          <p:cNvPr id="6" name="Plassholder for tekst 5">
            <a:extLst>
              <a:ext uri="{FF2B5EF4-FFF2-40B4-BE49-F238E27FC236}">
                <a16:creationId xmlns:a16="http://schemas.microsoft.com/office/drawing/2014/main" id="{14A57D46-057B-4F14-A10D-D45C4BDB227B}"/>
              </a:ext>
            </a:extLst>
          </p:cNvPr>
          <p:cNvSpPr>
            <a:spLocks noGrp="1"/>
          </p:cNvSpPr>
          <p:nvPr>
            <p:ph type="body" sz="quarter" idx="11"/>
          </p:nvPr>
        </p:nvSpPr>
        <p:spPr>
          <a:xfrm>
            <a:off x="925019" y="2157412"/>
            <a:ext cx="10054959" cy="4144259"/>
          </a:xfrm>
        </p:spPr>
        <p:txBody>
          <a:bodyPr/>
          <a:lstStyle/>
          <a:p>
            <a:r>
              <a:rPr lang="nb-NO" dirty="0"/>
              <a:t>22. juni 2016 står elleve </a:t>
            </a:r>
            <a:r>
              <a:rPr lang="nb-NO" dirty="0" err="1"/>
              <a:t>lulesamer</a:t>
            </a:r>
            <a:r>
              <a:rPr lang="nb-NO" dirty="0"/>
              <a:t> fra Tysfjord fram i VG og forteller om omfattende overgrep fra personer i lokalsamfunnet</a:t>
            </a:r>
          </a:p>
          <a:p>
            <a:endParaRPr lang="nb-NO" dirty="0"/>
          </a:p>
          <a:p>
            <a:r>
              <a:rPr lang="nb-NO" dirty="0"/>
              <a:t>I artikkelen blir det lagt vekt på at overgrepene forties på bl.a. av hensyn til menigheta og familiene</a:t>
            </a:r>
          </a:p>
          <a:p>
            <a:endParaRPr lang="nb-NO" dirty="0"/>
          </a:p>
          <a:p>
            <a:r>
              <a:rPr lang="nb-NO" dirty="0"/>
              <a:t>Dette er ei klassisk problemstilling der ofrene i praksis føler de sitter med både skylda og ansvaret</a:t>
            </a:r>
          </a:p>
          <a:p>
            <a:endParaRPr lang="nb-NO" dirty="0"/>
          </a:p>
          <a:p>
            <a:r>
              <a:rPr lang="nb-NO" dirty="0"/>
              <a:t>Etter medieoppslag mottar politiet en rekke anmeldelser om overgrep</a:t>
            </a:r>
          </a:p>
        </p:txBody>
      </p:sp>
      <p:sp>
        <p:nvSpPr>
          <p:cNvPr id="2" name="Plassholder for dato 1">
            <a:extLst>
              <a:ext uri="{FF2B5EF4-FFF2-40B4-BE49-F238E27FC236}">
                <a16:creationId xmlns:a16="http://schemas.microsoft.com/office/drawing/2014/main" id="{116E2423-9121-4213-B81F-BD9211BEAB7A}"/>
              </a:ext>
            </a:extLst>
          </p:cNvPr>
          <p:cNvSpPr>
            <a:spLocks noGrp="1"/>
          </p:cNvSpPr>
          <p:nvPr>
            <p:ph type="dt" sz="half" idx="4294967295"/>
          </p:nvPr>
        </p:nvSpPr>
        <p:spPr>
          <a:xfrm>
            <a:off x="11112500" y="6508750"/>
            <a:ext cx="1079500" cy="234950"/>
          </a:xfrm>
          <a:prstGeom prst="rect">
            <a:avLst/>
          </a:prstGeom>
        </p:spPr>
        <p:txBody>
          <a:bodyPr/>
          <a:lstStyle/>
          <a:p>
            <a:fld id="{20CAE16B-463B-4D9A-B532-D4D0B4862104}" type="datetime1">
              <a:rPr lang="nb-NO" smtClean="0"/>
              <a:pPr/>
              <a:t>02.06.2020</a:t>
            </a:fld>
            <a:endParaRPr lang="nb-NO"/>
          </a:p>
        </p:txBody>
      </p:sp>
    </p:spTree>
    <p:extLst>
      <p:ext uri="{BB962C8B-B14F-4D97-AF65-F5344CB8AC3E}">
        <p14:creationId xmlns:p14="http://schemas.microsoft.com/office/powerpoint/2010/main" val="2682247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52DC701F-3462-4CA9-9639-8040F8350E2D}"/>
              </a:ext>
            </a:extLst>
          </p:cNvPr>
          <p:cNvSpPr>
            <a:spLocks noGrp="1"/>
          </p:cNvSpPr>
          <p:nvPr>
            <p:ph type="title"/>
          </p:nvPr>
        </p:nvSpPr>
        <p:spPr/>
        <p:txBody>
          <a:bodyPr/>
          <a:lstStyle/>
          <a:p>
            <a:pPr algn="ctr"/>
            <a:r>
              <a:rPr lang="nb-NO" sz="7200" dirty="0"/>
              <a:t>Etterforskning</a:t>
            </a:r>
          </a:p>
        </p:txBody>
      </p:sp>
      <p:sp>
        <p:nvSpPr>
          <p:cNvPr id="6" name="Plassholder for tekst 5">
            <a:extLst>
              <a:ext uri="{FF2B5EF4-FFF2-40B4-BE49-F238E27FC236}">
                <a16:creationId xmlns:a16="http://schemas.microsoft.com/office/drawing/2014/main" id="{14A57D46-057B-4F14-A10D-D45C4BDB227B}"/>
              </a:ext>
            </a:extLst>
          </p:cNvPr>
          <p:cNvSpPr>
            <a:spLocks noGrp="1"/>
          </p:cNvSpPr>
          <p:nvPr>
            <p:ph type="body" sz="quarter" idx="11"/>
          </p:nvPr>
        </p:nvSpPr>
        <p:spPr>
          <a:xfrm>
            <a:off x="1057541" y="2164988"/>
            <a:ext cx="10054959" cy="4144259"/>
          </a:xfrm>
        </p:spPr>
        <p:txBody>
          <a:bodyPr/>
          <a:lstStyle/>
          <a:p>
            <a:r>
              <a:rPr lang="nb-NO" dirty="0"/>
              <a:t>Politiet etterforsket 151 overgrepsakersaker i Tysfjord, de fleste ofrene var under ti år da overgrepene skjedde</a:t>
            </a:r>
          </a:p>
          <a:p>
            <a:endParaRPr lang="nb-NO" dirty="0"/>
          </a:p>
          <a:p>
            <a:r>
              <a:rPr lang="nb-NO" dirty="0"/>
              <a:t>Politimesteren uttaler at risikoen for å bli utsatt for seksuelle overgrep i Tysfjord har vært sjokkerende høy. Politimesteren beklager også at jobben de gjorde før Tysfjordsaken ble offentlig ikke var god nok (nrk.no)</a:t>
            </a:r>
          </a:p>
          <a:p>
            <a:endParaRPr lang="nb-NO" dirty="0"/>
          </a:p>
          <a:p>
            <a:r>
              <a:rPr lang="nb-NO" dirty="0"/>
              <a:t>60 prosent av ofrene har flyttet fra kommunen, mens 60 prosent av gjerningspersonene har blitt boende</a:t>
            </a:r>
          </a:p>
        </p:txBody>
      </p:sp>
      <p:sp>
        <p:nvSpPr>
          <p:cNvPr id="2" name="Plassholder for dato 1">
            <a:extLst>
              <a:ext uri="{FF2B5EF4-FFF2-40B4-BE49-F238E27FC236}">
                <a16:creationId xmlns:a16="http://schemas.microsoft.com/office/drawing/2014/main" id="{116E2423-9121-4213-B81F-BD9211BEAB7A}"/>
              </a:ext>
            </a:extLst>
          </p:cNvPr>
          <p:cNvSpPr>
            <a:spLocks noGrp="1"/>
          </p:cNvSpPr>
          <p:nvPr>
            <p:ph type="dt" sz="half" idx="4294967295"/>
          </p:nvPr>
        </p:nvSpPr>
        <p:spPr>
          <a:xfrm>
            <a:off x="11112500" y="6508750"/>
            <a:ext cx="1079500" cy="234950"/>
          </a:xfrm>
          <a:prstGeom prst="rect">
            <a:avLst/>
          </a:prstGeom>
        </p:spPr>
        <p:txBody>
          <a:bodyPr/>
          <a:lstStyle/>
          <a:p>
            <a:fld id="{20CAE16B-463B-4D9A-B532-D4D0B4862104}" type="datetime1">
              <a:rPr lang="nb-NO" smtClean="0"/>
              <a:pPr/>
              <a:t>02.06.2020</a:t>
            </a:fld>
            <a:endParaRPr lang="nb-NO"/>
          </a:p>
        </p:txBody>
      </p:sp>
    </p:spTree>
    <p:extLst>
      <p:ext uri="{BB962C8B-B14F-4D97-AF65-F5344CB8AC3E}">
        <p14:creationId xmlns:p14="http://schemas.microsoft.com/office/powerpoint/2010/main" val="1019801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52DC701F-3462-4CA9-9639-8040F8350E2D}"/>
              </a:ext>
            </a:extLst>
          </p:cNvPr>
          <p:cNvSpPr>
            <a:spLocks noGrp="1"/>
          </p:cNvSpPr>
          <p:nvPr>
            <p:ph type="title"/>
          </p:nvPr>
        </p:nvSpPr>
        <p:spPr/>
        <p:txBody>
          <a:bodyPr/>
          <a:lstStyle/>
          <a:p>
            <a:pPr algn="ctr"/>
            <a:r>
              <a:rPr lang="nb-NO" sz="7200" dirty="0"/>
              <a:t>Toppen av isfjellet?</a:t>
            </a:r>
          </a:p>
        </p:txBody>
      </p:sp>
      <p:sp>
        <p:nvSpPr>
          <p:cNvPr id="2" name="Plassholder for dato 1">
            <a:extLst>
              <a:ext uri="{FF2B5EF4-FFF2-40B4-BE49-F238E27FC236}">
                <a16:creationId xmlns:a16="http://schemas.microsoft.com/office/drawing/2014/main" id="{116E2423-9121-4213-B81F-BD9211BEAB7A}"/>
              </a:ext>
            </a:extLst>
          </p:cNvPr>
          <p:cNvSpPr>
            <a:spLocks noGrp="1"/>
          </p:cNvSpPr>
          <p:nvPr>
            <p:ph type="dt" sz="half" idx="4294967295"/>
          </p:nvPr>
        </p:nvSpPr>
        <p:spPr>
          <a:xfrm>
            <a:off x="11112500" y="6508750"/>
            <a:ext cx="1079500" cy="234950"/>
          </a:xfrm>
          <a:prstGeom prst="rect">
            <a:avLst/>
          </a:prstGeom>
        </p:spPr>
        <p:txBody>
          <a:bodyPr/>
          <a:lstStyle/>
          <a:p>
            <a:fld id="{20CAE16B-463B-4D9A-B532-D4D0B4862104}" type="datetime1">
              <a:rPr lang="nb-NO" smtClean="0"/>
              <a:pPr/>
              <a:t>02.06.2020</a:t>
            </a:fld>
            <a:endParaRPr lang="nb-NO"/>
          </a:p>
        </p:txBody>
      </p:sp>
      <p:pic>
        <p:nvPicPr>
          <p:cNvPr id="4" name="Bilde 3" descr="Et bilde som inneholder dyr, kvinne, skjerm, holder&#10;&#10;Automatisk generert beskrivelse">
            <a:extLst>
              <a:ext uri="{FF2B5EF4-FFF2-40B4-BE49-F238E27FC236}">
                <a16:creationId xmlns:a16="http://schemas.microsoft.com/office/drawing/2014/main" id="{3AA011AD-F0C8-45F5-A5F8-FB6679C3EB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5037" y="2070372"/>
            <a:ext cx="4359966" cy="4787628"/>
          </a:xfrm>
          <a:prstGeom prst="rect">
            <a:avLst/>
          </a:prstGeom>
        </p:spPr>
      </p:pic>
    </p:spTree>
    <p:extLst>
      <p:ext uri="{BB962C8B-B14F-4D97-AF65-F5344CB8AC3E}">
        <p14:creationId xmlns:p14="http://schemas.microsoft.com/office/powerpoint/2010/main" val="1149091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E899F9B0-8C3F-4D2C-BBA7-1EA8C12F2890}"/>
              </a:ext>
            </a:extLst>
          </p:cNvPr>
          <p:cNvSpPr>
            <a:spLocks noGrp="1"/>
          </p:cNvSpPr>
          <p:nvPr>
            <p:ph type="body" sz="quarter" idx="11"/>
          </p:nvPr>
        </p:nvSpPr>
        <p:spPr>
          <a:xfrm>
            <a:off x="1057541" y="2164988"/>
            <a:ext cx="10220059" cy="4144259"/>
          </a:xfrm>
        </p:spPr>
        <p:txBody>
          <a:bodyPr/>
          <a:lstStyle/>
          <a:p>
            <a:r>
              <a:rPr lang="nb-NO" dirty="0"/>
              <a:t>	</a:t>
            </a:r>
          </a:p>
          <a:p>
            <a:endParaRPr lang="nb-NO" dirty="0"/>
          </a:p>
          <a:p>
            <a:r>
              <a:rPr lang="nb-NO" dirty="0"/>
              <a:t>	«Tysfjord kommune vil beklage overfor ofrene som har opplevd overgrep. 	Tysfjord kommune erkjenner at dette er en utfordring for hele Tysfjord-	samfunnet og vil ta avstand fra uttalelser som utpeker enkelte grupper og 	miljøer i kommunen. Tysfjord kommune ser behov for at vi trenger ekstern hjelp 	i det pågående arbeidet. Tysfjord kommune vil starte arbeide med en 	forebyggende plan mot alle former for overgrep.» </a:t>
            </a:r>
          </a:p>
        </p:txBody>
      </p:sp>
      <p:sp>
        <p:nvSpPr>
          <p:cNvPr id="4" name="Tittel 3">
            <a:extLst>
              <a:ext uri="{FF2B5EF4-FFF2-40B4-BE49-F238E27FC236}">
                <a16:creationId xmlns:a16="http://schemas.microsoft.com/office/drawing/2014/main" id="{D84755B7-4DA1-4BF7-9145-64A1D12D583B}"/>
              </a:ext>
            </a:extLst>
          </p:cNvPr>
          <p:cNvSpPr>
            <a:spLocks noGrp="1"/>
          </p:cNvSpPr>
          <p:nvPr>
            <p:ph type="title"/>
          </p:nvPr>
        </p:nvSpPr>
        <p:spPr/>
        <p:txBody>
          <a:bodyPr/>
          <a:lstStyle/>
          <a:p>
            <a:pPr algn="ctr"/>
            <a:r>
              <a:rPr lang="nb-NO" sz="4000" dirty="0"/>
              <a:t>Enstemmig uttalelse fra kommunestyret</a:t>
            </a:r>
          </a:p>
        </p:txBody>
      </p:sp>
    </p:spTree>
    <p:extLst>
      <p:ext uri="{BB962C8B-B14F-4D97-AF65-F5344CB8AC3E}">
        <p14:creationId xmlns:p14="http://schemas.microsoft.com/office/powerpoint/2010/main" val="2825270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52DC701F-3462-4CA9-9639-8040F8350E2D}"/>
              </a:ext>
            </a:extLst>
          </p:cNvPr>
          <p:cNvSpPr>
            <a:spLocks noGrp="1"/>
          </p:cNvSpPr>
          <p:nvPr>
            <p:ph type="title"/>
          </p:nvPr>
        </p:nvSpPr>
        <p:spPr/>
        <p:txBody>
          <a:bodyPr/>
          <a:lstStyle/>
          <a:p>
            <a:pPr algn="ctr"/>
            <a:r>
              <a:rPr lang="nb-NO" sz="7200" dirty="0"/>
              <a:t>Fylkesmannens rolle</a:t>
            </a:r>
          </a:p>
        </p:txBody>
      </p:sp>
      <p:sp>
        <p:nvSpPr>
          <p:cNvPr id="6" name="Plassholder for tekst 5">
            <a:extLst>
              <a:ext uri="{FF2B5EF4-FFF2-40B4-BE49-F238E27FC236}">
                <a16:creationId xmlns:a16="http://schemas.microsoft.com/office/drawing/2014/main" id="{14A57D46-057B-4F14-A10D-D45C4BDB227B}"/>
              </a:ext>
            </a:extLst>
          </p:cNvPr>
          <p:cNvSpPr>
            <a:spLocks noGrp="1"/>
          </p:cNvSpPr>
          <p:nvPr>
            <p:ph type="body" sz="quarter" idx="11"/>
          </p:nvPr>
        </p:nvSpPr>
        <p:spPr>
          <a:xfrm>
            <a:off x="1057541" y="2164988"/>
            <a:ext cx="10054959" cy="4144259"/>
          </a:xfrm>
        </p:spPr>
        <p:txBody>
          <a:bodyPr/>
          <a:lstStyle/>
          <a:p>
            <a:r>
              <a:rPr lang="nb-NO" dirty="0"/>
              <a:t>I juni 2017 tildelte KMD ti millioner i skjønnsmidler til Fylkesmannen til endrings- og utviklingsarbeid på lokalsamfunnsnivå i Tysfjord</a:t>
            </a:r>
          </a:p>
          <a:p>
            <a:endParaRPr lang="nb-NO" dirty="0"/>
          </a:p>
          <a:p>
            <a:r>
              <a:rPr lang="nb-NO" dirty="0"/>
              <a:t>Målsetting:</a:t>
            </a:r>
          </a:p>
          <a:p>
            <a:endParaRPr lang="nb-NO" dirty="0"/>
          </a:p>
          <a:p>
            <a:r>
              <a:rPr lang="nb-NO" dirty="0"/>
              <a:t>	«bedre forebygging av omsorgssvikt, vold i nære relasjoner og seksuelle 	overgrep»</a:t>
            </a:r>
          </a:p>
          <a:p>
            <a:endParaRPr lang="nb-NO" dirty="0"/>
          </a:p>
          <a:p>
            <a:r>
              <a:rPr lang="nb-NO" dirty="0"/>
              <a:t>Man skulle også utvikle rutiner og tjenester knyttet til bedre ivaretakelse av de krenkede, gjerningspersoner, pårørende og andre berørte. </a:t>
            </a:r>
          </a:p>
        </p:txBody>
      </p:sp>
      <p:sp>
        <p:nvSpPr>
          <p:cNvPr id="2" name="Plassholder for dato 1">
            <a:extLst>
              <a:ext uri="{FF2B5EF4-FFF2-40B4-BE49-F238E27FC236}">
                <a16:creationId xmlns:a16="http://schemas.microsoft.com/office/drawing/2014/main" id="{116E2423-9121-4213-B81F-BD9211BEAB7A}"/>
              </a:ext>
            </a:extLst>
          </p:cNvPr>
          <p:cNvSpPr>
            <a:spLocks noGrp="1"/>
          </p:cNvSpPr>
          <p:nvPr>
            <p:ph type="dt" sz="half" idx="4294967295"/>
          </p:nvPr>
        </p:nvSpPr>
        <p:spPr>
          <a:xfrm>
            <a:off x="11112500" y="6508750"/>
            <a:ext cx="1079500" cy="234950"/>
          </a:xfrm>
          <a:prstGeom prst="rect">
            <a:avLst/>
          </a:prstGeom>
        </p:spPr>
        <p:txBody>
          <a:bodyPr/>
          <a:lstStyle/>
          <a:p>
            <a:fld id="{20CAE16B-463B-4D9A-B532-D4D0B4862104}" type="datetime1">
              <a:rPr lang="nb-NO" smtClean="0"/>
              <a:pPr/>
              <a:t>02.06.2020</a:t>
            </a:fld>
            <a:endParaRPr lang="nb-NO"/>
          </a:p>
        </p:txBody>
      </p:sp>
    </p:spTree>
    <p:extLst>
      <p:ext uri="{BB962C8B-B14F-4D97-AF65-F5344CB8AC3E}">
        <p14:creationId xmlns:p14="http://schemas.microsoft.com/office/powerpoint/2010/main" val="2728120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52DC701F-3462-4CA9-9639-8040F8350E2D}"/>
              </a:ext>
            </a:extLst>
          </p:cNvPr>
          <p:cNvSpPr>
            <a:spLocks noGrp="1"/>
          </p:cNvSpPr>
          <p:nvPr>
            <p:ph type="title"/>
          </p:nvPr>
        </p:nvSpPr>
        <p:spPr/>
        <p:txBody>
          <a:bodyPr/>
          <a:lstStyle/>
          <a:p>
            <a:pPr algn="ctr"/>
            <a:r>
              <a:rPr lang="nb-NO" sz="7200" dirty="0"/>
              <a:t>Prosjektorganisering</a:t>
            </a:r>
          </a:p>
        </p:txBody>
      </p:sp>
      <p:sp>
        <p:nvSpPr>
          <p:cNvPr id="6" name="Plassholder for tekst 5">
            <a:extLst>
              <a:ext uri="{FF2B5EF4-FFF2-40B4-BE49-F238E27FC236}">
                <a16:creationId xmlns:a16="http://schemas.microsoft.com/office/drawing/2014/main" id="{14A57D46-057B-4F14-A10D-D45C4BDB227B}"/>
              </a:ext>
            </a:extLst>
          </p:cNvPr>
          <p:cNvSpPr>
            <a:spLocks noGrp="1"/>
          </p:cNvSpPr>
          <p:nvPr>
            <p:ph type="body" sz="quarter" idx="11"/>
          </p:nvPr>
        </p:nvSpPr>
        <p:spPr>
          <a:xfrm>
            <a:off x="1057541" y="2164988"/>
            <a:ext cx="10054959" cy="4144259"/>
          </a:xfrm>
        </p:spPr>
        <p:txBody>
          <a:bodyPr/>
          <a:lstStyle/>
          <a:p>
            <a:r>
              <a:rPr lang="nb-NO" dirty="0"/>
              <a:t>Fylkesmannen personlig ledet styringsgruppa, Tysfjord kommune var prosjekteier</a:t>
            </a:r>
          </a:p>
          <a:p>
            <a:r>
              <a:rPr lang="nb-NO" dirty="0"/>
              <a:t>Fem delprosjekter:</a:t>
            </a:r>
          </a:p>
          <a:p>
            <a:pPr marL="457200" indent="-457200">
              <a:buAutoNum type="arabicPeriod"/>
            </a:pPr>
            <a:r>
              <a:rPr lang="nb-NO" dirty="0"/>
              <a:t>Akutt beredskap, oppfølging av ofre, overgripere og pårørende</a:t>
            </a:r>
          </a:p>
          <a:p>
            <a:pPr marL="457200" indent="-457200">
              <a:buAutoNum type="arabicPeriod"/>
            </a:pPr>
            <a:r>
              <a:rPr lang="nb-NO" dirty="0"/>
              <a:t>Opplæring av barn og unge</a:t>
            </a:r>
          </a:p>
          <a:p>
            <a:pPr marL="457200" indent="-457200">
              <a:buAutoNum type="arabicPeriod"/>
            </a:pPr>
            <a:r>
              <a:rPr lang="nb-NO" dirty="0"/>
              <a:t>Avdekkingskompetanse og rutiner for meldeplikt</a:t>
            </a:r>
          </a:p>
          <a:p>
            <a:pPr marL="457200" indent="-457200">
              <a:buAutoNum type="arabicPeriod"/>
            </a:pPr>
            <a:r>
              <a:rPr lang="nb-NO" dirty="0"/>
              <a:t>Oppvekstplan</a:t>
            </a:r>
          </a:p>
          <a:p>
            <a:pPr marL="457200" indent="-457200">
              <a:buAutoNum type="arabicPeriod"/>
            </a:pPr>
            <a:r>
              <a:rPr lang="nb-NO" dirty="0"/>
              <a:t>Tillitsbygging mellom samiske miljøer og offentlige myndigheter</a:t>
            </a:r>
          </a:p>
          <a:p>
            <a:endParaRPr lang="nb-NO" dirty="0"/>
          </a:p>
        </p:txBody>
      </p:sp>
      <p:sp>
        <p:nvSpPr>
          <p:cNvPr id="2" name="Plassholder for dato 1">
            <a:extLst>
              <a:ext uri="{FF2B5EF4-FFF2-40B4-BE49-F238E27FC236}">
                <a16:creationId xmlns:a16="http://schemas.microsoft.com/office/drawing/2014/main" id="{116E2423-9121-4213-B81F-BD9211BEAB7A}"/>
              </a:ext>
            </a:extLst>
          </p:cNvPr>
          <p:cNvSpPr>
            <a:spLocks noGrp="1"/>
          </p:cNvSpPr>
          <p:nvPr>
            <p:ph type="dt" sz="half" idx="4294967295"/>
          </p:nvPr>
        </p:nvSpPr>
        <p:spPr>
          <a:xfrm>
            <a:off x="11112500" y="6508750"/>
            <a:ext cx="1079500" cy="234950"/>
          </a:xfrm>
          <a:prstGeom prst="rect">
            <a:avLst/>
          </a:prstGeom>
        </p:spPr>
        <p:txBody>
          <a:bodyPr/>
          <a:lstStyle/>
          <a:p>
            <a:fld id="{20CAE16B-463B-4D9A-B532-D4D0B4862104}" type="datetime1">
              <a:rPr lang="nb-NO" smtClean="0"/>
              <a:pPr/>
              <a:t>02.06.2020</a:t>
            </a:fld>
            <a:endParaRPr lang="nb-NO"/>
          </a:p>
        </p:txBody>
      </p:sp>
      <p:pic>
        <p:nvPicPr>
          <p:cNvPr id="7" name="Bilde 6" descr="Et bilde som inneholder tegning, rom&#10;&#10;Automatisk generert beskrivelse">
            <a:extLst>
              <a:ext uri="{FF2B5EF4-FFF2-40B4-BE49-F238E27FC236}">
                <a16:creationId xmlns:a16="http://schemas.microsoft.com/office/drawing/2014/main" id="{8D07B2F3-4279-4FCD-B575-4F69620832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08387" y="5213350"/>
            <a:ext cx="3514725" cy="1295400"/>
          </a:xfrm>
          <a:prstGeom prst="rect">
            <a:avLst/>
          </a:prstGeom>
        </p:spPr>
      </p:pic>
    </p:spTree>
    <p:extLst>
      <p:ext uri="{BB962C8B-B14F-4D97-AF65-F5344CB8AC3E}">
        <p14:creationId xmlns:p14="http://schemas.microsoft.com/office/powerpoint/2010/main" val="1869399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52DC701F-3462-4CA9-9639-8040F8350E2D}"/>
              </a:ext>
            </a:extLst>
          </p:cNvPr>
          <p:cNvSpPr>
            <a:spLocks noGrp="1"/>
          </p:cNvSpPr>
          <p:nvPr>
            <p:ph type="title"/>
          </p:nvPr>
        </p:nvSpPr>
        <p:spPr/>
        <p:txBody>
          <a:bodyPr/>
          <a:lstStyle/>
          <a:p>
            <a:pPr algn="ctr"/>
            <a:r>
              <a:rPr lang="nb-NO" sz="4800" dirty="0"/>
              <a:t>Forebygging av seksuelle overgrep </a:t>
            </a:r>
          </a:p>
        </p:txBody>
      </p:sp>
      <p:sp>
        <p:nvSpPr>
          <p:cNvPr id="6" name="Plassholder for tekst 5">
            <a:extLst>
              <a:ext uri="{FF2B5EF4-FFF2-40B4-BE49-F238E27FC236}">
                <a16:creationId xmlns:a16="http://schemas.microsoft.com/office/drawing/2014/main" id="{14A57D46-057B-4F14-A10D-D45C4BDB227B}"/>
              </a:ext>
            </a:extLst>
          </p:cNvPr>
          <p:cNvSpPr>
            <a:spLocks noGrp="1"/>
          </p:cNvSpPr>
          <p:nvPr>
            <p:ph type="body" sz="quarter" idx="11"/>
          </p:nvPr>
        </p:nvSpPr>
        <p:spPr>
          <a:xfrm>
            <a:off x="1057541" y="2164988"/>
            <a:ext cx="10054959" cy="4144259"/>
          </a:xfrm>
        </p:spPr>
        <p:txBody>
          <a:bodyPr/>
          <a:lstStyle/>
          <a:p>
            <a:endParaRPr lang="nb-NO" dirty="0"/>
          </a:p>
          <a:p>
            <a:r>
              <a:rPr lang="nb-NO" dirty="0"/>
              <a:t>Ekstremt stort samfunnsproblem, kostnadene for samfunnet er større enn kostnadene for f.eks. kreft (Anna Margrete Flåm, psykolog UiT)</a:t>
            </a:r>
          </a:p>
          <a:p>
            <a:endParaRPr lang="nb-NO" dirty="0"/>
          </a:p>
          <a:p>
            <a:r>
              <a:rPr lang="nb-NO" dirty="0"/>
              <a:t>En rekke internasjonale studier anslår at mer enn hver femte jente utsettes for seksuelle overgrep før de fyller 18 år, for gutter er tallene lavere (overgrep.no)</a:t>
            </a:r>
          </a:p>
          <a:p>
            <a:endParaRPr lang="nb-NO" dirty="0"/>
          </a:p>
          <a:p>
            <a:r>
              <a:rPr lang="nb-NO" dirty="0"/>
              <a:t>De fleste overgripere er menn og er enten bekjente eller i slekt med offeret, svært få overgrep begås av ukjente</a:t>
            </a:r>
          </a:p>
          <a:p>
            <a:endParaRPr lang="nb-NO" dirty="0"/>
          </a:p>
        </p:txBody>
      </p:sp>
      <p:sp>
        <p:nvSpPr>
          <p:cNvPr id="2" name="Plassholder for dato 1">
            <a:extLst>
              <a:ext uri="{FF2B5EF4-FFF2-40B4-BE49-F238E27FC236}">
                <a16:creationId xmlns:a16="http://schemas.microsoft.com/office/drawing/2014/main" id="{116E2423-9121-4213-B81F-BD9211BEAB7A}"/>
              </a:ext>
            </a:extLst>
          </p:cNvPr>
          <p:cNvSpPr>
            <a:spLocks noGrp="1"/>
          </p:cNvSpPr>
          <p:nvPr>
            <p:ph type="dt" sz="half" idx="4294967295"/>
          </p:nvPr>
        </p:nvSpPr>
        <p:spPr>
          <a:xfrm>
            <a:off x="11112500" y="6508750"/>
            <a:ext cx="1079500" cy="234950"/>
          </a:xfrm>
          <a:prstGeom prst="rect">
            <a:avLst/>
          </a:prstGeom>
        </p:spPr>
        <p:txBody>
          <a:bodyPr/>
          <a:lstStyle/>
          <a:p>
            <a:fld id="{20CAE16B-463B-4D9A-B532-D4D0B4862104}" type="datetime1">
              <a:rPr lang="nb-NO" smtClean="0"/>
              <a:pPr/>
              <a:t>02.06.2020</a:t>
            </a:fld>
            <a:endParaRPr lang="nb-NO"/>
          </a:p>
        </p:txBody>
      </p:sp>
    </p:spTree>
    <p:extLst>
      <p:ext uri="{BB962C8B-B14F-4D97-AF65-F5344CB8AC3E}">
        <p14:creationId xmlns:p14="http://schemas.microsoft.com/office/powerpoint/2010/main" val="3153682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52DC701F-3462-4CA9-9639-8040F8350E2D}"/>
              </a:ext>
            </a:extLst>
          </p:cNvPr>
          <p:cNvSpPr>
            <a:spLocks noGrp="1"/>
          </p:cNvSpPr>
          <p:nvPr>
            <p:ph type="title"/>
          </p:nvPr>
        </p:nvSpPr>
        <p:spPr/>
        <p:txBody>
          <a:bodyPr/>
          <a:lstStyle/>
          <a:p>
            <a:pPr algn="ctr"/>
            <a:r>
              <a:rPr lang="nb-NO" sz="7200" dirty="0"/>
              <a:t>Prosjektgjennomføring</a:t>
            </a:r>
          </a:p>
        </p:txBody>
      </p:sp>
      <p:sp>
        <p:nvSpPr>
          <p:cNvPr id="6" name="Plassholder for tekst 5">
            <a:extLst>
              <a:ext uri="{FF2B5EF4-FFF2-40B4-BE49-F238E27FC236}">
                <a16:creationId xmlns:a16="http://schemas.microsoft.com/office/drawing/2014/main" id="{14A57D46-057B-4F14-A10D-D45C4BDB227B}"/>
              </a:ext>
            </a:extLst>
          </p:cNvPr>
          <p:cNvSpPr>
            <a:spLocks noGrp="1"/>
          </p:cNvSpPr>
          <p:nvPr>
            <p:ph type="body" sz="quarter" idx="11"/>
          </p:nvPr>
        </p:nvSpPr>
        <p:spPr>
          <a:xfrm>
            <a:off x="1057541" y="2164988"/>
            <a:ext cx="10054959" cy="4144259"/>
          </a:xfrm>
        </p:spPr>
        <p:txBody>
          <a:bodyPr/>
          <a:lstStyle/>
          <a:p>
            <a:r>
              <a:rPr lang="nb-NO" dirty="0"/>
              <a:t>Det ble nedsatt et team på seks personer fra barnehage, skole, helsestasjon, </a:t>
            </a:r>
            <a:r>
              <a:rPr lang="nb-NO" dirty="0" err="1"/>
              <a:t>Árran</a:t>
            </a:r>
            <a:r>
              <a:rPr lang="nb-NO" dirty="0"/>
              <a:t>, Fylkesmannen og med oppvekstsjefen i Tysfjord som leder</a:t>
            </a:r>
          </a:p>
          <a:p>
            <a:endParaRPr lang="nb-NO" dirty="0"/>
          </a:p>
          <a:p>
            <a:r>
              <a:rPr lang="nb-NO" dirty="0"/>
              <a:t>Prosjektet hadde mye kontakt med Sortland kommune og deres prosjekt «Æ e </a:t>
            </a:r>
            <a:r>
              <a:rPr lang="nb-NO" dirty="0" err="1"/>
              <a:t>mæ</a:t>
            </a:r>
            <a:r>
              <a:rPr lang="nb-NO" dirty="0"/>
              <a:t>» var til god hjelp i planleggingsfasen</a:t>
            </a:r>
          </a:p>
          <a:p>
            <a:endParaRPr lang="nb-NO" dirty="0"/>
          </a:p>
          <a:p>
            <a:r>
              <a:rPr lang="nb-NO" dirty="0"/>
              <a:t>Forankringa av prosjektet var viktig, og det ble jobbet mye med en grundig risikoanalyse for å sikre at prosjektet ville gi ønsket effekt</a:t>
            </a:r>
          </a:p>
          <a:p>
            <a:endParaRPr lang="nb-NO" dirty="0"/>
          </a:p>
          <a:p>
            <a:r>
              <a:rPr lang="nb-NO" dirty="0"/>
              <a:t>Det var en rekke faktorer vi måtte ta høyde for som kunne gjøre gjennomføringa vanskelig</a:t>
            </a:r>
          </a:p>
          <a:p>
            <a:endParaRPr lang="nb-NO" dirty="0"/>
          </a:p>
          <a:p>
            <a:endParaRPr lang="nb-NO" dirty="0"/>
          </a:p>
        </p:txBody>
      </p:sp>
      <p:sp>
        <p:nvSpPr>
          <p:cNvPr id="2" name="Plassholder for dato 1">
            <a:extLst>
              <a:ext uri="{FF2B5EF4-FFF2-40B4-BE49-F238E27FC236}">
                <a16:creationId xmlns:a16="http://schemas.microsoft.com/office/drawing/2014/main" id="{116E2423-9121-4213-B81F-BD9211BEAB7A}"/>
              </a:ext>
            </a:extLst>
          </p:cNvPr>
          <p:cNvSpPr>
            <a:spLocks noGrp="1"/>
          </p:cNvSpPr>
          <p:nvPr>
            <p:ph type="dt" sz="half" idx="4294967295"/>
          </p:nvPr>
        </p:nvSpPr>
        <p:spPr>
          <a:xfrm>
            <a:off x="11112500" y="6508750"/>
            <a:ext cx="1079500" cy="234950"/>
          </a:xfrm>
          <a:prstGeom prst="rect">
            <a:avLst/>
          </a:prstGeom>
        </p:spPr>
        <p:txBody>
          <a:bodyPr/>
          <a:lstStyle/>
          <a:p>
            <a:fld id="{20CAE16B-463B-4D9A-B532-D4D0B4862104}" type="datetime1">
              <a:rPr lang="nb-NO" smtClean="0"/>
              <a:pPr/>
              <a:t>02.06.2020</a:t>
            </a:fld>
            <a:endParaRPr lang="nb-NO"/>
          </a:p>
        </p:txBody>
      </p:sp>
    </p:spTree>
    <p:extLst>
      <p:ext uri="{BB962C8B-B14F-4D97-AF65-F5344CB8AC3E}">
        <p14:creationId xmlns:p14="http://schemas.microsoft.com/office/powerpoint/2010/main" val="2898584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52DC701F-3462-4CA9-9639-8040F8350E2D}"/>
              </a:ext>
            </a:extLst>
          </p:cNvPr>
          <p:cNvSpPr>
            <a:spLocks noGrp="1"/>
          </p:cNvSpPr>
          <p:nvPr>
            <p:ph type="title"/>
          </p:nvPr>
        </p:nvSpPr>
        <p:spPr/>
        <p:txBody>
          <a:bodyPr/>
          <a:lstStyle/>
          <a:p>
            <a:pPr algn="ctr"/>
            <a:r>
              <a:rPr lang="nb-NO" sz="7200" dirty="0"/>
              <a:t>Kunnskapsgrunnlaget</a:t>
            </a:r>
          </a:p>
        </p:txBody>
      </p:sp>
      <p:sp>
        <p:nvSpPr>
          <p:cNvPr id="6" name="Plassholder for tekst 5">
            <a:extLst>
              <a:ext uri="{FF2B5EF4-FFF2-40B4-BE49-F238E27FC236}">
                <a16:creationId xmlns:a16="http://schemas.microsoft.com/office/drawing/2014/main" id="{14A57D46-057B-4F14-A10D-D45C4BDB227B}"/>
              </a:ext>
            </a:extLst>
          </p:cNvPr>
          <p:cNvSpPr>
            <a:spLocks noGrp="1"/>
          </p:cNvSpPr>
          <p:nvPr>
            <p:ph type="body" sz="quarter" idx="11"/>
          </p:nvPr>
        </p:nvSpPr>
        <p:spPr>
          <a:xfrm>
            <a:off x="1057541" y="2164988"/>
            <a:ext cx="10054959" cy="4144259"/>
          </a:xfrm>
        </p:spPr>
        <p:txBody>
          <a:bodyPr/>
          <a:lstStyle/>
          <a:p>
            <a:r>
              <a:rPr lang="nb-NO" dirty="0"/>
              <a:t>Prosjektgruppa var opptatt av å ha et godt kunnskapsgrunnlag</a:t>
            </a:r>
          </a:p>
          <a:p>
            <a:endParaRPr lang="nb-NO" dirty="0"/>
          </a:p>
          <a:p>
            <a:r>
              <a:rPr lang="nb-NO" dirty="0"/>
              <a:t>Vi opplevde stor berøringsangst fra enkelte majoritetsforskere for denne problemstillinga</a:t>
            </a:r>
          </a:p>
          <a:p>
            <a:endParaRPr lang="nb-NO" dirty="0"/>
          </a:p>
          <a:p>
            <a:r>
              <a:rPr lang="nb-NO" dirty="0"/>
              <a:t>Mange tilbydere av kunnskap, både private og offentlige, ga et noe uoversiktlig bilde av situasjonen</a:t>
            </a:r>
          </a:p>
          <a:p>
            <a:endParaRPr lang="nb-NO" dirty="0"/>
          </a:p>
          <a:p>
            <a:r>
              <a:rPr lang="nb-NO" dirty="0"/>
              <a:t>Hvis man alltid leter etter de behagelige «svarene» vil man ofte gå glipp av de reelle problemstillingene</a:t>
            </a:r>
          </a:p>
        </p:txBody>
      </p:sp>
      <p:sp>
        <p:nvSpPr>
          <p:cNvPr id="2" name="Plassholder for dato 1">
            <a:extLst>
              <a:ext uri="{FF2B5EF4-FFF2-40B4-BE49-F238E27FC236}">
                <a16:creationId xmlns:a16="http://schemas.microsoft.com/office/drawing/2014/main" id="{116E2423-9121-4213-B81F-BD9211BEAB7A}"/>
              </a:ext>
            </a:extLst>
          </p:cNvPr>
          <p:cNvSpPr>
            <a:spLocks noGrp="1"/>
          </p:cNvSpPr>
          <p:nvPr>
            <p:ph type="dt" sz="half" idx="4294967295"/>
          </p:nvPr>
        </p:nvSpPr>
        <p:spPr>
          <a:xfrm>
            <a:off x="11112500" y="6508750"/>
            <a:ext cx="1079500" cy="234950"/>
          </a:xfrm>
          <a:prstGeom prst="rect">
            <a:avLst/>
          </a:prstGeom>
        </p:spPr>
        <p:txBody>
          <a:bodyPr/>
          <a:lstStyle/>
          <a:p>
            <a:fld id="{20CAE16B-463B-4D9A-B532-D4D0B4862104}" type="datetime1">
              <a:rPr lang="nb-NO" smtClean="0"/>
              <a:pPr/>
              <a:t>02.06.2020</a:t>
            </a:fld>
            <a:endParaRPr lang="nb-NO"/>
          </a:p>
        </p:txBody>
      </p:sp>
    </p:spTree>
    <p:extLst>
      <p:ext uri="{BB962C8B-B14F-4D97-AF65-F5344CB8AC3E}">
        <p14:creationId xmlns:p14="http://schemas.microsoft.com/office/powerpoint/2010/main" val="384671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52DC701F-3462-4CA9-9639-8040F8350E2D}"/>
              </a:ext>
            </a:extLst>
          </p:cNvPr>
          <p:cNvSpPr>
            <a:spLocks noGrp="1"/>
          </p:cNvSpPr>
          <p:nvPr>
            <p:ph type="title"/>
          </p:nvPr>
        </p:nvSpPr>
        <p:spPr/>
        <p:txBody>
          <a:bodyPr/>
          <a:lstStyle/>
          <a:p>
            <a:pPr algn="ctr"/>
            <a:r>
              <a:rPr lang="nb-NO" sz="4000" dirty="0"/>
              <a:t>SAMINOR 2, Astrid Eriksen </a:t>
            </a:r>
            <a:r>
              <a:rPr lang="nb-NO" sz="4000" dirty="0" err="1"/>
              <a:t>OsloMet</a:t>
            </a:r>
            <a:r>
              <a:rPr lang="nb-NO" sz="4000" dirty="0"/>
              <a:t>/UiT</a:t>
            </a:r>
          </a:p>
        </p:txBody>
      </p:sp>
      <p:sp>
        <p:nvSpPr>
          <p:cNvPr id="6" name="Plassholder for tekst 5">
            <a:extLst>
              <a:ext uri="{FF2B5EF4-FFF2-40B4-BE49-F238E27FC236}">
                <a16:creationId xmlns:a16="http://schemas.microsoft.com/office/drawing/2014/main" id="{14A57D46-057B-4F14-A10D-D45C4BDB227B}"/>
              </a:ext>
            </a:extLst>
          </p:cNvPr>
          <p:cNvSpPr>
            <a:spLocks noGrp="1"/>
          </p:cNvSpPr>
          <p:nvPr>
            <p:ph type="body" sz="quarter" idx="11"/>
          </p:nvPr>
        </p:nvSpPr>
        <p:spPr>
          <a:xfrm>
            <a:off x="1057541" y="2164988"/>
            <a:ext cx="10054959" cy="4144259"/>
          </a:xfrm>
        </p:spPr>
        <p:txBody>
          <a:bodyPr/>
          <a:lstStyle/>
          <a:p>
            <a:endParaRPr lang="nb-NO" dirty="0"/>
          </a:p>
          <a:p>
            <a:endParaRPr lang="nb-NO" dirty="0"/>
          </a:p>
        </p:txBody>
      </p:sp>
      <p:sp>
        <p:nvSpPr>
          <p:cNvPr id="2" name="Plassholder for dato 1">
            <a:extLst>
              <a:ext uri="{FF2B5EF4-FFF2-40B4-BE49-F238E27FC236}">
                <a16:creationId xmlns:a16="http://schemas.microsoft.com/office/drawing/2014/main" id="{116E2423-9121-4213-B81F-BD9211BEAB7A}"/>
              </a:ext>
            </a:extLst>
          </p:cNvPr>
          <p:cNvSpPr>
            <a:spLocks noGrp="1"/>
          </p:cNvSpPr>
          <p:nvPr>
            <p:ph type="dt" sz="half" idx="4294967295"/>
          </p:nvPr>
        </p:nvSpPr>
        <p:spPr>
          <a:xfrm>
            <a:off x="11112500" y="6508750"/>
            <a:ext cx="1079500" cy="234950"/>
          </a:xfrm>
          <a:prstGeom prst="rect">
            <a:avLst/>
          </a:prstGeom>
        </p:spPr>
        <p:txBody>
          <a:bodyPr/>
          <a:lstStyle/>
          <a:p>
            <a:fld id="{20CAE16B-463B-4D9A-B532-D4D0B4862104}" type="datetime1">
              <a:rPr lang="nb-NO" smtClean="0"/>
              <a:pPr/>
              <a:t>02.06.2020</a:t>
            </a:fld>
            <a:endParaRPr lang="nb-NO"/>
          </a:p>
        </p:txBody>
      </p:sp>
      <p:pic>
        <p:nvPicPr>
          <p:cNvPr id="7" name="Bilde 2" descr="image002">
            <a:extLst>
              <a:ext uri="{FF2B5EF4-FFF2-40B4-BE49-F238E27FC236}">
                <a16:creationId xmlns:a16="http://schemas.microsoft.com/office/drawing/2014/main" id="{6531887A-8E1B-40A9-B740-A61373ACFE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2171" y="2133600"/>
            <a:ext cx="8772525"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6205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52DC701F-3462-4CA9-9639-8040F8350E2D}"/>
              </a:ext>
            </a:extLst>
          </p:cNvPr>
          <p:cNvSpPr>
            <a:spLocks noGrp="1"/>
          </p:cNvSpPr>
          <p:nvPr>
            <p:ph type="title"/>
          </p:nvPr>
        </p:nvSpPr>
        <p:spPr/>
        <p:txBody>
          <a:bodyPr/>
          <a:lstStyle/>
          <a:p>
            <a:pPr algn="ctr"/>
            <a:r>
              <a:rPr lang="nb-NO" dirty="0"/>
              <a:t>Kunnskap og kompetanse om kropp</a:t>
            </a:r>
          </a:p>
        </p:txBody>
      </p:sp>
      <p:sp>
        <p:nvSpPr>
          <p:cNvPr id="6" name="Plassholder for tekst 5">
            <a:extLst>
              <a:ext uri="{FF2B5EF4-FFF2-40B4-BE49-F238E27FC236}">
                <a16:creationId xmlns:a16="http://schemas.microsoft.com/office/drawing/2014/main" id="{14A57D46-057B-4F14-A10D-D45C4BDB227B}"/>
              </a:ext>
            </a:extLst>
          </p:cNvPr>
          <p:cNvSpPr>
            <a:spLocks noGrp="1"/>
          </p:cNvSpPr>
          <p:nvPr>
            <p:ph type="body" sz="quarter" idx="11"/>
          </p:nvPr>
        </p:nvSpPr>
        <p:spPr>
          <a:xfrm>
            <a:off x="1057541" y="2164988"/>
            <a:ext cx="10054959" cy="4144259"/>
          </a:xfrm>
        </p:spPr>
        <p:txBody>
          <a:bodyPr/>
          <a:lstStyle/>
          <a:p>
            <a:r>
              <a:rPr lang="nb-NO" dirty="0"/>
              <a:t>Veldig viktig for prosjektet å gi barn begreper, uten begreper er det vanskelig å kunne forstå og forhindre overgrep</a:t>
            </a:r>
          </a:p>
          <a:p>
            <a:r>
              <a:rPr lang="nb-NO" dirty="0"/>
              <a:t>Helsestasjonen sentral:</a:t>
            </a:r>
          </a:p>
          <a:p>
            <a:r>
              <a:rPr lang="nb-NO" dirty="0"/>
              <a:t>0-2 år: Bevisstgjør foreldre om og begynn å snakk med barnet om gode og vonde berøringer og hemmeligheter. Grense for egen kropp. Sikker atferd. Hvordan si nei, og si ifra til en trygg voksen</a:t>
            </a:r>
          </a:p>
          <a:p>
            <a:endParaRPr lang="nb-NO" dirty="0"/>
          </a:p>
          <a:p>
            <a:r>
              <a:rPr lang="nb-NO" dirty="0"/>
              <a:t>Barnehagen:</a:t>
            </a:r>
          </a:p>
          <a:p>
            <a:r>
              <a:rPr lang="nb-NO" dirty="0"/>
              <a:t>1-2 år: Gi barna et godt og bevisst forhold til kroppen sin og utvikle et hensiktsmessig begrepsapparat. Samtal med barna. Bruk enkelt rollespill eller dramatiser med dukker. Samtal med barna om vonde og gode berøringer. Bruke “STOPP-tegnet” 	</a:t>
            </a:r>
          </a:p>
          <a:p>
            <a:endParaRPr lang="nb-NO" dirty="0"/>
          </a:p>
          <a:p>
            <a:endParaRPr lang="nb-NO" dirty="0"/>
          </a:p>
        </p:txBody>
      </p:sp>
      <p:sp>
        <p:nvSpPr>
          <p:cNvPr id="2" name="Plassholder for dato 1">
            <a:extLst>
              <a:ext uri="{FF2B5EF4-FFF2-40B4-BE49-F238E27FC236}">
                <a16:creationId xmlns:a16="http://schemas.microsoft.com/office/drawing/2014/main" id="{116E2423-9121-4213-B81F-BD9211BEAB7A}"/>
              </a:ext>
            </a:extLst>
          </p:cNvPr>
          <p:cNvSpPr>
            <a:spLocks noGrp="1"/>
          </p:cNvSpPr>
          <p:nvPr>
            <p:ph type="dt" sz="half" idx="4294967295"/>
          </p:nvPr>
        </p:nvSpPr>
        <p:spPr>
          <a:xfrm>
            <a:off x="11112500" y="6508750"/>
            <a:ext cx="1079500" cy="234950"/>
          </a:xfrm>
          <a:prstGeom prst="rect">
            <a:avLst/>
          </a:prstGeom>
        </p:spPr>
        <p:txBody>
          <a:bodyPr/>
          <a:lstStyle/>
          <a:p>
            <a:fld id="{20CAE16B-463B-4D9A-B532-D4D0B4862104}" type="datetime1">
              <a:rPr lang="nb-NO" smtClean="0"/>
              <a:pPr/>
              <a:t>02.06.2020</a:t>
            </a:fld>
            <a:endParaRPr lang="nb-NO"/>
          </a:p>
        </p:txBody>
      </p:sp>
    </p:spTree>
    <p:extLst>
      <p:ext uri="{BB962C8B-B14F-4D97-AF65-F5344CB8AC3E}">
        <p14:creationId xmlns:p14="http://schemas.microsoft.com/office/powerpoint/2010/main" val="3198342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52DC701F-3462-4CA9-9639-8040F8350E2D}"/>
              </a:ext>
            </a:extLst>
          </p:cNvPr>
          <p:cNvSpPr>
            <a:spLocks noGrp="1"/>
          </p:cNvSpPr>
          <p:nvPr>
            <p:ph type="title"/>
          </p:nvPr>
        </p:nvSpPr>
        <p:spPr/>
        <p:txBody>
          <a:bodyPr/>
          <a:lstStyle/>
          <a:p>
            <a:pPr algn="ctr"/>
            <a:r>
              <a:rPr lang="nb-NO" dirty="0"/>
              <a:t>Tematikken gjennomgående i hele barnehagen og skolen</a:t>
            </a:r>
          </a:p>
        </p:txBody>
      </p:sp>
      <p:sp>
        <p:nvSpPr>
          <p:cNvPr id="6" name="Plassholder for tekst 5">
            <a:extLst>
              <a:ext uri="{FF2B5EF4-FFF2-40B4-BE49-F238E27FC236}">
                <a16:creationId xmlns:a16="http://schemas.microsoft.com/office/drawing/2014/main" id="{14A57D46-057B-4F14-A10D-D45C4BDB227B}"/>
              </a:ext>
            </a:extLst>
          </p:cNvPr>
          <p:cNvSpPr>
            <a:spLocks noGrp="1"/>
          </p:cNvSpPr>
          <p:nvPr>
            <p:ph type="body" sz="quarter" idx="11"/>
          </p:nvPr>
        </p:nvSpPr>
        <p:spPr>
          <a:xfrm>
            <a:off x="1057541" y="2164988"/>
            <a:ext cx="10054959" cy="4144259"/>
          </a:xfrm>
        </p:spPr>
        <p:txBody>
          <a:bodyPr/>
          <a:lstStyle/>
          <a:p>
            <a:r>
              <a:rPr lang="nb-NO" dirty="0"/>
              <a:t>	</a:t>
            </a:r>
          </a:p>
          <a:p>
            <a:r>
              <a:rPr lang="nb-NO" b="1" dirty="0"/>
              <a:t>1.- 4. trinn </a:t>
            </a:r>
            <a:r>
              <a:rPr lang="nb-NO" dirty="0"/>
              <a:t>	</a:t>
            </a:r>
          </a:p>
          <a:p>
            <a:r>
              <a:rPr lang="nb-NO" dirty="0"/>
              <a:t>Grensesetting, forståelse og respekt for egen og andres kropp. Navn på kroppsdeler </a:t>
            </a:r>
          </a:p>
          <a:p>
            <a:r>
              <a:rPr lang="nb-NO" dirty="0"/>
              <a:t>Vold og seksualitet. </a:t>
            </a:r>
          </a:p>
          <a:p>
            <a:r>
              <a:rPr lang="nb-NO" dirty="0"/>
              <a:t>Gode og vonde hemmeligheter </a:t>
            </a:r>
          </a:p>
          <a:p>
            <a:r>
              <a:rPr lang="nb-NO" dirty="0"/>
              <a:t>Seksuelle overgrep </a:t>
            </a:r>
          </a:p>
          <a:p>
            <a:r>
              <a:rPr lang="nb-NO" dirty="0"/>
              <a:t>Sammenheng mellom fysisk og psykisk helse </a:t>
            </a:r>
          </a:p>
          <a:p>
            <a:r>
              <a:rPr lang="nb-NO" dirty="0"/>
              <a:t>Nettvett 	</a:t>
            </a:r>
          </a:p>
          <a:p>
            <a:endParaRPr lang="nb-NO" dirty="0"/>
          </a:p>
        </p:txBody>
      </p:sp>
      <p:sp>
        <p:nvSpPr>
          <p:cNvPr id="2" name="Plassholder for dato 1">
            <a:extLst>
              <a:ext uri="{FF2B5EF4-FFF2-40B4-BE49-F238E27FC236}">
                <a16:creationId xmlns:a16="http://schemas.microsoft.com/office/drawing/2014/main" id="{116E2423-9121-4213-B81F-BD9211BEAB7A}"/>
              </a:ext>
            </a:extLst>
          </p:cNvPr>
          <p:cNvSpPr>
            <a:spLocks noGrp="1"/>
          </p:cNvSpPr>
          <p:nvPr>
            <p:ph type="dt" sz="half" idx="4294967295"/>
          </p:nvPr>
        </p:nvSpPr>
        <p:spPr>
          <a:xfrm>
            <a:off x="11112500" y="6508750"/>
            <a:ext cx="1079500" cy="234950"/>
          </a:xfrm>
          <a:prstGeom prst="rect">
            <a:avLst/>
          </a:prstGeom>
        </p:spPr>
        <p:txBody>
          <a:bodyPr/>
          <a:lstStyle/>
          <a:p>
            <a:fld id="{20CAE16B-463B-4D9A-B532-D4D0B4862104}" type="datetime1">
              <a:rPr lang="nb-NO" smtClean="0"/>
              <a:pPr/>
              <a:t>02.06.2020</a:t>
            </a:fld>
            <a:endParaRPr lang="nb-NO"/>
          </a:p>
        </p:txBody>
      </p:sp>
    </p:spTree>
    <p:extLst>
      <p:ext uri="{BB962C8B-B14F-4D97-AF65-F5344CB8AC3E}">
        <p14:creationId xmlns:p14="http://schemas.microsoft.com/office/powerpoint/2010/main" val="35346716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52DC701F-3462-4CA9-9639-8040F8350E2D}"/>
              </a:ext>
            </a:extLst>
          </p:cNvPr>
          <p:cNvSpPr>
            <a:spLocks noGrp="1"/>
          </p:cNvSpPr>
          <p:nvPr>
            <p:ph type="title"/>
          </p:nvPr>
        </p:nvSpPr>
        <p:spPr/>
        <p:txBody>
          <a:bodyPr/>
          <a:lstStyle/>
          <a:p>
            <a:pPr algn="ctr"/>
            <a:r>
              <a:rPr lang="nb-NO" dirty="0"/>
              <a:t>Taksonomisk oppbygging</a:t>
            </a:r>
          </a:p>
        </p:txBody>
      </p:sp>
      <p:sp>
        <p:nvSpPr>
          <p:cNvPr id="6" name="Plassholder for tekst 5">
            <a:extLst>
              <a:ext uri="{FF2B5EF4-FFF2-40B4-BE49-F238E27FC236}">
                <a16:creationId xmlns:a16="http://schemas.microsoft.com/office/drawing/2014/main" id="{14A57D46-057B-4F14-A10D-D45C4BDB227B}"/>
              </a:ext>
            </a:extLst>
          </p:cNvPr>
          <p:cNvSpPr>
            <a:spLocks noGrp="1"/>
          </p:cNvSpPr>
          <p:nvPr>
            <p:ph type="body" sz="quarter" idx="11"/>
          </p:nvPr>
        </p:nvSpPr>
        <p:spPr>
          <a:xfrm>
            <a:off x="1057541" y="2164988"/>
            <a:ext cx="10054959" cy="4144259"/>
          </a:xfrm>
        </p:spPr>
        <p:txBody>
          <a:bodyPr/>
          <a:lstStyle/>
          <a:p>
            <a:r>
              <a:rPr lang="nb-NO" b="1" dirty="0"/>
              <a:t>5.-7. trinn </a:t>
            </a:r>
            <a:r>
              <a:rPr lang="nb-NO" dirty="0"/>
              <a:t>	</a:t>
            </a:r>
          </a:p>
          <a:p>
            <a:r>
              <a:rPr lang="nb-NO" dirty="0"/>
              <a:t>Pubertet, kjønnsidentitet, variasjon i seksuell orientering. </a:t>
            </a:r>
          </a:p>
          <a:p>
            <a:r>
              <a:rPr lang="nb-NO" dirty="0"/>
              <a:t>Samliv, familie, respekt for ulikheter. </a:t>
            </a:r>
          </a:p>
          <a:p>
            <a:r>
              <a:rPr lang="nb-NO" dirty="0"/>
              <a:t>Konsekvenser av manglende respekt for ulikheter. Grensesetting. </a:t>
            </a:r>
          </a:p>
          <a:p>
            <a:r>
              <a:rPr lang="nb-NO" dirty="0"/>
              <a:t>Hvem kan vi fortelle til? </a:t>
            </a:r>
          </a:p>
          <a:p>
            <a:r>
              <a:rPr lang="nb-NO" dirty="0"/>
              <a:t>Nettvett 	</a:t>
            </a:r>
          </a:p>
          <a:p>
            <a:endParaRPr lang="nb-NO" dirty="0"/>
          </a:p>
        </p:txBody>
      </p:sp>
      <p:sp>
        <p:nvSpPr>
          <p:cNvPr id="2" name="Plassholder for dato 1">
            <a:extLst>
              <a:ext uri="{FF2B5EF4-FFF2-40B4-BE49-F238E27FC236}">
                <a16:creationId xmlns:a16="http://schemas.microsoft.com/office/drawing/2014/main" id="{116E2423-9121-4213-B81F-BD9211BEAB7A}"/>
              </a:ext>
            </a:extLst>
          </p:cNvPr>
          <p:cNvSpPr>
            <a:spLocks noGrp="1"/>
          </p:cNvSpPr>
          <p:nvPr>
            <p:ph type="dt" sz="half" idx="4294967295"/>
          </p:nvPr>
        </p:nvSpPr>
        <p:spPr>
          <a:xfrm>
            <a:off x="11112500" y="6508750"/>
            <a:ext cx="1079500" cy="234950"/>
          </a:xfrm>
          <a:prstGeom prst="rect">
            <a:avLst/>
          </a:prstGeom>
        </p:spPr>
        <p:txBody>
          <a:bodyPr/>
          <a:lstStyle/>
          <a:p>
            <a:fld id="{20CAE16B-463B-4D9A-B532-D4D0B4862104}" type="datetime1">
              <a:rPr lang="nb-NO" smtClean="0"/>
              <a:pPr/>
              <a:t>02.06.2020</a:t>
            </a:fld>
            <a:endParaRPr lang="nb-NO"/>
          </a:p>
        </p:txBody>
      </p:sp>
    </p:spTree>
    <p:extLst>
      <p:ext uri="{BB962C8B-B14F-4D97-AF65-F5344CB8AC3E}">
        <p14:creationId xmlns:p14="http://schemas.microsoft.com/office/powerpoint/2010/main" val="116053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52DC701F-3462-4CA9-9639-8040F8350E2D}"/>
              </a:ext>
            </a:extLst>
          </p:cNvPr>
          <p:cNvSpPr>
            <a:spLocks noGrp="1"/>
          </p:cNvSpPr>
          <p:nvPr>
            <p:ph type="title"/>
          </p:nvPr>
        </p:nvSpPr>
        <p:spPr/>
        <p:txBody>
          <a:bodyPr/>
          <a:lstStyle/>
          <a:p>
            <a:pPr algn="ctr"/>
            <a:r>
              <a:rPr lang="nb-NO" dirty="0"/>
              <a:t>Inkluderende prosess</a:t>
            </a:r>
          </a:p>
        </p:txBody>
      </p:sp>
      <p:sp>
        <p:nvSpPr>
          <p:cNvPr id="6" name="Plassholder for tekst 5">
            <a:extLst>
              <a:ext uri="{FF2B5EF4-FFF2-40B4-BE49-F238E27FC236}">
                <a16:creationId xmlns:a16="http://schemas.microsoft.com/office/drawing/2014/main" id="{14A57D46-057B-4F14-A10D-D45C4BDB227B}"/>
              </a:ext>
            </a:extLst>
          </p:cNvPr>
          <p:cNvSpPr>
            <a:spLocks noGrp="1"/>
          </p:cNvSpPr>
          <p:nvPr>
            <p:ph type="body" sz="quarter" idx="11"/>
          </p:nvPr>
        </p:nvSpPr>
        <p:spPr>
          <a:xfrm>
            <a:off x="1057541" y="2164988"/>
            <a:ext cx="10054959" cy="4144259"/>
          </a:xfrm>
        </p:spPr>
        <p:txBody>
          <a:bodyPr/>
          <a:lstStyle/>
          <a:p>
            <a:r>
              <a:rPr lang="nb-NO" dirty="0"/>
              <a:t>Infomøter – brukermedvirkning</a:t>
            </a:r>
          </a:p>
          <a:p>
            <a:endParaRPr lang="nb-NO" dirty="0"/>
          </a:p>
          <a:p>
            <a:r>
              <a:rPr lang="nb-NO" dirty="0"/>
              <a:t>Samarbeid med lokale foreninger og institusjoner</a:t>
            </a:r>
          </a:p>
          <a:p>
            <a:endParaRPr lang="nb-NO" dirty="0"/>
          </a:p>
          <a:p>
            <a:r>
              <a:rPr lang="nb-NO" dirty="0"/>
              <a:t>Respekt og forståelse for lokal kultur ved endringsarbeid</a:t>
            </a:r>
          </a:p>
          <a:p>
            <a:endParaRPr lang="nb-NO" dirty="0"/>
          </a:p>
          <a:p>
            <a:r>
              <a:rPr lang="nb-NO" dirty="0"/>
              <a:t>Modningsarbeid, man må noen ganger skynde seg langsomt for å oppnå </a:t>
            </a:r>
            <a:r>
              <a:rPr lang="nb-NO"/>
              <a:t>endret praksis</a:t>
            </a:r>
            <a:endParaRPr lang="nb-NO" dirty="0"/>
          </a:p>
        </p:txBody>
      </p:sp>
      <p:sp>
        <p:nvSpPr>
          <p:cNvPr id="2" name="Plassholder for dato 1">
            <a:extLst>
              <a:ext uri="{FF2B5EF4-FFF2-40B4-BE49-F238E27FC236}">
                <a16:creationId xmlns:a16="http://schemas.microsoft.com/office/drawing/2014/main" id="{116E2423-9121-4213-B81F-BD9211BEAB7A}"/>
              </a:ext>
            </a:extLst>
          </p:cNvPr>
          <p:cNvSpPr>
            <a:spLocks noGrp="1"/>
          </p:cNvSpPr>
          <p:nvPr>
            <p:ph type="dt" sz="half" idx="4294967295"/>
          </p:nvPr>
        </p:nvSpPr>
        <p:spPr>
          <a:xfrm>
            <a:off x="11112500" y="6508750"/>
            <a:ext cx="1079500" cy="234950"/>
          </a:xfrm>
          <a:prstGeom prst="rect">
            <a:avLst/>
          </a:prstGeom>
        </p:spPr>
        <p:txBody>
          <a:bodyPr/>
          <a:lstStyle/>
          <a:p>
            <a:fld id="{20CAE16B-463B-4D9A-B532-D4D0B4862104}" type="datetime1">
              <a:rPr lang="nb-NO" smtClean="0"/>
              <a:pPr/>
              <a:t>02.06.2020</a:t>
            </a:fld>
            <a:endParaRPr lang="nb-NO"/>
          </a:p>
        </p:txBody>
      </p:sp>
    </p:spTree>
    <p:extLst>
      <p:ext uri="{BB962C8B-B14F-4D97-AF65-F5344CB8AC3E}">
        <p14:creationId xmlns:p14="http://schemas.microsoft.com/office/powerpoint/2010/main" val="4030618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52DC701F-3462-4CA9-9639-8040F8350E2D}"/>
              </a:ext>
            </a:extLst>
          </p:cNvPr>
          <p:cNvSpPr>
            <a:spLocks noGrp="1"/>
          </p:cNvSpPr>
          <p:nvPr>
            <p:ph type="title"/>
          </p:nvPr>
        </p:nvSpPr>
        <p:spPr/>
        <p:txBody>
          <a:bodyPr/>
          <a:lstStyle/>
          <a:p>
            <a:pPr algn="ctr"/>
            <a:r>
              <a:rPr lang="nb-NO" sz="7200" dirty="0"/>
              <a:t>Risikoanalyse</a:t>
            </a:r>
          </a:p>
        </p:txBody>
      </p:sp>
      <p:sp>
        <p:nvSpPr>
          <p:cNvPr id="6" name="Plassholder for tekst 5">
            <a:extLst>
              <a:ext uri="{FF2B5EF4-FFF2-40B4-BE49-F238E27FC236}">
                <a16:creationId xmlns:a16="http://schemas.microsoft.com/office/drawing/2014/main" id="{14A57D46-057B-4F14-A10D-D45C4BDB227B}"/>
              </a:ext>
            </a:extLst>
          </p:cNvPr>
          <p:cNvSpPr>
            <a:spLocks noGrp="1"/>
          </p:cNvSpPr>
          <p:nvPr>
            <p:ph type="body" sz="quarter" idx="11"/>
          </p:nvPr>
        </p:nvSpPr>
        <p:spPr>
          <a:xfrm>
            <a:off x="1057541" y="2164988"/>
            <a:ext cx="10054959" cy="4144259"/>
          </a:xfrm>
        </p:spPr>
        <p:txBody>
          <a:bodyPr/>
          <a:lstStyle/>
          <a:p>
            <a:r>
              <a:rPr lang="nb-NO" dirty="0"/>
              <a:t>Ingen garanti for at man vil engasjere seg mot seksuelle overgrep når det rammer «vårt» samfunn og «våre» folk</a:t>
            </a:r>
          </a:p>
          <a:p>
            <a:endParaRPr lang="nb-NO" dirty="0"/>
          </a:p>
          <a:p>
            <a:r>
              <a:rPr lang="nb-NO" dirty="0"/>
              <a:t>Tabu rundt seksualitet og kropp kan medføre lavere effekt for forebyggende tiltak</a:t>
            </a:r>
          </a:p>
          <a:p>
            <a:endParaRPr lang="nb-NO" dirty="0"/>
          </a:p>
          <a:p>
            <a:r>
              <a:rPr lang="nb-NO" dirty="0"/>
              <a:t>Frykt for stigma mot lokalbefolkning eller deler av befolkninga kan føre til unnlatelser</a:t>
            </a:r>
          </a:p>
          <a:p>
            <a:endParaRPr lang="nb-NO" dirty="0"/>
          </a:p>
          <a:p>
            <a:r>
              <a:rPr lang="nb-NO" dirty="0"/>
              <a:t>Avvergingsplikten og meldeplikten kan bli neglisjert i små og eller lukkede samfunn</a:t>
            </a:r>
          </a:p>
          <a:p>
            <a:endParaRPr lang="nb-NO" dirty="0"/>
          </a:p>
        </p:txBody>
      </p:sp>
      <p:sp>
        <p:nvSpPr>
          <p:cNvPr id="2" name="Plassholder for dato 1">
            <a:extLst>
              <a:ext uri="{FF2B5EF4-FFF2-40B4-BE49-F238E27FC236}">
                <a16:creationId xmlns:a16="http://schemas.microsoft.com/office/drawing/2014/main" id="{116E2423-9121-4213-B81F-BD9211BEAB7A}"/>
              </a:ext>
            </a:extLst>
          </p:cNvPr>
          <p:cNvSpPr>
            <a:spLocks noGrp="1"/>
          </p:cNvSpPr>
          <p:nvPr>
            <p:ph type="dt" sz="half" idx="4294967295"/>
          </p:nvPr>
        </p:nvSpPr>
        <p:spPr>
          <a:xfrm>
            <a:off x="11112500" y="6508750"/>
            <a:ext cx="1079500" cy="234950"/>
          </a:xfrm>
          <a:prstGeom prst="rect">
            <a:avLst/>
          </a:prstGeom>
        </p:spPr>
        <p:txBody>
          <a:bodyPr/>
          <a:lstStyle/>
          <a:p>
            <a:fld id="{20CAE16B-463B-4D9A-B532-D4D0B4862104}" type="datetime1">
              <a:rPr lang="nb-NO" smtClean="0"/>
              <a:pPr/>
              <a:t>02.06.2020</a:t>
            </a:fld>
            <a:endParaRPr lang="nb-NO"/>
          </a:p>
        </p:txBody>
      </p:sp>
    </p:spTree>
    <p:extLst>
      <p:ext uri="{BB962C8B-B14F-4D97-AF65-F5344CB8AC3E}">
        <p14:creationId xmlns:p14="http://schemas.microsoft.com/office/powerpoint/2010/main" val="2905749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52DC701F-3462-4CA9-9639-8040F8350E2D}"/>
              </a:ext>
            </a:extLst>
          </p:cNvPr>
          <p:cNvSpPr>
            <a:spLocks noGrp="1"/>
          </p:cNvSpPr>
          <p:nvPr>
            <p:ph type="title"/>
          </p:nvPr>
        </p:nvSpPr>
        <p:spPr/>
        <p:txBody>
          <a:bodyPr/>
          <a:lstStyle/>
          <a:p>
            <a:pPr algn="ctr"/>
            <a:r>
              <a:rPr lang="nb-NO" sz="4000" dirty="0"/>
              <a:t>Juridisk forankring og kompetanseheving</a:t>
            </a:r>
          </a:p>
        </p:txBody>
      </p:sp>
      <p:sp>
        <p:nvSpPr>
          <p:cNvPr id="6" name="Plassholder for tekst 5">
            <a:extLst>
              <a:ext uri="{FF2B5EF4-FFF2-40B4-BE49-F238E27FC236}">
                <a16:creationId xmlns:a16="http://schemas.microsoft.com/office/drawing/2014/main" id="{14A57D46-057B-4F14-A10D-D45C4BDB227B}"/>
              </a:ext>
            </a:extLst>
          </p:cNvPr>
          <p:cNvSpPr>
            <a:spLocks noGrp="1"/>
          </p:cNvSpPr>
          <p:nvPr>
            <p:ph type="body" sz="quarter" idx="11"/>
          </p:nvPr>
        </p:nvSpPr>
        <p:spPr>
          <a:xfrm>
            <a:off x="1057541" y="2164988"/>
            <a:ext cx="10054959" cy="4144259"/>
          </a:xfrm>
        </p:spPr>
        <p:txBody>
          <a:bodyPr/>
          <a:lstStyle/>
          <a:p>
            <a:r>
              <a:rPr lang="nb-NO" dirty="0"/>
              <a:t>FNs barnekonvensjon og Grunnloven § 104 slår fast at barn skal ha vern mot overgrep</a:t>
            </a:r>
          </a:p>
          <a:p>
            <a:endParaRPr lang="nb-NO" dirty="0"/>
          </a:p>
          <a:p>
            <a:r>
              <a:rPr lang="nb-NO" dirty="0"/>
              <a:t>For å ta høyde for risikovurderingen var utbredt kompetanseheving og styrking av det kommunale systemet viktig</a:t>
            </a:r>
          </a:p>
          <a:p>
            <a:endParaRPr lang="nb-NO" dirty="0"/>
          </a:p>
          <a:p>
            <a:r>
              <a:rPr lang="nb-NO" dirty="0"/>
              <a:t>Over 200 kommunalt tilsatte har fått kursing i meldeplikt og avdekkingskompetanse</a:t>
            </a:r>
          </a:p>
          <a:p>
            <a:endParaRPr lang="nb-NO" dirty="0"/>
          </a:p>
          <a:p>
            <a:r>
              <a:rPr lang="nb-NO" dirty="0"/>
              <a:t>Kunnskap skaper trygghet for å gjøre de rette handlingene</a:t>
            </a:r>
          </a:p>
          <a:p>
            <a:endParaRPr lang="nb-NO" dirty="0"/>
          </a:p>
          <a:p>
            <a:r>
              <a:rPr lang="nb-NO" dirty="0"/>
              <a:t>Fokus på gjenopprettende prosesser i lokalsamfunnet</a:t>
            </a:r>
          </a:p>
        </p:txBody>
      </p:sp>
      <p:sp>
        <p:nvSpPr>
          <p:cNvPr id="2" name="Plassholder for dato 1">
            <a:extLst>
              <a:ext uri="{FF2B5EF4-FFF2-40B4-BE49-F238E27FC236}">
                <a16:creationId xmlns:a16="http://schemas.microsoft.com/office/drawing/2014/main" id="{116E2423-9121-4213-B81F-BD9211BEAB7A}"/>
              </a:ext>
            </a:extLst>
          </p:cNvPr>
          <p:cNvSpPr>
            <a:spLocks noGrp="1"/>
          </p:cNvSpPr>
          <p:nvPr>
            <p:ph type="dt" sz="half" idx="4294967295"/>
          </p:nvPr>
        </p:nvSpPr>
        <p:spPr>
          <a:xfrm>
            <a:off x="11112500" y="6508750"/>
            <a:ext cx="1079500" cy="234950"/>
          </a:xfrm>
          <a:prstGeom prst="rect">
            <a:avLst/>
          </a:prstGeom>
        </p:spPr>
        <p:txBody>
          <a:bodyPr/>
          <a:lstStyle/>
          <a:p>
            <a:fld id="{20CAE16B-463B-4D9A-B532-D4D0B4862104}" type="datetime1">
              <a:rPr lang="nb-NO" smtClean="0"/>
              <a:pPr/>
              <a:t>02.06.2020</a:t>
            </a:fld>
            <a:endParaRPr lang="nb-NO"/>
          </a:p>
        </p:txBody>
      </p:sp>
    </p:spTree>
    <p:extLst>
      <p:ext uri="{BB962C8B-B14F-4D97-AF65-F5344CB8AC3E}">
        <p14:creationId xmlns:p14="http://schemas.microsoft.com/office/powerpoint/2010/main" val="3630907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52DC701F-3462-4CA9-9639-8040F8350E2D}"/>
              </a:ext>
            </a:extLst>
          </p:cNvPr>
          <p:cNvSpPr>
            <a:spLocks noGrp="1"/>
          </p:cNvSpPr>
          <p:nvPr>
            <p:ph type="title"/>
          </p:nvPr>
        </p:nvSpPr>
        <p:spPr/>
        <p:txBody>
          <a:bodyPr/>
          <a:lstStyle/>
          <a:p>
            <a:pPr algn="ctr"/>
            <a:r>
              <a:rPr lang="nb-NO" dirty="0"/>
              <a:t>Erfaringer med </a:t>
            </a:r>
            <a:r>
              <a:rPr lang="nb-NO" dirty="0" err="1"/>
              <a:t>Jasska</a:t>
            </a:r>
            <a:r>
              <a:rPr lang="nb-NO" dirty="0"/>
              <a:t>-prosjektet</a:t>
            </a:r>
          </a:p>
        </p:txBody>
      </p:sp>
      <p:sp>
        <p:nvSpPr>
          <p:cNvPr id="6" name="Plassholder for tekst 5">
            <a:extLst>
              <a:ext uri="{FF2B5EF4-FFF2-40B4-BE49-F238E27FC236}">
                <a16:creationId xmlns:a16="http://schemas.microsoft.com/office/drawing/2014/main" id="{14A57D46-057B-4F14-A10D-D45C4BDB227B}"/>
              </a:ext>
            </a:extLst>
          </p:cNvPr>
          <p:cNvSpPr>
            <a:spLocks noGrp="1"/>
          </p:cNvSpPr>
          <p:nvPr>
            <p:ph type="body" sz="quarter" idx="11"/>
          </p:nvPr>
        </p:nvSpPr>
        <p:spPr>
          <a:xfrm>
            <a:off x="1057541" y="2164988"/>
            <a:ext cx="10054959" cy="4144259"/>
          </a:xfrm>
        </p:spPr>
        <p:txBody>
          <a:bodyPr/>
          <a:lstStyle/>
          <a:p>
            <a:r>
              <a:rPr lang="nb-NO" dirty="0"/>
              <a:t>Det er langt dyrere å ikke jobbe aktivt og strategisk mot overgrep enn å gjøre det</a:t>
            </a:r>
          </a:p>
          <a:p>
            <a:endParaRPr lang="nb-NO" dirty="0"/>
          </a:p>
          <a:p>
            <a:r>
              <a:rPr lang="nb-NO" dirty="0"/>
              <a:t>Åpenhet og fokus på overgrep reduserer stigma og bidrar til at flere ofre står fram </a:t>
            </a:r>
          </a:p>
          <a:p>
            <a:endParaRPr lang="nb-NO" dirty="0"/>
          </a:p>
          <a:p>
            <a:r>
              <a:rPr lang="nb-NO" dirty="0"/>
              <a:t>Gode undervisnings –og informasjonsopplegg i barnehagen, skolen og på helsestasjonen er helt nødvendige for å sikre endret praksis og er det kanskje beste enkelttiltaket mot overgrep</a:t>
            </a:r>
          </a:p>
          <a:p>
            <a:endParaRPr lang="nb-NO" dirty="0"/>
          </a:p>
          <a:p>
            <a:r>
              <a:rPr lang="nb-NO" dirty="0"/>
              <a:t>Undervisningsopplegg må være obligatoriske, man bør ikke kunne reservere seg </a:t>
            </a:r>
          </a:p>
        </p:txBody>
      </p:sp>
      <p:sp>
        <p:nvSpPr>
          <p:cNvPr id="2" name="Plassholder for dato 1">
            <a:extLst>
              <a:ext uri="{FF2B5EF4-FFF2-40B4-BE49-F238E27FC236}">
                <a16:creationId xmlns:a16="http://schemas.microsoft.com/office/drawing/2014/main" id="{116E2423-9121-4213-B81F-BD9211BEAB7A}"/>
              </a:ext>
            </a:extLst>
          </p:cNvPr>
          <p:cNvSpPr>
            <a:spLocks noGrp="1"/>
          </p:cNvSpPr>
          <p:nvPr>
            <p:ph type="dt" sz="half" idx="4294967295"/>
          </p:nvPr>
        </p:nvSpPr>
        <p:spPr>
          <a:xfrm>
            <a:off x="11112500" y="6508750"/>
            <a:ext cx="1079500" cy="234950"/>
          </a:xfrm>
          <a:prstGeom prst="rect">
            <a:avLst/>
          </a:prstGeom>
        </p:spPr>
        <p:txBody>
          <a:bodyPr/>
          <a:lstStyle/>
          <a:p>
            <a:fld id="{20CAE16B-463B-4D9A-B532-D4D0B4862104}" type="datetime1">
              <a:rPr lang="nb-NO" smtClean="0"/>
              <a:pPr/>
              <a:t>02.06.2020</a:t>
            </a:fld>
            <a:endParaRPr lang="nb-NO"/>
          </a:p>
        </p:txBody>
      </p:sp>
    </p:spTree>
    <p:extLst>
      <p:ext uri="{BB962C8B-B14F-4D97-AF65-F5344CB8AC3E}">
        <p14:creationId xmlns:p14="http://schemas.microsoft.com/office/powerpoint/2010/main" val="4877979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52DC701F-3462-4CA9-9639-8040F8350E2D}"/>
              </a:ext>
            </a:extLst>
          </p:cNvPr>
          <p:cNvSpPr>
            <a:spLocks noGrp="1"/>
          </p:cNvSpPr>
          <p:nvPr>
            <p:ph type="title"/>
          </p:nvPr>
        </p:nvSpPr>
        <p:spPr/>
        <p:txBody>
          <a:bodyPr/>
          <a:lstStyle/>
          <a:p>
            <a:pPr algn="ctr"/>
            <a:r>
              <a:rPr lang="nb-NO" sz="4800" dirty="0"/>
              <a:t>Departementets samordningspris </a:t>
            </a:r>
            <a:r>
              <a:rPr lang="nb-NO" sz="1600" dirty="0"/>
              <a:t>(foto: JD)</a:t>
            </a:r>
          </a:p>
        </p:txBody>
      </p:sp>
      <p:sp>
        <p:nvSpPr>
          <p:cNvPr id="2" name="Plassholder for dato 1">
            <a:extLst>
              <a:ext uri="{FF2B5EF4-FFF2-40B4-BE49-F238E27FC236}">
                <a16:creationId xmlns:a16="http://schemas.microsoft.com/office/drawing/2014/main" id="{116E2423-9121-4213-B81F-BD9211BEAB7A}"/>
              </a:ext>
            </a:extLst>
          </p:cNvPr>
          <p:cNvSpPr>
            <a:spLocks noGrp="1"/>
          </p:cNvSpPr>
          <p:nvPr>
            <p:ph type="dt" sz="half" idx="4294967295"/>
          </p:nvPr>
        </p:nvSpPr>
        <p:spPr>
          <a:xfrm>
            <a:off x="11112500" y="6508750"/>
            <a:ext cx="1079500" cy="234950"/>
          </a:xfrm>
          <a:prstGeom prst="rect">
            <a:avLst/>
          </a:prstGeom>
        </p:spPr>
        <p:txBody>
          <a:bodyPr/>
          <a:lstStyle/>
          <a:p>
            <a:fld id="{20CAE16B-463B-4D9A-B532-D4D0B4862104}" type="datetime1">
              <a:rPr lang="nb-NO" smtClean="0"/>
              <a:pPr/>
              <a:t>02.06.2020</a:t>
            </a:fld>
            <a:endParaRPr lang="nb-NO"/>
          </a:p>
        </p:txBody>
      </p:sp>
      <p:pic>
        <p:nvPicPr>
          <p:cNvPr id="1026" name="Picture 2" descr=" Statssekretær Alf Erik Andersen (til venstre) delte ut prisen til fylkesmannen i Nordland, Tom Cato Karlsen, på RVTS Sør sin konferanse om samarbeid og samordning i arbeidet mot vold i nære relasjoner i Kristiansand.  ">
            <a:extLst>
              <a:ext uri="{FF2B5EF4-FFF2-40B4-BE49-F238E27FC236}">
                <a16:creationId xmlns:a16="http://schemas.microsoft.com/office/drawing/2014/main" id="{F45817D7-DC7D-415C-A495-5CD09244EE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2712" y="2015107"/>
            <a:ext cx="6299039" cy="4728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84226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52DC701F-3462-4CA9-9639-8040F8350E2D}"/>
              </a:ext>
            </a:extLst>
          </p:cNvPr>
          <p:cNvSpPr>
            <a:spLocks noGrp="1"/>
          </p:cNvSpPr>
          <p:nvPr>
            <p:ph type="title"/>
          </p:nvPr>
        </p:nvSpPr>
        <p:spPr/>
        <p:txBody>
          <a:bodyPr/>
          <a:lstStyle/>
          <a:p>
            <a:pPr algn="ctr"/>
            <a:r>
              <a:rPr lang="nb-NO" sz="8000" dirty="0"/>
              <a:t>Kontaktinfo</a:t>
            </a:r>
          </a:p>
        </p:txBody>
      </p:sp>
      <p:sp>
        <p:nvSpPr>
          <p:cNvPr id="6" name="Plassholder for tekst 5">
            <a:extLst>
              <a:ext uri="{FF2B5EF4-FFF2-40B4-BE49-F238E27FC236}">
                <a16:creationId xmlns:a16="http://schemas.microsoft.com/office/drawing/2014/main" id="{14A57D46-057B-4F14-A10D-D45C4BDB227B}"/>
              </a:ext>
            </a:extLst>
          </p:cNvPr>
          <p:cNvSpPr>
            <a:spLocks noGrp="1"/>
          </p:cNvSpPr>
          <p:nvPr>
            <p:ph type="body" sz="quarter" idx="11"/>
          </p:nvPr>
        </p:nvSpPr>
        <p:spPr>
          <a:xfrm>
            <a:off x="1057541" y="2164988"/>
            <a:ext cx="10054959" cy="4144259"/>
          </a:xfrm>
        </p:spPr>
        <p:txBody>
          <a:bodyPr/>
          <a:lstStyle/>
          <a:p>
            <a:endParaRPr lang="nb-NO" dirty="0"/>
          </a:p>
          <a:p>
            <a:r>
              <a:rPr lang="nb-NO" dirty="0"/>
              <a:t>Kevin Johansen, seniorrådgiver oppvekst- og utdanningsavdelinga, Fylkesmannen i Nordland</a:t>
            </a:r>
          </a:p>
          <a:p>
            <a:r>
              <a:rPr lang="nb-NO" dirty="0">
                <a:hlinkClick r:id="rId2"/>
              </a:rPr>
              <a:t>fmnokjo@fylkesmannen.no</a:t>
            </a:r>
            <a:endParaRPr lang="nb-NO" dirty="0"/>
          </a:p>
          <a:p>
            <a:endParaRPr lang="nb-NO" dirty="0"/>
          </a:p>
          <a:p>
            <a:r>
              <a:rPr lang="nb-NO" dirty="0"/>
              <a:t>Gunnar Solstrøm, oppvekstsjef Hamarøy kommune</a:t>
            </a:r>
          </a:p>
          <a:p>
            <a:r>
              <a:rPr lang="nb-NO" dirty="0">
                <a:hlinkClick r:id="rId3"/>
              </a:rPr>
              <a:t>gunnar.solstrom@hamaroy.kommune.no</a:t>
            </a:r>
            <a:endParaRPr lang="nb-NO" dirty="0"/>
          </a:p>
          <a:p>
            <a:endParaRPr lang="nb-NO" dirty="0"/>
          </a:p>
        </p:txBody>
      </p:sp>
      <p:sp>
        <p:nvSpPr>
          <p:cNvPr id="2" name="Plassholder for dato 1">
            <a:extLst>
              <a:ext uri="{FF2B5EF4-FFF2-40B4-BE49-F238E27FC236}">
                <a16:creationId xmlns:a16="http://schemas.microsoft.com/office/drawing/2014/main" id="{116E2423-9121-4213-B81F-BD9211BEAB7A}"/>
              </a:ext>
            </a:extLst>
          </p:cNvPr>
          <p:cNvSpPr>
            <a:spLocks noGrp="1"/>
          </p:cNvSpPr>
          <p:nvPr>
            <p:ph type="dt" sz="half" idx="4294967295"/>
          </p:nvPr>
        </p:nvSpPr>
        <p:spPr>
          <a:xfrm>
            <a:off x="11112500" y="6508750"/>
            <a:ext cx="1079500" cy="234950"/>
          </a:xfrm>
          <a:prstGeom prst="rect">
            <a:avLst/>
          </a:prstGeom>
        </p:spPr>
        <p:txBody>
          <a:bodyPr/>
          <a:lstStyle/>
          <a:p>
            <a:fld id="{20CAE16B-463B-4D9A-B532-D4D0B4862104}" type="datetime1">
              <a:rPr lang="nb-NO" smtClean="0"/>
              <a:pPr/>
              <a:t>02.06.2020</a:t>
            </a:fld>
            <a:endParaRPr lang="nb-NO"/>
          </a:p>
        </p:txBody>
      </p:sp>
    </p:spTree>
    <p:extLst>
      <p:ext uri="{BB962C8B-B14F-4D97-AF65-F5344CB8AC3E}">
        <p14:creationId xmlns:p14="http://schemas.microsoft.com/office/powerpoint/2010/main" val="1351475802"/>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M_powerpointmal_2019_FMNO_LULESAMISK.potx" id="{4E337535-4452-4E98-B9B8-CDEE42A7D265}" vid="{0CD2AF3C-8356-44FD-91EE-4F4CDD7F40B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FMNO DOKUMENTER" ma:contentTypeID="0x010100AEE3F90A70206F4FBC2504B20346D9B1009F88199FC88B2E4CB208E1B753A88315" ma:contentTypeVersion="5" ma:contentTypeDescription="" ma:contentTypeScope="" ma:versionID="141910191576cc5e4a8f73301a261abc">
  <xsd:schema xmlns:xsd="http://www.w3.org/2001/XMLSchema" xmlns:xs="http://www.w3.org/2001/XMLSchema" xmlns:p="http://schemas.microsoft.com/office/2006/metadata/properties" xmlns:ns2="138d6e04-1f76-42ad-b243-d07376ed33c3" targetNamespace="http://schemas.microsoft.com/office/2006/metadata/properties" ma:root="true" ma:fieldsID="319312e6a5cb71b2d98b05127b076bae" ns2:_="">
    <xsd:import namespace="138d6e04-1f76-42ad-b243-d07376ed33c3"/>
    <xsd:element name="properties">
      <xsd:complexType>
        <xsd:sequence>
          <xsd:element name="documentManagement">
            <xsd:complexType>
              <xsd:all>
                <xsd:element ref="ns2:_dlc_DocId" minOccurs="0"/>
                <xsd:element ref="ns2:_dlc_DocIdUrl" minOccurs="0"/>
                <xsd:element ref="ns2:_dlc_DocIdPersistId" minOccurs="0"/>
                <xsd:element ref="ns2:DokumenttyperTaxHTField0" minOccurs="0"/>
                <xsd:element ref="ns2:TaxCatchAll" minOccurs="0"/>
                <xsd:element ref="ns2:TaxCatchAllLabel" minOccurs="0"/>
                <xsd:element ref="ns2:AvdelingerTaxHTField0" minOccurs="0"/>
                <xsd:element ref="ns2:FagområderTaxHTField0" minOccurs="0"/>
                <xsd:element ref="ns2:Kommuner1TaxHTField0" minOccurs="0"/>
                <xsd:element ref="ns2:Sosialt_x0020_1TaxHTField0" minOccurs="0"/>
                <xsd:element ref="ns2:Saksnummer_x0020__x0028_møte_x0029_" minOccurs="0"/>
                <xsd:element ref="ns2:Møtedato" minOccurs="0"/>
                <xsd:element ref="ns2:ÅrTaxHTFiel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8d6e04-1f76-42ad-b243-d07376ed33c3"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DokumenttyperTaxHTField0" ma:index="11" ma:taxonomy="true" ma:internalName="DokumenttyperTaxHTField0" ma:taxonomyFieldName="Dokumenttyper" ma:displayName="Dokument" ma:readOnly="false" ma:default="" ma:fieldId="{fb2ca57d-962d-4739-a68e-7412b9c990f9}" ma:sspId="638f2f0d-cca0-472d-9312-871d4ef2f1b2" ma:termSetId="2675e837-a4ce-4e1e-8865-8a0eb3b97dae" ma:anchorId="00000000-0000-0000-0000-000000000000" ma:open="false" ma:isKeyword="false">
      <xsd:complexType>
        <xsd:sequence>
          <xsd:element ref="pc:Terms" minOccurs="0" maxOccurs="1"/>
        </xsd:sequence>
      </xsd:complexType>
    </xsd:element>
    <xsd:element name="TaxCatchAll" ma:index="12" nillable="true" ma:displayName="Taxonomy Catch All Column" ma:description="" ma:hidden="true" ma:list="{f7030938-8ba3-4935-8356-9c1c0f05ea97}" ma:internalName="TaxCatchAll" ma:showField="CatchAllData" ma:web="138d6e04-1f76-42ad-b243-d07376ed33c3">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Taxonomy Catch All Column1" ma:description="" ma:hidden="true" ma:list="{f7030938-8ba3-4935-8356-9c1c0f05ea97}" ma:internalName="TaxCatchAllLabel" ma:readOnly="true" ma:showField="CatchAllDataLabel" ma:web="138d6e04-1f76-42ad-b243-d07376ed33c3">
      <xsd:complexType>
        <xsd:complexContent>
          <xsd:extension base="dms:MultiChoiceLookup">
            <xsd:sequence>
              <xsd:element name="Value" type="dms:Lookup" maxOccurs="unbounded" minOccurs="0" nillable="true"/>
            </xsd:sequence>
          </xsd:extension>
        </xsd:complexContent>
      </xsd:complexType>
    </xsd:element>
    <xsd:element name="AvdelingerTaxHTField0" ma:index="15" ma:taxonomy="true" ma:internalName="AvdelingerTaxHTField0" ma:taxonomyFieldName="Avdelinger" ma:displayName="Organisasjonstilhørighet" ma:default="" ma:fieldId="{4cf49562-14f0-4bf8-bd77-7e558af77665}" ma:taxonomyMulti="true" ma:sspId="638f2f0d-cca0-472d-9312-871d4ef2f1b2" ma:termSetId="7ea6b9bb-221b-444a-888c-58aa94d88bc6" ma:anchorId="00000000-0000-0000-0000-000000000000" ma:open="false" ma:isKeyword="false">
      <xsd:complexType>
        <xsd:sequence>
          <xsd:element ref="pc:Terms" minOccurs="0" maxOccurs="1"/>
        </xsd:sequence>
      </xsd:complexType>
    </xsd:element>
    <xsd:element name="FagområderTaxHTField0" ma:index="17" ma:taxonomy="true" ma:internalName="Fagomr_x00e5_derTaxHTField0" ma:taxonomyFieldName="Fagomr_x00e5_der" ma:displayName="Fagområder" ma:default="" ma:fieldId="{a5b72c67-0e4f-476f-bef0-245e1a92580c}" ma:taxonomyMulti="true" ma:sspId="638f2f0d-cca0-472d-9312-871d4ef2f1b2" ma:termSetId="b0ce4a20-dc28-466e-ace2-103c7ad92c95" ma:anchorId="00000000-0000-0000-0000-000000000000" ma:open="false" ma:isKeyword="false">
      <xsd:complexType>
        <xsd:sequence>
          <xsd:element ref="pc:Terms" minOccurs="0" maxOccurs="1"/>
        </xsd:sequence>
      </xsd:complexType>
    </xsd:element>
    <xsd:element name="Kommuner1TaxHTField0" ma:index="19" nillable="true" ma:taxonomy="true" ma:internalName="Kommuner1TaxHTField0" ma:taxonomyFieldName="Kommuner1" ma:displayName="Kommuner" ma:readOnly="false" ma:default="" ma:fieldId="{369942c3-309f-4148-b1d0-a071f08126e8}" ma:taxonomyMulti="true" ma:sspId="638f2f0d-cca0-472d-9312-871d4ef2f1b2" ma:termSetId="d152b473-c4be-49a2-8228-5d44aa895df1" ma:anchorId="00000000-0000-0000-0000-000000000000" ma:open="false" ma:isKeyword="false">
      <xsd:complexType>
        <xsd:sequence>
          <xsd:element ref="pc:Terms" minOccurs="0" maxOccurs="1"/>
        </xsd:sequence>
      </xsd:complexType>
    </xsd:element>
    <xsd:element name="Sosialt_x0020_1TaxHTField0" ma:index="21" nillable="true" ma:taxonomy="true" ma:internalName="Sosialt_x0020_1TaxHTField0" ma:taxonomyFieldName="Sosialt_x0020_1" ma:displayName="Sosialt" ma:default="" ma:fieldId="{48be24a4-1093-4784-b89b-ce688282050a}" ma:taxonomyMulti="true" ma:sspId="638f2f0d-cca0-472d-9312-871d4ef2f1b2" ma:termSetId="73939d73-c430-4fe8-b0ee-ed481a27a102" ma:anchorId="00000000-0000-0000-0000-000000000000" ma:open="false" ma:isKeyword="false">
      <xsd:complexType>
        <xsd:sequence>
          <xsd:element ref="pc:Terms" minOccurs="0" maxOccurs="1"/>
        </xsd:sequence>
      </xsd:complexType>
    </xsd:element>
    <xsd:element name="Saksnummer_x0020__x0028_møte_x0029_" ma:index="23" nillable="true" ma:displayName="Saksnummer (møte)" ma:description="Refererer til møtets saksnummer, eventuelt møtes nummer" ma:internalName="Saksnummer_x0020__x0028_m_x00f8_te_x0029_" ma:readOnly="false">
      <xsd:simpleType>
        <xsd:restriction base="dms:Text">
          <xsd:maxLength value="50"/>
        </xsd:restriction>
      </xsd:simpleType>
    </xsd:element>
    <xsd:element name="Møtedato" ma:index="24" nillable="true" ma:displayName="Møtedato" ma:description="" ma:format="DateOnly" ma:internalName="M_x00f8_tedato" ma:readOnly="false">
      <xsd:simpleType>
        <xsd:restriction base="dms:DateTime"/>
      </xsd:simpleType>
    </xsd:element>
    <xsd:element name="ÅrTaxHTField0" ma:index="25" nillable="true" ma:taxonomy="true" ma:internalName="_x00c5_rTaxHTField0" ma:taxonomyFieldName="_x00c5_r" ma:displayName="År" ma:default="" ma:fieldId="{f515a0ec-3f20-439b-a0c5-89ee9c2ceba8}" ma:taxonomyMulti="true" ma:sspId="638f2f0d-cca0-472d-9312-871d4ef2f1b2" ma:termSetId="2983d30e-8826-4ec2-b7ab-2d2633cea28a" ma:anchorId="00000000-0000-0000-0000-000000000000"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customXsn xmlns="http://schemas.microsoft.com/office/2006/metadata/customXsn">
  <xsnLocation/>
  <cached>True</cached>
  <openByDefault>False</openByDefault>
  <xsnScope/>
</customXsn>
</file>

<file path=customXml/item4.xml><?xml version="1.0" encoding="utf-8"?>
<p:properties xmlns:p="http://schemas.microsoft.com/office/2006/metadata/properties" xmlns:xsi="http://www.w3.org/2001/XMLSchema-instance" xmlns:pc="http://schemas.microsoft.com/office/infopath/2007/PartnerControls">
  <documentManagement>
    <DokumenttyperTaxHTField0 xmlns="138d6e04-1f76-42ad-b243-d07376ed33c3">
      <Terms xmlns="http://schemas.microsoft.com/office/infopath/2007/PartnerControls">
        <TermInfo xmlns="http://schemas.microsoft.com/office/infopath/2007/PartnerControls">
          <TermName xmlns="http://schemas.microsoft.com/office/infopath/2007/PartnerControls">Mal</TermName>
          <TermId xmlns="http://schemas.microsoft.com/office/infopath/2007/PartnerControls">876002f1-3ae2-452b-898c-76921a7b2dfd</TermId>
        </TermInfo>
      </Terms>
    </DokumenttyperTaxHTField0>
    <_dlc_DocId xmlns="138d6e04-1f76-42ad-b243-d07376ed33c3">UKUM45TMN2SN-208-396</_dlc_DocId>
    <_dlc_DocIdUrl xmlns="138d6e04-1f76-42ad-b243-d07376ed33c3">
      <Url>http://intranett/dokumentsenter/_layouts/15/DocIdRedir.aspx?ID=UKUM45TMN2SN-208-396</Url>
      <Description>UKUM45TMN2SN-208-396</Description>
    </_dlc_DocIdUrl>
    <TaxCatchAll xmlns="138d6e04-1f76-42ad-b243-d07376ed33c3">
      <Value>118</Value>
      <Value>1011</Value>
      <Value>328</Value>
      <Value>259</Value>
    </TaxCatchAll>
    <Sosialt_x0020_1TaxHTField0 xmlns="138d6e04-1f76-42ad-b243-d07376ed33c3">
      <Terms xmlns="http://schemas.microsoft.com/office/infopath/2007/PartnerControls"/>
    </Sosialt_x0020_1TaxHTField0>
    <AvdelingerTaxHTField0 xmlns="138d6e04-1f76-42ad-b243-d07376ed33c3">
      <Terms xmlns="http://schemas.microsoft.com/office/infopath/2007/PartnerControls">
        <TermInfo xmlns="http://schemas.microsoft.com/office/infopath/2007/PartnerControls">
          <TermName xmlns="http://schemas.microsoft.com/office/infopath/2007/PartnerControls">Kommunikasjonsstab</TermName>
          <TermId xmlns="http://schemas.microsoft.com/office/infopath/2007/PartnerControls">a23f6ab3-55c7-4eea-b21d-e84740b94e54</TermId>
        </TermInfo>
      </Terms>
    </AvdelingerTaxHTField0>
    <ÅrTaxHTField0 xmlns="138d6e04-1f76-42ad-b243-d07376ed33c3">
      <Terms xmlns="http://schemas.microsoft.com/office/infopath/2007/PartnerControls"/>
    </ÅrTaxHTField0>
    <FagområderTaxHTField0 xmlns="138d6e04-1f76-42ad-b243-d07376ed33c3">
      <Terms xmlns="http://schemas.microsoft.com/office/infopath/2007/PartnerControls">
        <TermInfo xmlns="http://schemas.microsoft.com/office/infopath/2007/PartnerControls">
          <TermName xmlns="http://schemas.microsoft.com/office/infopath/2007/PartnerControls">Grafisk profil</TermName>
          <TermId xmlns="http://schemas.microsoft.com/office/infopath/2007/PartnerControls">4cdb499e-7462-4b12-b7e3-53800cd4d617</TermId>
        </TermInfo>
        <TermInfo xmlns="http://schemas.microsoft.com/office/infopath/2007/PartnerControls">
          <TermName xmlns="http://schemas.microsoft.com/office/infopath/2007/PartnerControls">Samisk</TermName>
          <TermId xmlns="http://schemas.microsoft.com/office/infopath/2007/PartnerControls">e6fbce9e-701b-42f9-8372-321d52a0d500</TermId>
        </TermInfo>
      </Terms>
    </FagområderTaxHTField0>
    <Kommuner1TaxHTField0 xmlns="138d6e04-1f76-42ad-b243-d07376ed33c3">
      <Terms xmlns="http://schemas.microsoft.com/office/infopath/2007/PartnerControls"/>
    </Kommuner1TaxHTField0>
    <Møtedato xmlns="138d6e04-1f76-42ad-b243-d07376ed33c3" xsi:nil="true"/>
    <Saksnummer_x0020__x0028_møte_x0029_ xmlns="138d6e04-1f76-42ad-b243-d07376ed33c3" xsi:nil="true"/>
  </documentManagement>
</p:properties>
</file>

<file path=customXml/item5.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43F74109-7C36-49D4-A5B4-BACB1C975C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38d6e04-1f76-42ad-b243-d07376ed33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EF30FC1-1565-44E1-8A60-7E406D995CEA}">
  <ds:schemaRefs>
    <ds:schemaRef ds:uri="http://schemas.microsoft.com/sharepoint/v3/contenttype/forms"/>
  </ds:schemaRefs>
</ds:datastoreItem>
</file>

<file path=customXml/itemProps3.xml><?xml version="1.0" encoding="utf-8"?>
<ds:datastoreItem xmlns:ds="http://schemas.openxmlformats.org/officeDocument/2006/customXml" ds:itemID="{B3E2462B-A0CC-4320-BEE5-1479A5856F53}">
  <ds:schemaRefs>
    <ds:schemaRef ds:uri="http://schemas.microsoft.com/office/2006/metadata/customXsn"/>
  </ds:schemaRefs>
</ds:datastoreItem>
</file>

<file path=customXml/itemProps4.xml><?xml version="1.0" encoding="utf-8"?>
<ds:datastoreItem xmlns:ds="http://schemas.openxmlformats.org/officeDocument/2006/customXml" ds:itemID="{8832E388-740A-41F2-AA5B-94EAFAD1BF13}">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138d6e04-1f76-42ad-b243-d07376ed33c3"/>
    <ds:schemaRef ds:uri="http://purl.org/dc/terms/"/>
    <ds:schemaRef ds:uri="http://schemas.openxmlformats.org/package/2006/metadata/core-properties"/>
    <ds:schemaRef ds:uri="http://www.w3.org/XML/1998/namespace"/>
    <ds:schemaRef ds:uri="http://purl.org/dc/dcmitype/"/>
  </ds:schemaRefs>
</ds:datastoreItem>
</file>

<file path=customXml/itemProps5.xml><?xml version="1.0" encoding="utf-8"?>
<ds:datastoreItem xmlns:ds="http://schemas.openxmlformats.org/officeDocument/2006/customXml" ds:itemID="{B194C51A-1683-49ED-BF92-04C261080011}">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Presentasjon LULESAMISK</Template>
  <TotalTime>823</TotalTime>
  <Words>875</Words>
  <Application>Microsoft Office PowerPoint</Application>
  <PresentationFormat>Widescreen</PresentationFormat>
  <Paragraphs>146</Paragraphs>
  <Slides>20</Slides>
  <Notes>0</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20</vt:i4>
      </vt:variant>
    </vt:vector>
  </HeadingPairs>
  <TitlesOfParts>
    <vt:vector size="26" baseType="lpstr">
      <vt:lpstr>Arial</vt:lpstr>
      <vt:lpstr>Calibri</vt:lpstr>
      <vt:lpstr>Open Sans</vt:lpstr>
      <vt:lpstr>Open Sans Light</vt:lpstr>
      <vt:lpstr>Open Sans SemiBold</vt:lpstr>
      <vt:lpstr>Office-tema</vt:lpstr>
      <vt:lpstr>PowerPoint-presentasjon</vt:lpstr>
      <vt:lpstr>Bakgrunn </vt:lpstr>
      <vt:lpstr>Etterforskning</vt:lpstr>
      <vt:lpstr>Toppen av isfjellet?</vt:lpstr>
      <vt:lpstr>Enstemmig uttalelse fra kommunestyret</vt:lpstr>
      <vt:lpstr>Fylkesmannens rolle</vt:lpstr>
      <vt:lpstr>Prosjektorganisering</vt:lpstr>
      <vt:lpstr>Forebygging av seksuelle overgrep </vt:lpstr>
      <vt:lpstr>Prosjektgjennomføring</vt:lpstr>
      <vt:lpstr>Kunnskapsgrunnlaget</vt:lpstr>
      <vt:lpstr>SAMINOR 2, Astrid Eriksen OsloMet/UiT</vt:lpstr>
      <vt:lpstr>Kunnskap og kompetanse om kropp</vt:lpstr>
      <vt:lpstr>Tematikken gjennomgående i hele barnehagen og skolen</vt:lpstr>
      <vt:lpstr>Taksonomisk oppbygging</vt:lpstr>
      <vt:lpstr>Inkluderende prosess</vt:lpstr>
      <vt:lpstr>Risikoanalyse</vt:lpstr>
      <vt:lpstr>Juridisk forankring og kompetanseheving</vt:lpstr>
      <vt:lpstr>Erfaringer med Jasska-prosjektet</vt:lpstr>
      <vt:lpstr>Departementets samordningspris (foto: JD)</vt:lpstr>
      <vt:lpstr>Kontaktinfo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Johansen, Kevin</dc:creator>
  <cp:lastModifiedBy>Korsvik, Wigdis</cp:lastModifiedBy>
  <cp:revision>48</cp:revision>
  <dcterms:created xsi:type="dcterms:W3CDTF">2019-04-09T06:53:24Z</dcterms:created>
  <dcterms:modified xsi:type="dcterms:W3CDTF">2020-06-02T13:19:30Z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ommuner1">
    <vt:lpwstr/>
  </property>
  <property fmtid="{D5CDD505-2E9C-101B-9397-08002B2CF9AE}" pid="3" name="Fagområder">
    <vt:lpwstr>259;#Grafisk profil|4cdb499e-7462-4b12-b7e3-53800cd4d617;#328;#Samisk|e6fbce9e-701b-42f9-8372-321d52a0d500</vt:lpwstr>
  </property>
  <property fmtid="{D5CDD505-2E9C-101B-9397-08002B2CF9AE}" pid="4" name="ContentTypeId">
    <vt:lpwstr>0x010100AEE3F90A70206F4FBC2504B20346D9B1009F88199FC88B2E4CB208E1B753A88315</vt:lpwstr>
  </property>
  <property fmtid="{D5CDD505-2E9C-101B-9397-08002B2CF9AE}" pid="5" name="Avdelinger">
    <vt:lpwstr>1011;#Kommunikasjonsstab|a23f6ab3-55c7-4eea-b21d-e84740b94e54</vt:lpwstr>
  </property>
  <property fmtid="{D5CDD505-2E9C-101B-9397-08002B2CF9AE}" pid="6" name="Dokumenttyper">
    <vt:lpwstr>118;#Mal|876002f1-3ae2-452b-898c-76921a7b2dfd</vt:lpwstr>
  </property>
  <property fmtid="{D5CDD505-2E9C-101B-9397-08002B2CF9AE}" pid="7" name="År">
    <vt:lpwstr/>
  </property>
  <property fmtid="{D5CDD505-2E9C-101B-9397-08002B2CF9AE}" pid="8" name="_dlc_DocIdItemGuid">
    <vt:lpwstr>7eff96cf-98e5-4d32-9604-46715278e0c5</vt:lpwstr>
  </property>
  <property fmtid="{D5CDD505-2E9C-101B-9397-08002B2CF9AE}" pid="9" name="Sosialt 1">
    <vt:lpwstr/>
  </property>
</Properties>
</file>