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pdf" ContentType="application/pdf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56" r:id="rId2"/>
    <p:sldId id="320" r:id="rId3"/>
    <p:sldId id="321" r:id="rId4"/>
    <p:sldId id="267" r:id="rId5"/>
    <p:sldId id="268" r:id="rId6"/>
    <p:sldId id="271" r:id="rId7"/>
    <p:sldId id="277" r:id="rId8"/>
    <p:sldId id="280" r:id="rId9"/>
    <p:sldId id="275" r:id="rId10"/>
    <p:sldId id="266" r:id="rId11"/>
    <p:sldId id="287" r:id="rId12"/>
    <p:sldId id="262" r:id="rId13"/>
    <p:sldId id="326" r:id="rId14"/>
    <p:sldId id="323" r:id="rId15"/>
    <p:sldId id="313" r:id="rId16"/>
    <p:sldId id="324" r:id="rId17"/>
    <p:sldId id="325" r:id="rId18"/>
    <p:sldId id="296" r:id="rId19"/>
  </p:sldIdLst>
  <p:sldSz cx="9144000" cy="6858000" type="screen4x3"/>
  <p:notesSz cx="6810375" cy="9942513"/>
  <p:defaultTextStyle>
    <a:defPPr>
      <a:defRPr lang="nn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D5560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6" d="100"/>
          <a:sy n="126" d="100"/>
        </p:scale>
        <p:origin x="-11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62AF2B-CAD5-6041-9A92-86A09088457D}" type="datetimeFigureOut">
              <a:rPr lang="nn-NO" smtClean="0"/>
              <a:pPr/>
              <a:t>10.12.2013</a:t>
            </a:fld>
            <a:endParaRPr lang="nn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341BF-3395-A047-A3A2-971CE5634986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4988205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57636" y="0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18F1763-B220-ED42-A88F-03D6C4484761}" type="datetimeFigureOut">
              <a:rPr lang="nn-NO" smtClean="0"/>
              <a:pPr/>
              <a:t>10.12.2013</a:t>
            </a:fld>
            <a:endParaRPr lang="nn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920750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n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1038" y="4722694"/>
            <a:ext cx="5448300" cy="447413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n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57636" y="9443662"/>
            <a:ext cx="2951163" cy="49712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CAFFC-682B-A746-ADFA-F92C308EAC0F}" type="slidenum">
              <a:rPr lang="nn-NO" smtClean="0"/>
              <a:pPr/>
              <a:t>‹#›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8933028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1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19761689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 dirty="0" smtClean="0"/>
              <a:t>4 av fem innsigelser til kommuneplan kommer fra Fylkesmannen, halvparten kommer</a:t>
            </a:r>
            <a:r>
              <a:rPr lang="nb-NO" baseline="0" dirty="0" smtClean="0"/>
              <a:t> fra Fylkeskommunen.</a:t>
            </a:r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F7CAFFC-682B-A746-ADFA-F92C308EAC0F}" type="slidenum">
              <a:rPr lang="nn-NO" smtClean="0"/>
              <a:pPr/>
              <a:t>7</a:t>
            </a:fld>
            <a:endParaRPr lang="nn-NO"/>
          </a:p>
        </p:txBody>
      </p:sp>
    </p:spTree>
    <p:extLst>
      <p:ext uri="{BB962C8B-B14F-4D97-AF65-F5344CB8AC3E}">
        <p14:creationId xmlns:p14="http://schemas.microsoft.com/office/powerpoint/2010/main" val="39118811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d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e 6" descr="1.pdf"/>
          <p:cNvPicPr>
            <a:picLocks noChangeAspect="1"/>
          </p:cNvPicPr>
          <p:nvPr userDrawn="1"/>
        </p:nvPicPr>
        <mc:AlternateContent xmlns:mc="http://schemas.openxmlformats.org/markup-compatibility/2006">
          <mc:Choice xmlns="" xmlns:mv="urn:schemas-microsoft-com:mac:vml" xmlns:ma="http://schemas.microsoft.com/office/mac/drawingml/2008/main" Requires="ma">
            <p:blipFill>
              <a:blip r:embed="rId2"/>
              <a:stretch>
                <a:fillRect/>
              </a:stretch>
            </p:blipFill>
          </mc:Choice>
          <mc:Fallback>
            <p:blipFill>
              <a:blip r:embed="rId3"/>
              <a:stretch>
                <a:fillRect/>
              </a:stretch>
            </p:blipFill>
          </mc:Fallback>
        </mc:AlternateContent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Undertittel 2"/>
          <p:cNvSpPr>
            <a:spLocks noGrp="1"/>
          </p:cNvSpPr>
          <p:nvPr>
            <p:ph type="subTitle" idx="1"/>
          </p:nvPr>
        </p:nvSpPr>
        <p:spPr>
          <a:xfrm>
            <a:off x="1170742" y="2494091"/>
            <a:ext cx="6260537" cy="307777"/>
          </a:xfrm>
        </p:spPr>
        <p:txBody>
          <a:bodyPr wrap="square">
            <a:spAutoFit/>
          </a:bodyPr>
          <a:lstStyle>
            <a:lvl1pPr marL="0" indent="0" algn="l">
              <a:buNone/>
              <a:defRPr sz="1400">
                <a:solidFill>
                  <a:srgbClr val="6D556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 smtClean="0"/>
              <a:t>Klikk for å redigere undertittelstil i malen</a:t>
            </a:r>
            <a:endParaRPr lang="nn-NO" dirty="0"/>
          </a:p>
        </p:txBody>
      </p:sp>
      <p:sp>
        <p:nvSpPr>
          <p:cNvPr id="10" name="Tittel 1"/>
          <p:cNvSpPr>
            <a:spLocks noGrp="1"/>
          </p:cNvSpPr>
          <p:nvPr>
            <p:ph type="ctrTitle"/>
          </p:nvPr>
        </p:nvSpPr>
        <p:spPr>
          <a:xfrm>
            <a:off x="1170741" y="1924704"/>
            <a:ext cx="6260537" cy="569387"/>
          </a:xfrm>
        </p:spPr>
        <p:txBody>
          <a:bodyPr anchor="t" anchorCtr="0">
            <a:normAutofit/>
          </a:bodyPr>
          <a:lstStyle>
            <a:lvl1pPr>
              <a:defRPr sz="2700">
                <a:solidFill>
                  <a:srgbClr val="6D5560"/>
                </a:solidFill>
              </a:defRPr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e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bilde 4"/>
          <p:cNvSpPr>
            <a:spLocks noGrp="1"/>
          </p:cNvSpPr>
          <p:nvPr>
            <p:ph type="pic" sz="quarter" idx="10"/>
          </p:nvPr>
        </p:nvSpPr>
        <p:spPr>
          <a:xfrm>
            <a:off x="0" y="476672"/>
            <a:ext cx="9144000" cy="6070179"/>
          </a:xfrm>
        </p:spPr>
        <p:txBody>
          <a:bodyPr/>
          <a:lstStyle/>
          <a:p>
            <a:r>
              <a:rPr lang="nb-NO" smtClean="0"/>
              <a:t>Klikk ikonet for å legge til et bilde</a:t>
            </a:r>
            <a:endParaRPr lang="nb-NO" dirty="0"/>
          </a:p>
        </p:txBody>
      </p:sp>
      <p:sp>
        <p:nvSpPr>
          <p:cNvPr id="10" name="Plassholder for tekst 9"/>
          <p:cNvSpPr>
            <a:spLocks noGrp="1"/>
          </p:cNvSpPr>
          <p:nvPr>
            <p:ph type="body" sz="quarter" idx="12"/>
          </p:nvPr>
        </p:nvSpPr>
        <p:spPr>
          <a:xfrm>
            <a:off x="0" y="6364800"/>
            <a:ext cx="9144000" cy="493200"/>
          </a:xfrm>
          <a:blipFill>
            <a:blip r:embed="rId2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6" name="Plassholder for tekst 9"/>
          <p:cNvSpPr>
            <a:spLocks noGrp="1"/>
          </p:cNvSpPr>
          <p:nvPr>
            <p:ph type="body" sz="quarter" idx="13"/>
          </p:nvPr>
        </p:nvSpPr>
        <p:spPr>
          <a:xfrm>
            <a:off x="0" y="0"/>
            <a:ext cx="9144000" cy="615600"/>
          </a:xfrm>
          <a:blipFill>
            <a:blip r:embed="rId3"/>
            <a:stretch>
              <a:fillRect/>
            </a:stretch>
          </a:blipFill>
        </p:spPr>
        <p:txBody>
          <a:bodyPr>
            <a:normAutofit/>
          </a:bodyPr>
          <a:lstStyle>
            <a:lvl1pPr marL="0" indent="0">
              <a:buNone/>
              <a:defRPr sz="100">
                <a:solidFill>
                  <a:schemeClr val="bg1"/>
                </a:solidFill>
              </a:defRPr>
            </a:lvl1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  <p:extLst>
      <p:ext uri="{BB962C8B-B14F-4D97-AF65-F5344CB8AC3E}">
        <p14:creationId xmlns:p14="http://schemas.microsoft.com/office/powerpoint/2010/main" val="38816662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ndeling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ssholder for innhold 2"/>
          <p:cNvSpPr>
            <a:spLocks noGrp="1"/>
          </p:cNvSpPr>
          <p:nvPr>
            <p:ph sz="half" idx="10"/>
          </p:nvPr>
        </p:nvSpPr>
        <p:spPr>
          <a:xfrm>
            <a:off x="457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  <p:sp>
        <p:nvSpPr>
          <p:cNvPr id="11" name="Plassholder for innhold 2"/>
          <p:cNvSpPr>
            <a:spLocks noGrp="1"/>
          </p:cNvSpPr>
          <p:nvPr>
            <p:ph sz="half" idx="11"/>
          </p:nvPr>
        </p:nvSpPr>
        <p:spPr>
          <a:xfrm>
            <a:off x="4648200" y="2242004"/>
            <a:ext cx="4038600" cy="38841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 dirty="0"/>
          </a:p>
        </p:txBody>
      </p:sp>
      <p:sp>
        <p:nvSpPr>
          <p:cNvPr id="12" name="Plassholder for tekst 2"/>
          <p:cNvSpPr>
            <a:spLocks noGrp="1"/>
          </p:cNvSpPr>
          <p:nvPr>
            <p:ph type="body" idx="12"/>
          </p:nvPr>
        </p:nvSpPr>
        <p:spPr>
          <a:xfrm>
            <a:off x="4648200" y="1602242"/>
            <a:ext cx="40386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smtClean="0"/>
              <a:t>Klikk for å redigere tittelstil</a:t>
            </a:r>
            <a:endParaRPr lang="nn-NO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457200" y="1185333"/>
            <a:ext cx="3008313" cy="51317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3575050" y="1185334"/>
            <a:ext cx="5111750" cy="495770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 smtClean="0"/>
              <a:t>Klikk for å redigere tekststiler i malen</a:t>
            </a:r>
          </a:p>
          <a:p>
            <a:pPr lvl="1"/>
            <a:r>
              <a:rPr lang="nb-NO" smtClean="0"/>
              <a:t>Andre nivå</a:t>
            </a:r>
          </a:p>
          <a:p>
            <a:pPr lvl="2"/>
            <a:r>
              <a:rPr lang="nb-NO" smtClean="0"/>
              <a:t>Tredje nivå</a:t>
            </a:r>
          </a:p>
          <a:p>
            <a:pPr lvl="3"/>
            <a:r>
              <a:rPr lang="nb-NO" smtClean="0"/>
              <a:t>Fjerde nivå</a:t>
            </a:r>
          </a:p>
          <a:p>
            <a:pPr lvl="4"/>
            <a:r>
              <a:rPr lang="nb-NO" smtClean="0"/>
              <a:t>Femte nivå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457200" y="1881481"/>
            <a:ext cx="3008313" cy="426155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 smtClean="0"/>
              <a:t>Klikk for å redigere tittelstil</a:t>
            </a:r>
            <a:endParaRPr lang="nn-NO"/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1792288" y="827851"/>
            <a:ext cx="5486400" cy="389972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 smtClean="0"/>
              <a:t>Klikk ikonet for å legge til et bilde</a:t>
            </a:r>
            <a:endParaRPr lang="nn-NO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 smtClean="0"/>
              <a:t>Klikk for å redigere tekststiler i malen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58314"/>
          </a:xfrm>
          <a:prstGeom prst="rect">
            <a:avLst/>
          </a:prstGeom>
        </p:spPr>
      </p:pic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457200" y="777044"/>
            <a:ext cx="8229600" cy="8043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 smtClean="0"/>
              <a:t>Klikk for å redigere tittelstil</a:t>
            </a:r>
            <a:endParaRPr lang="nn-NO" dirty="0"/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 smtClean="0"/>
              <a:t>Klikk for å redigere tekststiler i malen</a:t>
            </a:r>
          </a:p>
          <a:p>
            <a:pPr lvl="1"/>
            <a:r>
              <a:rPr lang="nb-NO" dirty="0" smtClean="0"/>
              <a:t>Andre nivå</a:t>
            </a:r>
          </a:p>
          <a:p>
            <a:pPr lvl="2"/>
            <a:r>
              <a:rPr lang="nb-NO" dirty="0" smtClean="0"/>
              <a:t>Tredje nivå</a:t>
            </a:r>
          </a:p>
          <a:p>
            <a:pPr lvl="3"/>
            <a:r>
              <a:rPr lang="nb-NO" dirty="0" smtClean="0"/>
              <a:t>Fjerde nivå</a:t>
            </a:r>
          </a:p>
          <a:p>
            <a:pPr lvl="4"/>
            <a:r>
              <a:rPr lang="nb-NO" dirty="0" smtClean="0"/>
              <a:t>Femte nivå</a:t>
            </a:r>
            <a:endParaRPr lang="nn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0"/>
            <a:ext cx="9143244" cy="6156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8" y="6364265"/>
            <a:ext cx="9143244" cy="49373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8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xStyles>
    <p:titleStyle>
      <a:lvl1pPr algn="l" defTabSz="457200" rtl="0" eaLnBrk="1" latinLnBrk="0" hangingPunct="1">
        <a:spcBef>
          <a:spcPct val="0"/>
        </a:spcBef>
        <a:buNone/>
        <a:defRPr sz="4400" kern="1200">
          <a:solidFill>
            <a:srgbClr val="6D5560"/>
          </a:solidFill>
          <a:latin typeface="Arial"/>
          <a:ea typeface="+mj-ea"/>
          <a:cs typeface="Arial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Arial"/>
          <a:ea typeface="+mn-ea"/>
          <a:cs typeface="Arial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Arial"/>
          <a:ea typeface="+mn-ea"/>
          <a:cs typeface="Arial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Arial"/>
          <a:ea typeface="+mn-ea"/>
          <a:cs typeface="Arial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Arial"/>
          <a:ea typeface="+mn-ea"/>
          <a:cs typeface="Arial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Arial"/>
          <a:ea typeface="+mn-ea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n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5.emf"/><Relationship Id="rId7" Type="http://schemas.openxmlformats.org/officeDocument/2006/relationships/image" Target="../media/image17.emf"/><Relationship Id="rId2" Type="http://schemas.openxmlformats.org/officeDocument/2006/relationships/slideLayout" Target="../slideLayouts/slideLayout8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4.e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Kort om forsøk om samordning av innsigelser  - FOSIN -Nordland</a:t>
            </a:r>
            <a:endParaRPr lang="nb-NO" dirty="0"/>
          </a:p>
        </p:txBody>
      </p:sp>
      <p:sp>
        <p:nvSpPr>
          <p:cNvPr id="4" name="Subtitle 3"/>
          <p:cNvSpPr>
            <a:spLocks noGrp="1"/>
          </p:cNvSpPr>
          <p:nvPr>
            <p:ph type="subTitle" idx="1"/>
          </p:nvPr>
        </p:nvSpPr>
        <p:spPr>
          <a:xfrm>
            <a:off x="1091542" y="2904491"/>
            <a:ext cx="6260537" cy="307777"/>
          </a:xfrm>
        </p:spPr>
        <p:txBody>
          <a:bodyPr/>
          <a:lstStyle/>
          <a:p>
            <a:r>
              <a:rPr lang="nb-NO" dirty="0" smtClean="0"/>
              <a:t>  Plankonferansen 11. </a:t>
            </a:r>
            <a:r>
              <a:rPr lang="nb-NO" smtClean="0"/>
              <a:t>desember 2013</a:t>
            </a:r>
            <a:endParaRPr lang="nb-NO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Regjeringsplattform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>
          <a:xfrm>
            <a:off x="230400" y="1600200"/>
            <a:ext cx="8848800" cy="4525963"/>
          </a:xfrm>
        </p:spPr>
        <p:txBody>
          <a:bodyPr>
            <a:normAutofit fontScale="92500" lnSpcReduction="20000"/>
          </a:bodyPr>
          <a:lstStyle/>
          <a:p>
            <a:endParaRPr lang="nb-NO" dirty="0" smtClean="0">
              <a:latin typeface="+mn-lt"/>
            </a:endParaRPr>
          </a:p>
          <a:p>
            <a:r>
              <a:rPr lang="nb-NO" dirty="0" smtClean="0">
                <a:latin typeface="+mn-lt"/>
              </a:rPr>
              <a:t>Redusere </a:t>
            </a:r>
            <a:r>
              <a:rPr lang="nb-NO" dirty="0">
                <a:latin typeface="+mn-lt"/>
              </a:rPr>
              <a:t>antallet lovpålagte </a:t>
            </a:r>
            <a:r>
              <a:rPr lang="nb-NO" dirty="0" smtClean="0">
                <a:latin typeface="+mn-lt"/>
              </a:rPr>
              <a:t>høringsinstanser </a:t>
            </a:r>
            <a:r>
              <a:rPr lang="nb-NO" dirty="0">
                <a:latin typeface="+mn-lt"/>
              </a:rPr>
              <a:t>og avgrense innsigelsesretten i </a:t>
            </a:r>
            <a:r>
              <a:rPr lang="nb-NO" dirty="0" smtClean="0">
                <a:latin typeface="+mn-lt"/>
              </a:rPr>
              <a:t>arealsaker</a:t>
            </a:r>
          </a:p>
          <a:p>
            <a:r>
              <a:rPr lang="nb-NO" dirty="0" smtClean="0">
                <a:latin typeface="+mn-lt"/>
              </a:rPr>
              <a:t>Offentlige </a:t>
            </a:r>
            <a:r>
              <a:rPr lang="nb-NO" dirty="0">
                <a:latin typeface="+mn-lt"/>
              </a:rPr>
              <a:t>reguleringer skal ikke unødvendig forsinke eller fordyre boligbygging. Regjeringen vil sikre raskere saksbehandling av byggesaker og forenkle plan- og bygningsloven. </a:t>
            </a:r>
            <a:r>
              <a:rPr lang="nb-NO" dirty="0" smtClean="0">
                <a:latin typeface="+mn-lt"/>
              </a:rPr>
              <a:t> </a:t>
            </a:r>
          </a:p>
          <a:p>
            <a:r>
              <a:rPr lang="nb-NO" dirty="0">
                <a:solidFill>
                  <a:srgbClr val="000000"/>
                </a:solidFill>
                <a:latin typeface="Calibri"/>
              </a:rPr>
              <a:t>Statlige myndigheters adgang til å fremme innsigelser som virker hemmende på boligregulering og lokal handlefrihet skal begrenses og innsigelsene samordnes bedre. </a:t>
            </a:r>
            <a:endParaRPr lang="nb-NO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29300" y="117000"/>
            <a:ext cx="28575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349946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23813"/>
            <a:ext cx="5791200" cy="68103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022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Departementets arbeid/prosjekt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endParaRPr lang="nb-NO" dirty="0" smtClean="0"/>
          </a:p>
          <a:p>
            <a:pPr lvl="0"/>
            <a:r>
              <a:rPr lang="nb-NO" sz="29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Gjennomgang </a:t>
            </a:r>
            <a:r>
              <a:rPr lang="nb-NO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av bestemmelsene </a:t>
            </a:r>
            <a:r>
              <a:rPr lang="nb-NO" sz="2900" b="1" dirty="0" smtClean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2012/13</a:t>
            </a:r>
            <a:endParaRPr lang="nb-NO" sz="29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nb-NO" u="sng" dirty="0" smtClean="0"/>
          </a:p>
          <a:p>
            <a:pPr marL="0" indent="0">
              <a:buNone/>
            </a:pPr>
            <a:r>
              <a:rPr lang="nb-NO" u="sng" dirty="0" smtClean="0"/>
              <a:t>Tredelt prosjekt;</a:t>
            </a:r>
            <a:endParaRPr lang="nb-NO" u="sng" dirty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Gjennomgang </a:t>
            </a:r>
            <a:r>
              <a:rPr lang="nb-NO" dirty="0"/>
              <a:t>med departementer og innsigelsesorganer</a:t>
            </a:r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Konsulentoppdrag – kunnskapsinnhenting NIBR</a:t>
            </a:r>
            <a:endParaRPr lang="nb-NO" dirty="0"/>
          </a:p>
          <a:p>
            <a:pPr marL="514350" indent="-514350">
              <a:buFont typeface="+mj-lt"/>
              <a:buAutoNum type="arabicPeriod"/>
            </a:pPr>
            <a:r>
              <a:rPr lang="nb-NO" dirty="0" smtClean="0"/>
              <a:t>Revisjon </a:t>
            </a:r>
            <a:r>
              <a:rPr lang="nb-NO" dirty="0"/>
              <a:t>av rundskriv </a:t>
            </a:r>
            <a:r>
              <a:rPr lang="nb-NO" dirty="0" smtClean="0"/>
              <a:t>T-5/95 – om bruk av innsigelse</a:t>
            </a:r>
            <a:endParaRPr lang="nb-NO" dirty="0"/>
          </a:p>
          <a:p>
            <a:pPr>
              <a:buNone/>
            </a:pPr>
            <a:r>
              <a:rPr lang="nb-NO" dirty="0"/>
              <a:t>	</a:t>
            </a:r>
            <a:endParaRPr lang="nb-NO" dirty="0" smtClean="0"/>
          </a:p>
          <a:p>
            <a:pPr>
              <a:buNone/>
            </a:pPr>
            <a:r>
              <a:rPr lang="nb-NO" dirty="0"/>
              <a:t>I tillegg: Forsøk </a:t>
            </a:r>
            <a:r>
              <a:rPr lang="nb-NO" dirty="0" smtClean="0"/>
              <a:t>om samordning i </a:t>
            </a:r>
            <a:r>
              <a:rPr lang="nb-NO" dirty="0"/>
              <a:t>6 utvalgte fylker</a:t>
            </a:r>
          </a:p>
          <a:p>
            <a:pPr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479156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Hva?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Innsigelse; myndigheten til å treffe endelig vedtak i plansaker overføres fra kommunen til Miljøverndepartementet</a:t>
            </a:r>
          </a:p>
          <a:p>
            <a:endParaRPr lang="nb-NO" dirty="0" smtClean="0"/>
          </a:p>
          <a:p>
            <a:r>
              <a:rPr lang="nb-NO" dirty="0" smtClean="0"/>
              <a:t>Bare viktige konfliktsaker</a:t>
            </a:r>
          </a:p>
          <a:p>
            <a:pPr lvl="1"/>
            <a:r>
              <a:rPr lang="nb-NO" dirty="0"/>
              <a:t>n</a:t>
            </a:r>
            <a:r>
              <a:rPr lang="nb-NO" dirty="0" smtClean="0"/>
              <a:t>asjonale interesser</a:t>
            </a:r>
          </a:p>
          <a:p>
            <a:pPr lvl="1"/>
            <a:r>
              <a:rPr lang="nb-NO" dirty="0"/>
              <a:t>v</a:t>
            </a:r>
            <a:r>
              <a:rPr lang="nb-NO" dirty="0" smtClean="0"/>
              <a:t>esentlige regionale interesser</a:t>
            </a:r>
          </a:p>
          <a:p>
            <a:pPr marL="457200" lvl="1" indent="0">
              <a:buNone/>
            </a:pPr>
            <a:r>
              <a:rPr lang="nb-NO" dirty="0" smtClean="0"/>
              <a:t>…og andre interesser av vesentlig betydning</a:t>
            </a:r>
          </a:p>
          <a:p>
            <a:pPr marL="457200" lvl="1" indent="0">
              <a:buNone/>
            </a:pPr>
            <a:endParaRPr lang="nb-NO" dirty="0" smtClean="0"/>
          </a:p>
          <a:p>
            <a:pPr marL="457200" lvl="1" indent="0">
              <a:buNone/>
            </a:pPr>
            <a:endParaRPr lang="nb-NO" dirty="0"/>
          </a:p>
          <a:p>
            <a:pPr marL="457200" lvl="1" indent="0">
              <a:buNone/>
            </a:pPr>
            <a:endParaRPr lang="nb-NO" dirty="0" smtClean="0"/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111763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dirty="0" smtClean="0"/>
              <a:t>Tallenes </a:t>
            </a:r>
            <a:r>
              <a:rPr lang="nb-NO" dirty="0"/>
              <a:t>tale </a:t>
            </a:r>
            <a:r>
              <a:rPr lang="nb-NO" dirty="0" smtClean="0"/>
              <a:t>- Nordland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Innsigelse kommune(del)plan: 40-61% Innsigelse reguleringsplaner 19-34%</a:t>
            </a:r>
          </a:p>
          <a:p>
            <a:r>
              <a:rPr lang="nb-NO" dirty="0" smtClean="0"/>
              <a:t>Økning og stigende trend</a:t>
            </a:r>
          </a:p>
          <a:p>
            <a:r>
              <a:rPr lang="nb-NO" dirty="0" smtClean="0"/>
              <a:t>Fylkesmannen størst – Kp:42% (Rp:14%)</a:t>
            </a:r>
          </a:p>
          <a:p>
            <a:pPr lvl="1"/>
            <a:r>
              <a:rPr lang="nb-NO" dirty="0" smtClean="0"/>
              <a:t>I Nordland – </a:t>
            </a:r>
            <a:r>
              <a:rPr lang="nb-NO" dirty="0" err="1" smtClean="0"/>
              <a:t>Kp</a:t>
            </a:r>
            <a:r>
              <a:rPr lang="nb-NO" dirty="0" smtClean="0"/>
              <a:t>: 24% (</a:t>
            </a:r>
            <a:r>
              <a:rPr lang="nb-NO" dirty="0" err="1" smtClean="0"/>
              <a:t>Rp</a:t>
            </a:r>
            <a:r>
              <a:rPr lang="nb-NO" dirty="0" smtClean="0"/>
              <a:t>: 7%)</a:t>
            </a:r>
          </a:p>
          <a:p>
            <a:r>
              <a:rPr lang="nb-NO" dirty="0" smtClean="0"/>
              <a:t>Fylkeskommunen – </a:t>
            </a:r>
            <a:r>
              <a:rPr lang="nb-NO" dirty="0" err="1" smtClean="0"/>
              <a:t>Kp</a:t>
            </a:r>
            <a:r>
              <a:rPr lang="nb-NO" dirty="0" smtClean="0"/>
              <a:t>: 21% (</a:t>
            </a:r>
            <a:r>
              <a:rPr lang="nb-NO" dirty="0" err="1" smtClean="0"/>
              <a:t>Rp</a:t>
            </a:r>
            <a:r>
              <a:rPr lang="nb-NO" dirty="0" smtClean="0"/>
              <a:t>: 6%)</a:t>
            </a:r>
          </a:p>
          <a:p>
            <a:pPr lvl="1"/>
            <a:r>
              <a:rPr lang="nb-NO" dirty="0" smtClean="0"/>
              <a:t>I Nordland </a:t>
            </a:r>
            <a:r>
              <a:rPr lang="nb-NO" dirty="0" err="1" smtClean="0"/>
              <a:t>Kp</a:t>
            </a:r>
            <a:r>
              <a:rPr lang="nb-NO" dirty="0" smtClean="0"/>
              <a:t>: 5% (</a:t>
            </a:r>
            <a:r>
              <a:rPr lang="nb-NO" dirty="0" err="1" smtClean="0"/>
              <a:t>Rp</a:t>
            </a:r>
            <a:r>
              <a:rPr lang="nb-NO" dirty="0" smtClean="0"/>
              <a:t>: 4%)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18821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521" y="1528200"/>
            <a:ext cx="8222720" cy="4860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140" y="844200"/>
            <a:ext cx="5238816" cy="68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79908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Hyppigeste begrunnelser</a:t>
            </a:r>
            <a:endParaRPr lang="nb-NO" dirty="0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127" y="2262600"/>
            <a:ext cx="3748945" cy="4525963"/>
          </a:xfrm>
          <a:prstGeom prst="rect">
            <a:avLst/>
          </a:prstGeom>
          <a:noFill/>
          <a:ln w="349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127" y="1686600"/>
            <a:ext cx="3868872" cy="576000"/>
          </a:xfrm>
          <a:prstGeom prst="rect">
            <a:avLst/>
          </a:prstGeom>
          <a:noFill/>
          <a:ln w="1587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Ellipse 6"/>
          <p:cNvSpPr/>
          <p:nvPr/>
        </p:nvSpPr>
        <p:spPr>
          <a:xfrm>
            <a:off x="1432800" y="4658400"/>
            <a:ext cx="4515127" cy="10152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26589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Forbedringspunkter - </a:t>
            </a:r>
            <a:r>
              <a:rPr lang="nb-NO" dirty="0" err="1" smtClean="0"/>
              <a:t>Nibr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Økt koordinering regionale myndigheter</a:t>
            </a:r>
          </a:p>
          <a:p>
            <a:r>
              <a:rPr lang="nb-NO" dirty="0" smtClean="0"/>
              <a:t>Utvidet saksbehandlingskapasitet på regionalt nivå /tidligere involvering</a:t>
            </a:r>
          </a:p>
          <a:p>
            <a:r>
              <a:rPr lang="nb-NO" dirty="0" smtClean="0"/>
              <a:t>Økt forståelse på politisk nivå i kommunene for hvorfor innsigelser fremmes</a:t>
            </a:r>
          </a:p>
          <a:p>
            <a:pPr lvl="0"/>
            <a:r>
              <a:rPr lang="nb-NO" dirty="0">
                <a:solidFill>
                  <a:prstClr val="black"/>
                </a:solidFill>
              </a:rPr>
              <a:t>Gode prosesser – tidlig avklaring </a:t>
            </a:r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872921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Forsøkets formål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Effektiv og målrettet planbehandling</a:t>
            </a:r>
          </a:p>
          <a:p>
            <a:pPr lvl="1"/>
            <a:r>
              <a:rPr lang="nb-NO" dirty="0"/>
              <a:t>Få ned tidsbruken</a:t>
            </a:r>
          </a:p>
          <a:p>
            <a:pPr lvl="1"/>
            <a:r>
              <a:rPr lang="nb-NO" dirty="0" smtClean="0"/>
              <a:t>Samordning av interesser</a:t>
            </a:r>
            <a:endParaRPr lang="nb-NO" dirty="0"/>
          </a:p>
          <a:p>
            <a:r>
              <a:rPr lang="nb-NO" dirty="0" smtClean="0"/>
              <a:t>Bedre samarbeid kommune – stat</a:t>
            </a:r>
          </a:p>
          <a:p>
            <a:r>
              <a:rPr lang="nb-NO" dirty="0" smtClean="0"/>
              <a:t>Styrke kvalitet og gjennomførbarhet</a:t>
            </a:r>
          </a:p>
          <a:p>
            <a:endParaRPr lang="nb-NO" dirty="0"/>
          </a:p>
          <a:p>
            <a:r>
              <a:rPr lang="nb-NO" dirty="0" smtClean="0"/>
              <a:t>Færre planer til avgjørelse i departementet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259792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Overordnet ramme</a:t>
            </a:r>
            <a:endParaRPr lang="nb-NO" dirty="0"/>
          </a:p>
        </p:txBody>
      </p:sp>
      <p:sp>
        <p:nvSpPr>
          <p:cNvPr id="5" name="Plassholder for innhold 4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nb-NO" dirty="0" smtClean="0"/>
              <a:t>Fylkesmannen får samordningsansvaret for innsigelser fra </a:t>
            </a:r>
            <a:r>
              <a:rPr lang="nb-NO" u="sng" dirty="0" smtClean="0"/>
              <a:t>statlige</a:t>
            </a:r>
            <a:r>
              <a:rPr lang="nb-NO" dirty="0" smtClean="0"/>
              <a:t> myndigheter</a:t>
            </a:r>
          </a:p>
          <a:p>
            <a:pPr lvl="1"/>
            <a:r>
              <a:rPr lang="nb-NO" dirty="0" smtClean="0"/>
              <a:t>Innsigelser skal gå via Fylkesmannen</a:t>
            </a:r>
          </a:p>
          <a:p>
            <a:pPr lvl="1"/>
            <a:r>
              <a:rPr lang="nb-NO" dirty="0" smtClean="0"/>
              <a:t>Fylkesmannen gis myndighet til å avskjære innsigelser</a:t>
            </a:r>
          </a:p>
          <a:p>
            <a:r>
              <a:rPr lang="nb-NO" dirty="0" smtClean="0"/>
              <a:t>Fylkesmannen skal arbeide for å styrke samarbeidet tidlig i planprosesser</a:t>
            </a:r>
          </a:p>
          <a:p>
            <a:r>
              <a:rPr lang="nb-NO" dirty="0" smtClean="0"/>
              <a:t>Skille mellom Fylkesmannen som samordner og som innsigelsesmyndighet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8202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Målsetting Nordland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 smtClean="0"/>
              <a:t>Bedre dialogen i plansaker</a:t>
            </a:r>
          </a:p>
          <a:p>
            <a:r>
              <a:rPr lang="nb-NO" dirty="0" smtClean="0"/>
              <a:t>Påse at innsigelser er tilstrekkelig begrunnet i vesentlig regionale eller nasjonale interesser</a:t>
            </a:r>
          </a:p>
          <a:p>
            <a:r>
              <a:rPr lang="nb-NO" dirty="0" smtClean="0"/>
              <a:t>Samordne ved motstrid</a:t>
            </a:r>
          </a:p>
          <a:p>
            <a:r>
              <a:rPr lang="nb-NO" dirty="0" smtClean="0"/>
              <a:t>Gjøre kommunene bedre til å avveie lokale, regionale og nasjonale interesser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639764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FOSIN - organisering</a:t>
            </a:r>
            <a:endParaRPr lang="nb-NO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601142"/>
            <a:ext cx="7868355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68911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Hva som er gjort: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b-NO" dirty="0"/>
              <a:t>Oppstartsmøte 10. september 2013</a:t>
            </a:r>
          </a:p>
          <a:p>
            <a:r>
              <a:rPr lang="nb-NO" dirty="0" err="1"/>
              <a:t>Oppstartsbrev</a:t>
            </a:r>
            <a:r>
              <a:rPr lang="nb-NO" dirty="0"/>
              <a:t> 18. september 2013</a:t>
            </a:r>
          </a:p>
          <a:p>
            <a:pPr lvl="1"/>
            <a:r>
              <a:rPr lang="nb-NO" dirty="0"/>
              <a:t>Saker med oppstart etter 1. november 2013</a:t>
            </a:r>
          </a:p>
          <a:p>
            <a:r>
              <a:rPr lang="nb-NO" dirty="0"/>
              <a:t>Besøkt plannettverk i 5 av 7 regioner</a:t>
            </a:r>
          </a:p>
          <a:p>
            <a:r>
              <a:rPr lang="nb-NO" dirty="0" err="1"/>
              <a:t>KS´s</a:t>
            </a:r>
            <a:r>
              <a:rPr lang="nb-NO" dirty="0"/>
              <a:t> Høstkonferanse Nordland</a:t>
            </a:r>
          </a:p>
          <a:p>
            <a:r>
              <a:rPr lang="nb-NO" dirty="0"/>
              <a:t>Rådmannsutvalget Nordland</a:t>
            </a:r>
          </a:p>
          <a:p>
            <a:r>
              <a:rPr lang="nb-NO" dirty="0"/>
              <a:t>Etablert referansegruppe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058694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smtClean="0"/>
              <a:t>Hvor er vi: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lvl="0" indent="-514350">
              <a:buFont typeface="+mj-lt"/>
              <a:buAutoNum type="arabicPeriod"/>
            </a:pPr>
            <a:endParaRPr lang="nb-NO" dirty="0" smtClean="0">
              <a:solidFill>
                <a:prstClr val="black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nb-NO" dirty="0" smtClean="0">
                <a:solidFill>
                  <a:prstClr val="black"/>
                </a:solidFill>
              </a:rPr>
              <a:t>Saksbehandling </a:t>
            </a:r>
            <a:r>
              <a:rPr lang="nb-NO" dirty="0">
                <a:solidFill>
                  <a:prstClr val="black"/>
                </a:solidFill>
              </a:rPr>
              <a:t>i forsøksperioden</a:t>
            </a:r>
          </a:p>
          <a:p>
            <a:pPr marL="514350" lvl="0" indent="-514350">
              <a:buFont typeface="+mj-lt"/>
              <a:buAutoNum type="arabicPeriod"/>
            </a:pPr>
            <a:r>
              <a:rPr lang="nb-NO" dirty="0">
                <a:solidFill>
                  <a:prstClr val="black"/>
                </a:solidFill>
              </a:rPr>
              <a:t>Felles mal</a:t>
            </a:r>
          </a:p>
          <a:p>
            <a:pPr marL="514350" lvl="0" indent="-514350">
              <a:buFont typeface="+mj-lt"/>
              <a:buAutoNum type="arabicPeriod"/>
            </a:pPr>
            <a:r>
              <a:rPr lang="nb-NO" dirty="0">
                <a:solidFill>
                  <a:prstClr val="black"/>
                </a:solidFill>
              </a:rPr>
              <a:t>Felles innsynsløsning</a:t>
            </a:r>
          </a:p>
          <a:p>
            <a:pPr marL="514350" lvl="0" indent="-514350">
              <a:buFont typeface="+mj-lt"/>
              <a:buAutoNum type="arabicPeriod"/>
            </a:pPr>
            <a:r>
              <a:rPr lang="nb-NO" dirty="0">
                <a:solidFill>
                  <a:prstClr val="black"/>
                </a:solidFill>
              </a:rPr>
              <a:t>Policynotat </a:t>
            </a:r>
            <a:endParaRPr lang="nb-NO" dirty="0" smtClean="0">
              <a:solidFill>
                <a:prstClr val="black"/>
              </a:solidFill>
            </a:endParaRPr>
          </a:p>
          <a:p>
            <a:pPr marL="514350" lvl="0" indent="-514350">
              <a:buFont typeface="+mj-lt"/>
              <a:buAutoNum type="arabicPeriod"/>
            </a:pPr>
            <a:r>
              <a:rPr lang="nb-NO" dirty="0" smtClean="0">
                <a:solidFill>
                  <a:prstClr val="black"/>
                </a:solidFill>
              </a:rPr>
              <a:t>Veileder Nordland</a:t>
            </a:r>
            <a:endParaRPr lang="nb-NO" dirty="0">
              <a:solidFill>
                <a:prstClr val="black"/>
              </a:solidFill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6746751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Retningslinjer innsigelse og klage</a:t>
            </a:r>
            <a:endParaRPr lang="nb-NO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354" y="1581386"/>
            <a:ext cx="3440350" cy="48600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2292614"/>
            <a:ext cx="4767433" cy="370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61427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83" y="610896"/>
            <a:ext cx="3245315" cy="442779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lassholder for innhold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53151" y="1842942"/>
            <a:ext cx="4415384" cy="3312000"/>
          </a:xfrm>
          <a:prstGeom prst="rect">
            <a:avLst/>
          </a:prstGeom>
          <a:noFill/>
          <a:ln>
            <a:solidFill>
              <a:schemeClr val="tx2"/>
            </a:solidFill>
          </a:ln>
        </p:spPr>
      </p:pic>
      <p:graphicFrame>
        <p:nvGraphicFramePr>
          <p:cNvPr id="4" name="Objek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56596325"/>
              </p:ext>
            </p:extLst>
          </p:nvPr>
        </p:nvGraphicFramePr>
        <p:xfrm>
          <a:off x="2427288" y="1257300"/>
          <a:ext cx="2895600" cy="406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5" name="Acrobat Document" r:id="rId5" imgW="5829199" imgH="8181772" progId="AcroExch.Document.7">
                  <p:embed/>
                </p:oleObj>
              </mc:Choice>
              <mc:Fallback>
                <p:oleObj name="Acrobat Document" r:id="rId5" imgW="5829199" imgH="8181772" progId="AcroExch.Document.7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27288" y="1257300"/>
                        <a:ext cx="2895600" cy="4064000"/>
                      </a:xfrm>
                      <a:prstGeom prst="rect">
                        <a:avLst/>
                      </a:prstGeom>
                      <a:noFill/>
                      <a:ln w="9525">
                        <a:solidFill>
                          <a:schemeClr val="tx1"/>
                        </a:solidFill>
                        <a:miter lim="800000"/>
                        <a:headEnd/>
                        <a:tailEnd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06836" y="1390567"/>
            <a:ext cx="2997603" cy="4216749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Bilde 5"/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46089" y="2601869"/>
            <a:ext cx="3798755" cy="379366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53685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 dirty="0" smtClean="0"/>
              <a:t>Prosjektperiode til september 2016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endParaRPr lang="nb-NO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087" y="2068294"/>
            <a:ext cx="7344000" cy="28210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37459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-presentasjo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PowerPoint-presentasjon</Template>
  <TotalTime>1504</TotalTime>
  <Words>402</Words>
  <Application>Microsoft Office PowerPoint</Application>
  <PresentationFormat>Skjermfremvisning (4:3)</PresentationFormat>
  <Paragraphs>79</Paragraphs>
  <Slides>18</Slides>
  <Notes>2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Innebygde OLE-servere</vt:lpstr>
      </vt:variant>
      <vt:variant>
        <vt:i4>1</vt:i4>
      </vt:variant>
      <vt:variant>
        <vt:lpstr>Lysbildetitler</vt:lpstr>
      </vt:variant>
      <vt:variant>
        <vt:i4>18</vt:i4>
      </vt:variant>
    </vt:vector>
  </HeadingPairs>
  <TitlesOfParts>
    <vt:vector size="20" baseType="lpstr">
      <vt:lpstr>PowerPoint-presentasjon</vt:lpstr>
      <vt:lpstr>Acrobat Document</vt:lpstr>
      <vt:lpstr>Kort om forsøk om samordning av innsigelser  - FOSIN -Nordland</vt:lpstr>
      <vt:lpstr>Regjeringsplattform</vt:lpstr>
      <vt:lpstr>PowerPoint-presentasjon</vt:lpstr>
      <vt:lpstr>Departementets arbeid/prosjekt</vt:lpstr>
      <vt:lpstr>Hva?</vt:lpstr>
      <vt:lpstr>Tallenes tale - Nordland</vt:lpstr>
      <vt:lpstr>PowerPoint-presentasjon</vt:lpstr>
      <vt:lpstr>Hyppigeste begrunnelser</vt:lpstr>
      <vt:lpstr>Forbedringspunkter - Nibr</vt:lpstr>
      <vt:lpstr>Forsøkets formål</vt:lpstr>
      <vt:lpstr>Overordnet ramme</vt:lpstr>
      <vt:lpstr>Målsetting Nordland</vt:lpstr>
      <vt:lpstr>FOSIN - organisering</vt:lpstr>
      <vt:lpstr>Hva som er gjort:</vt:lpstr>
      <vt:lpstr>Hvor er vi:</vt:lpstr>
      <vt:lpstr>Retningslinjer innsigelse og klage</vt:lpstr>
      <vt:lpstr>PowerPoint-presentasjon</vt:lpstr>
      <vt:lpstr>Prosjektperiode til september 2016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Forsøk samordning av statlige innsigelser</dc:title>
  <dc:creator>Johansen Egil</dc:creator>
  <cp:lastModifiedBy>Kvitvik Roar Arne</cp:lastModifiedBy>
  <cp:revision>78</cp:revision>
  <cp:lastPrinted>2013-10-23T14:02:23Z</cp:lastPrinted>
  <dcterms:created xsi:type="dcterms:W3CDTF">2013-08-13T13:09:12Z</dcterms:created>
  <dcterms:modified xsi:type="dcterms:W3CDTF">2013-12-10T09:45:26Z</dcterms:modified>
</cp:coreProperties>
</file>