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62" r:id="rId2"/>
    <p:sldId id="277" r:id="rId3"/>
    <p:sldId id="276" r:id="rId4"/>
    <p:sldId id="278" r:id="rId5"/>
    <p:sldId id="279" r:id="rId6"/>
    <p:sldId id="280" r:id="rId7"/>
    <p:sldId id="281" r:id="rId8"/>
    <p:sldId id="282" r:id="rId9"/>
    <p:sldId id="283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7" r:id="rId18"/>
    <p:sldId id="298" r:id="rId19"/>
    <p:sldId id="269" r:id="rId20"/>
    <p:sldId id="270" r:id="rId21"/>
    <p:sldId id="264" r:id="rId22"/>
    <p:sldId id="274" r:id="rId23"/>
    <p:sldId id="284" r:id="rId24"/>
    <p:sldId id="285" r:id="rId25"/>
    <p:sldId id="293" r:id="rId26"/>
    <p:sldId id="295" r:id="rId27"/>
    <p:sldId id="296" r:id="rId28"/>
  </p:sldIdLst>
  <p:sldSz cx="9144000" cy="6858000" type="screen4x3"/>
  <p:notesSz cx="6810375" cy="9942513"/>
  <p:defaultTextStyle>
    <a:defPPr>
      <a:defRPr lang="nn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5560"/>
    <a:srgbClr val="ED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6" d="100"/>
        <a:sy n="10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62AF2B-CAD5-6041-9A92-86A09088457D}" type="datetimeFigureOut">
              <a:rPr lang="nn-NO" smtClean="0"/>
              <a:pPr/>
              <a:t>26.11.2013</a:t>
            </a:fld>
            <a:endParaRPr lang="nn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E341BF-3395-A047-A3A2-971CE5634986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98820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8F1763-B220-ED42-A88F-03D6C4484761}" type="datetimeFigureOut">
              <a:rPr lang="nn-NO" smtClean="0"/>
              <a:pPr/>
              <a:t>26.11.2013</a:t>
            </a:fld>
            <a:endParaRPr lang="nn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n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1038" y="4722694"/>
            <a:ext cx="544830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CAFFC-682B-A746-ADFA-F92C308EAC0F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893302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>
                <a:solidFill>
                  <a:prstClr val="black"/>
                </a:solidFill>
              </a:rPr>
              <a:pPr/>
              <a:t>1</a:t>
            </a:fld>
            <a:endParaRPr lang="nn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168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02622DB-D8B7-4B28-894B-D38267618C4B}" type="slidenum">
              <a:rPr lang="en-GB" altLang="nb-NO" smtClean="0">
                <a:solidFill>
                  <a:srgbClr val="000000"/>
                </a:solidFill>
                <a:latin typeface="Times New Roman" pitchFamily="18" charset="0"/>
              </a:rPr>
              <a:pPr eaLnBrk="1" hangingPunct="1"/>
              <a:t>4</a:t>
            </a:fld>
            <a:endParaRPr lang="en-GB" altLang="nb-NO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1135063" y="745689"/>
            <a:ext cx="4540250" cy="372844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nb-NO" altLang="nb-NO"/>
          </a:p>
        </p:txBody>
      </p:sp>
      <p:sp>
        <p:nvSpPr>
          <p:cNvPr id="33796" name="Rectangle 2"/>
          <p:cNvSpPr>
            <a:spLocks noGrp="1" noChangeArrowheads="1"/>
          </p:cNvSpPr>
          <p:nvPr>
            <p:ph type="body"/>
          </p:nvPr>
        </p:nvSpPr>
        <p:spPr>
          <a:xfrm>
            <a:off x="681038" y="4722694"/>
            <a:ext cx="5446724" cy="447413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nb-NO" altLang="nb-NO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C1AA4FF-C005-485D-AC20-5DE8B243B50A}" type="slidenum">
              <a:rPr lang="en-GB" altLang="nb-NO" smtClean="0">
                <a:solidFill>
                  <a:srgbClr val="000000"/>
                </a:solidFill>
                <a:latin typeface="Times New Roman" pitchFamily="18" charset="0"/>
              </a:rPr>
              <a:pPr eaLnBrk="1" hangingPunct="1"/>
              <a:t>5</a:t>
            </a:fld>
            <a:endParaRPr lang="en-GB" altLang="nb-NO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819" name="Text Box 2"/>
          <p:cNvSpPr txBox="1">
            <a:spLocks noChangeArrowheads="1"/>
          </p:cNvSpPr>
          <p:nvPr/>
        </p:nvSpPr>
        <p:spPr bwMode="auto">
          <a:xfrm>
            <a:off x="1135063" y="745689"/>
            <a:ext cx="4540250" cy="372844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nb-NO" altLang="nb-NO"/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/>
          </p:nvPr>
        </p:nvSpPr>
        <p:spPr>
          <a:xfrm>
            <a:off x="681038" y="4722694"/>
            <a:ext cx="5446724" cy="447413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nb-NO" altLang="nb-NO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B68BF81-8BAF-4059-B169-C0055A473414}" type="slidenum">
              <a:rPr lang="en-GB" altLang="nb-NO" smtClean="0">
                <a:solidFill>
                  <a:srgbClr val="000000"/>
                </a:solidFill>
                <a:latin typeface="Times New Roman" pitchFamily="18" charset="0"/>
              </a:rPr>
              <a:pPr eaLnBrk="1" hangingPunct="1"/>
              <a:t>8</a:t>
            </a:fld>
            <a:endParaRPr lang="en-GB" altLang="nb-NO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D465B70-2241-4889-8794-6F900663A36F}" type="slidenum">
              <a:rPr lang="en-GB" altLang="nb-NO" smtClean="0">
                <a:solidFill>
                  <a:srgbClr val="000000"/>
                </a:solidFill>
                <a:latin typeface="Times New Roman" pitchFamily="18" charset="0"/>
              </a:rPr>
              <a:pPr eaLnBrk="1" hangingPunct="1"/>
              <a:t>10</a:t>
            </a:fld>
            <a:endParaRPr lang="en-GB" altLang="nb-NO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1135063" y="745689"/>
            <a:ext cx="4540250" cy="372844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nb-NO" altLang="nb-NO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681038" y="4722694"/>
            <a:ext cx="5446724" cy="447413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nb-NO" altLang="nb-NO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380D6B4-C40C-48D6-AAEA-DA02A03D659A}" type="slidenum">
              <a:rPr lang="en-GB" altLang="nb-NO" smtClean="0">
                <a:solidFill>
                  <a:srgbClr val="000000"/>
                </a:solidFill>
                <a:latin typeface="Times New Roman" pitchFamily="18" charset="0"/>
              </a:rPr>
              <a:pPr eaLnBrk="1" hangingPunct="1"/>
              <a:t>11</a:t>
            </a:fld>
            <a:endParaRPr lang="en-GB" altLang="nb-NO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7891" name="Text Box 2"/>
          <p:cNvSpPr txBox="1">
            <a:spLocks noChangeArrowheads="1"/>
          </p:cNvSpPr>
          <p:nvPr/>
        </p:nvSpPr>
        <p:spPr bwMode="auto">
          <a:xfrm>
            <a:off x="1135063" y="745689"/>
            <a:ext cx="4540250" cy="372844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nb-NO" altLang="nb-NO"/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/>
          </p:nvPr>
        </p:nvSpPr>
        <p:spPr>
          <a:xfrm>
            <a:off x="681038" y="4722694"/>
            <a:ext cx="5446724" cy="447413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nb-NO" altLang="nb-NO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3254777-273E-4E4E-8B1F-C5DCCDFF1220}" type="slidenum">
              <a:rPr lang="en-GB" altLang="nb-NO" smtClean="0">
                <a:solidFill>
                  <a:srgbClr val="000000"/>
                </a:solidFill>
                <a:latin typeface="Times New Roman" pitchFamily="18" charset="0"/>
              </a:rPr>
              <a:pPr eaLnBrk="1" hangingPunct="1"/>
              <a:t>12</a:t>
            </a:fld>
            <a:endParaRPr lang="en-GB" altLang="nb-NO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8915" name="Text Box 1"/>
          <p:cNvSpPr txBox="1">
            <a:spLocks noChangeArrowheads="1"/>
          </p:cNvSpPr>
          <p:nvPr/>
        </p:nvSpPr>
        <p:spPr bwMode="auto">
          <a:xfrm>
            <a:off x="1135063" y="745689"/>
            <a:ext cx="4540250" cy="372844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nb-NO" altLang="nb-NO"/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body"/>
          </p:nvPr>
        </p:nvSpPr>
        <p:spPr>
          <a:xfrm>
            <a:off x="681038" y="4722694"/>
            <a:ext cx="5446724" cy="447413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nb-NO" altLang="nb-NO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B723862-38F7-4E2F-B4C0-3B48B3105223}" type="slidenum">
              <a:rPr lang="en-GB" altLang="nb-NO" smtClean="0">
                <a:solidFill>
                  <a:srgbClr val="000000"/>
                </a:solidFill>
                <a:latin typeface="Times New Roman" pitchFamily="18" charset="0"/>
              </a:rPr>
              <a:pPr eaLnBrk="1" hangingPunct="1"/>
              <a:t>13</a:t>
            </a:fld>
            <a:endParaRPr lang="en-GB" altLang="nb-NO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9939" name="Text Box 2"/>
          <p:cNvSpPr txBox="1">
            <a:spLocks noChangeArrowheads="1"/>
          </p:cNvSpPr>
          <p:nvPr/>
        </p:nvSpPr>
        <p:spPr bwMode="auto">
          <a:xfrm>
            <a:off x="1135063" y="745689"/>
            <a:ext cx="4540250" cy="372844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nb-NO" altLang="nb-NO"/>
          </a:p>
        </p:txBody>
      </p:sp>
      <p:sp>
        <p:nvSpPr>
          <p:cNvPr id="39940" name="Rectangle 3"/>
          <p:cNvSpPr>
            <a:spLocks noGrp="1" noChangeArrowheads="1"/>
          </p:cNvSpPr>
          <p:nvPr>
            <p:ph type="body"/>
          </p:nvPr>
        </p:nvSpPr>
        <p:spPr>
          <a:xfrm>
            <a:off x="681038" y="4722694"/>
            <a:ext cx="5446724" cy="447413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nb-NO" altLang="nb-NO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7198B5F-7DCC-44D0-9A62-7A6394FE6CD3}" type="slidenum">
              <a:rPr lang="en-GB" altLang="nb-NO" smtClean="0">
                <a:solidFill>
                  <a:srgbClr val="000000"/>
                </a:solidFill>
                <a:latin typeface="Times New Roman" pitchFamily="18" charset="0"/>
              </a:rPr>
              <a:pPr eaLnBrk="1" hangingPunct="1"/>
              <a:t>14</a:t>
            </a:fld>
            <a:endParaRPr lang="en-GB" altLang="nb-NO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0963" name="Text Box 1"/>
          <p:cNvSpPr txBox="1">
            <a:spLocks noChangeArrowheads="1"/>
          </p:cNvSpPr>
          <p:nvPr/>
        </p:nvSpPr>
        <p:spPr bwMode="auto">
          <a:xfrm>
            <a:off x="1135063" y="745689"/>
            <a:ext cx="4540250" cy="372844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nb-NO" altLang="nb-NO"/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body"/>
          </p:nvPr>
        </p:nvSpPr>
        <p:spPr>
          <a:xfrm>
            <a:off x="681038" y="4722694"/>
            <a:ext cx="5446724" cy="447413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altLang="nb-NO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A5827C7-EF0C-4528-A9FD-04977A7DFF3E}" type="slidenum">
              <a:rPr lang="en-GB" altLang="nb-NO" smtClean="0">
                <a:solidFill>
                  <a:srgbClr val="000000"/>
                </a:solidFill>
                <a:latin typeface="Times New Roman" pitchFamily="18" charset="0"/>
              </a:rPr>
              <a:pPr eaLnBrk="1" hangingPunct="1"/>
              <a:t>15</a:t>
            </a:fld>
            <a:endParaRPr lang="en-GB" altLang="nb-NO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987" name="Text Box 2"/>
          <p:cNvSpPr txBox="1">
            <a:spLocks noChangeArrowheads="1"/>
          </p:cNvSpPr>
          <p:nvPr/>
        </p:nvSpPr>
        <p:spPr bwMode="auto">
          <a:xfrm>
            <a:off x="1135063" y="745689"/>
            <a:ext cx="4540250" cy="372844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nb-NO" altLang="nb-NO"/>
          </a:p>
        </p:txBody>
      </p:sp>
      <p:sp>
        <p:nvSpPr>
          <p:cNvPr id="41988" name="Rectangle 3"/>
          <p:cNvSpPr>
            <a:spLocks noGrp="1" noChangeArrowheads="1"/>
          </p:cNvSpPr>
          <p:nvPr>
            <p:ph type="body"/>
          </p:nvPr>
        </p:nvSpPr>
        <p:spPr>
          <a:xfrm>
            <a:off x="681038" y="4722694"/>
            <a:ext cx="5446724" cy="447413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 altLang="nb-NO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72050" cy="3729038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B83DE1-7FB6-4408-ADD9-A395F4E974DE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B83DE1-7FB6-4408-ADD9-A395F4E974DE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B83DE1-7FB6-4408-ADD9-A395F4E974DE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B83DE1-7FB6-4408-ADD9-A395F4E974DE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C664533-51C7-4220-AA2D-4BD5B6C05F57}" type="slidenum">
              <a:rPr lang="nb-NO" altLang="nb-NO" smtClean="0"/>
              <a:pPr eaLnBrk="1" hangingPunct="1"/>
              <a:t>25</a:t>
            </a:fld>
            <a:endParaRPr lang="nb-NO" altLang="nb-NO" smtClean="0"/>
          </a:p>
        </p:txBody>
      </p:sp>
      <p:sp>
        <p:nvSpPr>
          <p:cNvPr id="43011" name="Text Box 2"/>
          <p:cNvSpPr txBox="1">
            <a:spLocks noChangeArrowheads="1"/>
          </p:cNvSpPr>
          <p:nvPr/>
        </p:nvSpPr>
        <p:spPr bwMode="auto">
          <a:xfrm>
            <a:off x="1135063" y="745689"/>
            <a:ext cx="4540250" cy="372844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nb-NO" altLang="nb-NO"/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body"/>
          </p:nvPr>
        </p:nvSpPr>
        <p:spPr>
          <a:xfrm>
            <a:off x="681038" y="4722694"/>
            <a:ext cx="5446724" cy="447413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nb-NO" altLang="nb-NO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FB99B09-616A-48E3-AF86-7F3E416D26AE}" type="slidenum">
              <a:rPr lang="nb-NO" altLang="nb-NO" smtClean="0"/>
              <a:pPr eaLnBrk="1" hangingPunct="1"/>
              <a:t>26</a:t>
            </a:fld>
            <a:endParaRPr lang="nb-NO" altLang="nb-NO" smtClean="0"/>
          </a:p>
        </p:txBody>
      </p:sp>
      <p:sp>
        <p:nvSpPr>
          <p:cNvPr id="45059" name="Text Box 2"/>
          <p:cNvSpPr txBox="1">
            <a:spLocks noChangeArrowheads="1"/>
          </p:cNvSpPr>
          <p:nvPr/>
        </p:nvSpPr>
        <p:spPr bwMode="auto">
          <a:xfrm>
            <a:off x="1135063" y="745689"/>
            <a:ext cx="4540250" cy="372844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nb-NO" altLang="nb-NO"/>
          </a:p>
        </p:txBody>
      </p:sp>
      <p:sp>
        <p:nvSpPr>
          <p:cNvPr id="45060" name="Rectangle 3"/>
          <p:cNvSpPr>
            <a:spLocks noGrp="1" noChangeArrowheads="1"/>
          </p:cNvSpPr>
          <p:nvPr>
            <p:ph type="body"/>
          </p:nvPr>
        </p:nvSpPr>
        <p:spPr>
          <a:xfrm>
            <a:off x="681038" y="4722694"/>
            <a:ext cx="5446724" cy="447413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nb-NO" altLang="nb-NO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d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1.pdf"/>
          <p:cNvPicPr>
            <a:picLocks noChangeAspect="1"/>
          </p:cNvPicPr>
          <p:nvPr userDrawn="1"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70742" y="2494091"/>
            <a:ext cx="6260537" cy="307777"/>
          </a:xfrm>
        </p:spPr>
        <p:txBody>
          <a:bodyPr wrap="square">
            <a:spAutoFit/>
          </a:bodyPr>
          <a:lstStyle>
            <a:lvl1pPr marL="0" indent="0" algn="l">
              <a:buNone/>
              <a:defRPr sz="1400">
                <a:solidFill>
                  <a:srgbClr val="6D55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n-NO" dirty="0"/>
          </a:p>
        </p:txBody>
      </p:sp>
      <p:sp>
        <p:nvSpPr>
          <p:cNvPr id="10" name="Tittel 1"/>
          <p:cNvSpPr>
            <a:spLocks noGrp="1"/>
          </p:cNvSpPr>
          <p:nvPr>
            <p:ph type="ctrTitle"/>
          </p:nvPr>
        </p:nvSpPr>
        <p:spPr>
          <a:xfrm>
            <a:off x="1170741" y="1924704"/>
            <a:ext cx="6260537" cy="569387"/>
          </a:xfrm>
        </p:spPr>
        <p:txBody>
          <a:bodyPr anchor="t" anchorCtr="0">
            <a:normAutofit/>
          </a:bodyPr>
          <a:lstStyle>
            <a:lvl1pPr>
              <a:defRPr sz="2700">
                <a:solidFill>
                  <a:srgbClr val="6D5560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n-NO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/>
          <p:cNvSpPr>
            <a:spLocks noGrp="1"/>
          </p:cNvSpPr>
          <p:nvPr>
            <p:ph type="pic" sz="quarter" idx="10"/>
          </p:nvPr>
        </p:nvSpPr>
        <p:spPr>
          <a:xfrm>
            <a:off x="0" y="476672"/>
            <a:ext cx="9144000" cy="6070179"/>
          </a:xfrm>
        </p:spPr>
        <p:txBody>
          <a:bodyPr/>
          <a:lstStyle/>
          <a:p>
            <a:r>
              <a:rPr lang="nb-NO" smtClean="0"/>
              <a:t>Klikk ikonet for å legge til et bilde</a:t>
            </a:r>
            <a:endParaRPr lang="nb-NO" dirty="0"/>
          </a:p>
        </p:txBody>
      </p:sp>
      <p:sp>
        <p:nvSpPr>
          <p:cNvPr id="10" name="Plassholder for tekst 9"/>
          <p:cNvSpPr>
            <a:spLocks noGrp="1"/>
          </p:cNvSpPr>
          <p:nvPr>
            <p:ph type="body" sz="quarter" idx="12"/>
          </p:nvPr>
        </p:nvSpPr>
        <p:spPr>
          <a:xfrm>
            <a:off x="0" y="6364800"/>
            <a:ext cx="9144000" cy="4932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tekst 9"/>
          <p:cNvSpPr>
            <a:spLocks noGrp="1"/>
          </p:cNvSpPr>
          <p:nvPr>
            <p:ph type="body" sz="quarter" idx="13"/>
          </p:nvPr>
        </p:nvSpPr>
        <p:spPr>
          <a:xfrm>
            <a:off x="0" y="0"/>
            <a:ext cx="9144000" cy="6156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881666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innhold 2"/>
          <p:cNvSpPr>
            <a:spLocks noGrp="1"/>
          </p:cNvSpPr>
          <p:nvPr>
            <p:ph sz="half" idx="10"/>
          </p:nvPr>
        </p:nvSpPr>
        <p:spPr>
          <a:xfrm>
            <a:off x="457200" y="2242004"/>
            <a:ext cx="4038600" cy="38841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2242"/>
            <a:ext cx="4038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Plassholder for innhold 2"/>
          <p:cNvSpPr>
            <a:spLocks noGrp="1"/>
          </p:cNvSpPr>
          <p:nvPr>
            <p:ph sz="half" idx="11"/>
          </p:nvPr>
        </p:nvSpPr>
        <p:spPr>
          <a:xfrm>
            <a:off x="4648200" y="2242004"/>
            <a:ext cx="4038600" cy="38841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 dirty="0"/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2"/>
          </p:nvPr>
        </p:nvSpPr>
        <p:spPr>
          <a:xfrm>
            <a:off x="4648200" y="1602242"/>
            <a:ext cx="4038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185333"/>
            <a:ext cx="3008313" cy="51317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1185334"/>
            <a:ext cx="5111750" cy="49577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881481"/>
            <a:ext cx="3008313" cy="426155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827851"/>
            <a:ext cx="5486400" cy="389972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6286"/>
            <a:ext cx="8229600" cy="721352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lnSpc>
                <a:spcPct val="150000"/>
              </a:lnSpc>
              <a:defRPr sz="2000"/>
            </a:lvl1pPr>
            <a:lvl2pPr>
              <a:lnSpc>
                <a:spcPct val="150000"/>
              </a:lnSpc>
              <a:defRPr sz="1800"/>
            </a:lvl2pPr>
            <a:lvl3pPr>
              <a:lnSpc>
                <a:spcPct val="150000"/>
              </a:lnSpc>
              <a:defRPr sz="1600"/>
            </a:lvl3pPr>
            <a:lvl4pPr>
              <a:lnSpc>
                <a:spcPct val="150000"/>
              </a:lnSpc>
              <a:defRPr sz="1400"/>
            </a:lvl4pPr>
            <a:lvl5pPr>
              <a:lnSpc>
                <a:spcPct val="150000"/>
              </a:lnSpc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lnSpc>
                <a:spcPct val="150000"/>
              </a:lnSpc>
              <a:defRPr sz="2000"/>
            </a:lvl1pPr>
            <a:lvl2pPr>
              <a:lnSpc>
                <a:spcPct val="150000"/>
              </a:lnSpc>
              <a:defRPr sz="1800"/>
            </a:lvl2pPr>
            <a:lvl3pPr>
              <a:lnSpc>
                <a:spcPct val="150000"/>
              </a:lnSpc>
              <a:defRPr sz="1600"/>
            </a:lvl3pPr>
            <a:lvl4pPr>
              <a:lnSpc>
                <a:spcPct val="150000"/>
              </a:lnSpc>
              <a:defRPr sz="1400"/>
            </a:lvl4pPr>
            <a:lvl5pPr>
              <a:lnSpc>
                <a:spcPct val="150000"/>
              </a:lnSpc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4946594"/>
      </p:ext>
    </p:extLst>
  </p:cSld>
  <p:clrMapOvr>
    <a:masterClrMapping/>
  </p:clrMapOvr>
  <p:transition spd="slow" advClick="0" advTm="12000">
    <p:spli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0"/>
            <a:ext cx="9143244" cy="658314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777044"/>
            <a:ext cx="8229600" cy="8043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nn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n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0"/>
            <a:ext cx="9143244" cy="6156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6364265"/>
            <a:ext cx="9143244" cy="49373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6D5560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n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sz="2800" b="1" kern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Krisestøtteverktøy</a:t>
            </a:r>
            <a:r>
              <a:rPr lang="en-US" sz="2800" b="1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/>
            </a:r>
            <a:br>
              <a:rPr lang="en-US" sz="2800" b="1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</a:br>
            <a:r>
              <a:rPr lang="en-US" sz="2800" b="1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DSB-CIM</a:t>
            </a:r>
            <a:br>
              <a:rPr lang="en-US" sz="2800" b="1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</a:br>
            <a:r>
              <a:rPr lang="en-US" sz="28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/>
            </a:r>
            <a:br>
              <a:rPr lang="en-US" sz="28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</a:br>
            <a:endParaRPr lang="nb-NO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170741" y="2984285"/>
            <a:ext cx="6260537" cy="307777"/>
          </a:xfrm>
        </p:spPr>
        <p:txBody>
          <a:bodyPr/>
          <a:lstStyle/>
          <a:p>
            <a:r>
              <a:rPr lang="nb-NO" dirty="0" smtClean="0"/>
              <a:t>Seniorrådgiver Tom Mørkved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65729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Bilde 4" descr="ci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136"/>
          <a:stretch>
            <a:fillRect/>
          </a:stretch>
        </p:blipFill>
        <p:spPr bwMode="auto">
          <a:xfrm>
            <a:off x="4996205" y="900419"/>
            <a:ext cx="3315519" cy="4473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ittel 1"/>
          <p:cNvSpPr>
            <a:spLocks noGrp="1"/>
          </p:cNvSpPr>
          <p:nvPr>
            <p:ph type="title"/>
          </p:nvPr>
        </p:nvSpPr>
        <p:spPr>
          <a:xfrm>
            <a:off x="1239838" y="1003300"/>
            <a:ext cx="7435850" cy="715963"/>
          </a:xfrm>
        </p:spPr>
        <p:txBody>
          <a:bodyPr>
            <a:normAutofit fontScale="90000"/>
          </a:bodyPr>
          <a:lstStyle/>
          <a:p>
            <a:r>
              <a:rPr lang="nb-NO" altLang="nb-NO" smtClean="0"/>
              <a:t>DSB-CIM</a:t>
            </a:r>
          </a:p>
        </p:txBody>
      </p:sp>
      <p:sp>
        <p:nvSpPr>
          <p:cNvPr id="4100" name="Plassholder for innhold 2"/>
          <p:cNvSpPr>
            <a:spLocks noGrp="1"/>
          </p:cNvSpPr>
          <p:nvPr>
            <p:ph idx="1"/>
          </p:nvPr>
        </p:nvSpPr>
        <p:spPr>
          <a:xfrm>
            <a:off x="772999" y="1866507"/>
            <a:ext cx="4130038" cy="3902697"/>
          </a:xfrm>
        </p:spPr>
        <p:txBody>
          <a:bodyPr>
            <a:normAutofit fontScale="92500"/>
          </a:bodyPr>
          <a:lstStyle/>
          <a:p>
            <a:r>
              <a:rPr lang="nb-NO" altLang="nb-NO" dirty="0" smtClean="0"/>
              <a:t>Avansert men likevel enkelt å bruke</a:t>
            </a:r>
          </a:p>
          <a:p>
            <a:r>
              <a:rPr lang="nb-NO" altLang="nb-NO" dirty="0" smtClean="0"/>
              <a:t>Håndtering av alle typer hendelser, alt fra enkle avvik til større katastrofer på en strukturert og enhetlig måte</a:t>
            </a:r>
          </a:p>
        </p:txBody>
      </p:sp>
    </p:spTree>
    <p:extLst>
      <p:ext uri="{BB962C8B-B14F-4D97-AF65-F5344CB8AC3E}">
        <p14:creationId xmlns:p14="http://schemas.microsoft.com/office/powerpoint/2010/main" val="238655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Placeholder 3"/>
          <p:cNvSpPr>
            <a:spLocks noGrp="1"/>
          </p:cNvSpPr>
          <p:nvPr>
            <p:ph type="body" idx="1"/>
          </p:nvPr>
        </p:nvSpPr>
        <p:spPr>
          <a:xfrm>
            <a:off x="457200" y="692150"/>
            <a:ext cx="4040188" cy="639763"/>
          </a:xfrm>
        </p:spPr>
        <p:txBody>
          <a:bodyPr/>
          <a:lstStyle/>
          <a:p>
            <a:r>
              <a:rPr lang="nb-NO" altLang="nb-NO" smtClean="0"/>
              <a:t>DSB-CIM 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468313" y="1331913"/>
            <a:ext cx="4040187" cy="5656262"/>
          </a:xfrm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buFont typeface="Wingdings" pitchFamily="2" charset="2"/>
              <a:buChar char="ü"/>
            </a:pPr>
            <a:r>
              <a:rPr lang="nb-NO" altLang="nb-NO" sz="1600" smtClean="0"/>
              <a:t>Plan</a:t>
            </a:r>
          </a:p>
          <a:p>
            <a:pPr eaLnBrk="1" hangingPunct="1">
              <a:lnSpc>
                <a:spcPct val="100000"/>
              </a:lnSpc>
              <a:buFont typeface="Wingdings" pitchFamily="2" charset="2"/>
              <a:buChar char="ü"/>
            </a:pPr>
            <a:r>
              <a:rPr lang="nb-NO" altLang="nb-NO" sz="1600" smtClean="0"/>
              <a:t>Hendelser</a:t>
            </a:r>
          </a:p>
          <a:p>
            <a:pPr eaLnBrk="1" hangingPunct="1">
              <a:lnSpc>
                <a:spcPct val="100000"/>
              </a:lnSpc>
              <a:buFont typeface="Wingdings" pitchFamily="2" charset="2"/>
              <a:buChar char="ü"/>
            </a:pPr>
            <a:r>
              <a:rPr lang="nb-NO" altLang="nb-NO" sz="1600" smtClean="0"/>
              <a:t>Hendelseslogg</a:t>
            </a:r>
          </a:p>
          <a:p>
            <a:pPr eaLnBrk="1" hangingPunct="1">
              <a:lnSpc>
                <a:spcPct val="100000"/>
              </a:lnSpc>
              <a:buFont typeface="Wingdings" pitchFamily="2" charset="2"/>
              <a:buChar char="ü"/>
            </a:pPr>
            <a:r>
              <a:rPr lang="nb-NO" altLang="nb-NO" sz="1600" smtClean="0"/>
              <a:t>Tiltakskort</a:t>
            </a:r>
          </a:p>
          <a:p>
            <a:pPr eaLnBrk="1" hangingPunct="1">
              <a:lnSpc>
                <a:spcPct val="100000"/>
              </a:lnSpc>
              <a:buFont typeface="Wingdings" pitchFamily="2" charset="2"/>
              <a:buChar char="ü"/>
            </a:pPr>
            <a:r>
              <a:rPr lang="nb-NO" altLang="nb-NO" sz="1600" smtClean="0"/>
              <a:t>Oppgaver</a:t>
            </a:r>
          </a:p>
          <a:p>
            <a:pPr eaLnBrk="1" hangingPunct="1">
              <a:lnSpc>
                <a:spcPct val="100000"/>
              </a:lnSpc>
              <a:buFont typeface="Wingdings" pitchFamily="2" charset="2"/>
              <a:buChar char="ü"/>
            </a:pPr>
            <a:r>
              <a:rPr lang="nb-NO" altLang="nb-NO" sz="1600" smtClean="0"/>
              <a:t>Meldinger</a:t>
            </a:r>
          </a:p>
          <a:p>
            <a:pPr eaLnBrk="1" hangingPunct="1">
              <a:lnSpc>
                <a:spcPct val="100000"/>
              </a:lnSpc>
              <a:buFont typeface="Wingdings" pitchFamily="2" charset="2"/>
              <a:buChar char="ü"/>
            </a:pPr>
            <a:r>
              <a:rPr lang="nb-NO" altLang="nb-NO" sz="1600" smtClean="0"/>
              <a:t>Rapportering/publisering</a:t>
            </a:r>
          </a:p>
          <a:p>
            <a:pPr eaLnBrk="1" hangingPunct="1">
              <a:lnSpc>
                <a:spcPct val="100000"/>
              </a:lnSpc>
              <a:buFont typeface="Wingdings" pitchFamily="2" charset="2"/>
              <a:buChar char="ü"/>
            </a:pPr>
            <a:r>
              <a:rPr lang="nb-NO" altLang="nb-NO" sz="1600" smtClean="0"/>
              <a:t>Mediehåndtering</a:t>
            </a:r>
          </a:p>
          <a:p>
            <a:pPr eaLnBrk="1" hangingPunct="1">
              <a:lnSpc>
                <a:spcPct val="100000"/>
              </a:lnSpc>
              <a:buFont typeface="Wingdings" pitchFamily="2" charset="2"/>
              <a:buChar char="ü"/>
            </a:pPr>
            <a:r>
              <a:rPr lang="nb-NO" altLang="nb-NO" sz="1600" smtClean="0"/>
              <a:t>Informasjonstavler</a:t>
            </a:r>
          </a:p>
          <a:p>
            <a:pPr eaLnBrk="1" hangingPunct="1">
              <a:lnSpc>
                <a:spcPct val="100000"/>
              </a:lnSpc>
              <a:buFont typeface="Wingdings" pitchFamily="2" charset="2"/>
              <a:buChar char="ü"/>
            </a:pPr>
            <a:r>
              <a:rPr lang="nb-NO" altLang="nb-NO" sz="1600" smtClean="0"/>
              <a:t>Distribusjonslister</a:t>
            </a:r>
          </a:p>
          <a:p>
            <a:pPr eaLnBrk="1" hangingPunct="1">
              <a:lnSpc>
                <a:spcPct val="100000"/>
              </a:lnSpc>
              <a:buFont typeface="Wingdings" pitchFamily="2" charset="2"/>
              <a:buChar char="ü"/>
            </a:pPr>
            <a:r>
              <a:rPr lang="nb-NO" altLang="nb-NO" sz="1600" smtClean="0"/>
              <a:t>Kontakter</a:t>
            </a:r>
          </a:p>
          <a:p>
            <a:pPr eaLnBrk="1" hangingPunct="1">
              <a:lnSpc>
                <a:spcPct val="100000"/>
              </a:lnSpc>
              <a:buFont typeface="Wingdings" pitchFamily="2" charset="2"/>
              <a:buChar char="ü"/>
            </a:pPr>
            <a:r>
              <a:rPr lang="nb-NO" altLang="nb-NO" sz="1600" smtClean="0"/>
              <a:t>Medieovervåkning</a:t>
            </a:r>
          </a:p>
          <a:p>
            <a:pPr eaLnBrk="1" hangingPunct="1">
              <a:lnSpc>
                <a:spcPct val="100000"/>
              </a:lnSpc>
              <a:buFont typeface="Wingdings" pitchFamily="2" charset="2"/>
              <a:buChar char="ü"/>
            </a:pPr>
            <a:r>
              <a:rPr lang="nb-NO" altLang="nb-NO" sz="1600" smtClean="0"/>
              <a:t>Risiko og sårbarhet</a:t>
            </a:r>
          </a:p>
          <a:p>
            <a:pPr eaLnBrk="1" hangingPunct="1">
              <a:lnSpc>
                <a:spcPct val="100000"/>
              </a:lnSpc>
              <a:buFont typeface="Wingdings" pitchFamily="2" charset="2"/>
              <a:buChar char="ü"/>
            </a:pPr>
            <a:r>
              <a:rPr lang="nb-NO" altLang="nb-NO" sz="1600" smtClean="0"/>
              <a:t>Ressurser</a:t>
            </a:r>
          </a:p>
          <a:p>
            <a:pPr eaLnBrk="1" hangingPunct="1">
              <a:lnSpc>
                <a:spcPct val="100000"/>
              </a:lnSpc>
              <a:buFont typeface="Wingdings" pitchFamily="2" charset="2"/>
              <a:buChar char="ü"/>
            </a:pPr>
            <a:r>
              <a:rPr lang="nb-NO" altLang="nb-NO" sz="1600" smtClean="0"/>
              <a:t>E-post innboks</a:t>
            </a:r>
          </a:p>
          <a:p>
            <a:pPr eaLnBrk="1" hangingPunct="1">
              <a:lnSpc>
                <a:spcPct val="100000"/>
              </a:lnSpc>
              <a:buFont typeface="Wingdings" pitchFamily="2" charset="2"/>
              <a:buChar char="ü"/>
            </a:pPr>
            <a:endParaRPr lang="nb-NO" altLang="nb-NO" sz="1600" smtClean="0"/>
          </a:p>
          <a:p>
            <a:pPr>
              <a:lnSpc>
                <a:spcPct val="100000"/>
              </a:lnSpc>
            </a:pPr>
            <a:endParaRPr lang="nb-NO" altLang="nb-NO" sz="1600" smtClean="0"/>
          </a:p>
          <a:p>
            <a:pPr>
              <a:lnSpc>
                <a:spcPct val="100000"/>
              </a:lnSpc>
            </a:pPr>
            <a:endParaRPr lang="nb-NO" altLang="nb-NO" sz="1600" smtClean="0"/>
          </a:p>
          <a:p>
            <a:pPr eaLnBrk="1" hangingPunct="1">
              <a:lnSpc>
                <a:spcPct val="100000"/>
              </a:lnSpc>
            </a:pPr>
            <a:endParaRPr lang="nb-NO" altLang="nb-NO" sz="1600" smtClean="0"/>
          </a:p>
        </p:txBody>
      </p:sp>
      <p:sp>
        <p:nvSpPr>
          <p:cNvPr id="5124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692150"/>
            <a:ext cx="4041775" cy="639763"/>
          </a:xfrm>
        </p:spPr>
        <p:txBody>
          <a:bodyPr/>
          <a:lstStyle/>
          <a:p>
            <a:r>
              <a:rPr lang="nb-NO" altLang="nb-NO" dirty="0" smtClean="0"/>
              <a:t>Tilleggsmoduler</a:t>
            </a:r>
          </a:p>
        </p:txBody>
      </p:sp>
      <p:sp>
        <p:nvSpPr>
          <p:cNvPr id="5125" name="Rectangle 4"/>
          <p:cNvSpPr>
            <a:spLocks noGrp="1" noChangeArrowheads="1"/>
          </p:cNvSpPr>
          <p:nvPr>
            <p:ph sz="quarter" idx="4"/>
          </p:nvPr>
        </p:nvSpPr>
        <p:spPr>
          <a:xfrm>
            <a:off x="4645025" y="1435606"/>
            <a:ext cx="4041775" cy="4927487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00000"/>
              </a:lnSpc>
            </a:pPr>
            <a:r>
              <a:rPr lang="nb-NO" altLang="nb-NO" sz="1600" dirty="0" smtClean="0"/>
              <a:t>SMS og Voice meldingssystem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sz="1600" dirty="0" smtClean="0"/>
              <a:t>Kart/GIS</a:t>
            </a:r>
          </a:p>
          <a:p>
            <a:pPr>
              <a:lnSpc>
                <a:spcPct val="100000"/>
              </a:lnSpc>
            </a:pPr>
            <a:r>
              <a:rPr lang="nb-NO" altLang="nb-NO" sz="1600" dirty="0" smtClean="0"/>
              <a:t>AD </a:t>
            </a:r>
            <a:r>
              <a:rPr lang="nb-NO" altLang="nb-NO" sz="1600" dirty="0" err="1" smtClean="0"/>
              <a:t>connector</a:t>
            </a:r>
            <a:r>
              <a:rPr lang="nb-NO" altLang="nb-NO" sz="1600" dirty="0" smtClean="0"/>
              <a:t> </a:t>
            </a:r>
            <a:r>
              <a:rPr lang="nb-NO" altLang="nb-NO" sz="1200" dirty="0" smtClean="0"/>
              <a:t>(kobling til intern IT)</a:t>
            </a:r>
          </a:p>
          <a:p>
            <a:pPr>
              <a:lnSpc>
                <a:spcPct val="100000"/>
              </a:lnSpc>
            </a:pPr>
            <a:r>
              <a:rPr lang="nb-NO" altLang="nb-NO" sz="1600" dirty="0" smtClean="0"/>
              <a:t>SMS innboks</a:t>
            </a:r>
          </a:p>
          <a:p>
            <a:pPr>
              <a:lnSpc>
                <a:spcPct val="100000"/>
              </a:lnSpc>
            </a:pPr>
            <a:r>
              <a:rPr lang="nb-NO" altLang="nb-NO" sz="1600" dirty="0" smtClean="0"/>
              <a:t>MMS innboks</a:t>
            </a:r>
          </a:p>
          <a:p>
            <a:pPr>
              <a:lnSpc>
                <a:spcPct val="100000"/>
              </a:lnSpc>
            </a:pPr>
            <a:r>
              <a:rPr lang="nb-NO" altLang="nb-NO" sz="1600" dirty="0" smtClean="0"/>
              <a:t>Vaktliste/Roster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sz="1600" dirty="0" smtClean="0"/>
              <a:t>Møter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sz="1600" dirty="0" smtClean="0"/>
              <a:t>Pårørendehåndtering</a:t>
            </a:r>
          </a:p>
          <a:p>
            <a:pPr>
              <a:lnSpc>
                <a:spcPct val="100000"/>
              </a:lnSpc>
            </a:pPr>
            <a:r>
              <a:rPr lang="nb-NO" altLang="nb-NO" sz="1600" dirty="0" smtClean="0"/>
              <a:t>Reiselogg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sz="1600" dirty="0" smtClean="0"/>
              <a:t>Kalender 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sz="1600" dirty="0" smtClean="0"/>
              <a:t>Kvalitetssystem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sz="1600" dirty="0" smtClean="0"/>
              <a:t>Avvikshåndtering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sz="1600" dirty="0" smtClean="0"/>
              <a:t>Spørreundersøkelser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sz="1600" dirty="0" smtClean="0"/>
              <a:t>Mobil </a:t>
            </a:r>
            <a:r>
              <a:rPr lang="nb-NO" altLang="nb-NO" sz="1600" dirty="0" err="1" smtClean="0"/>
              <a:t>connector</a:t>
            </a:r>
            <a:endParaRPr lang="nb-NO" altLang="nb-NO" sz="1600" dirty="0" smtClean="0"/>
          </a:p>
          <a:p>
            <a:pPr eaLnBrk="1" hangingPunct="1">
              <a:lnSpc>
                <a:spcPct val="100000"/>
              </a:lnSpc>
            </a:pPr>
            <a:r>
              <a:rPr lang="nb-NO" altLang="nb-NO" sz="1600" dirty="0" smtClean="0"/>
              <a:t>Simulering 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sz="1600" dirty="0" smtClean="0"/>
              <a:t>Øvings- og treningsdatabase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sz="1600" dirty="0" err="1" smtClean="0"/>
              <a:t>Kriseweb</a:t>
            </a:r>
            <a:endParaRPr lang="nb-NO" altLang="nb-NO" sz="1600" dirty="0" smtClean="0"/>
          </a:p>
          <a:p>
            <a:pPr eaLnBrk="1" hangingPunct="1">
              <a:lnSpc>
                <a:spcPct val="100000"/>
              </a:lnSpc>
            </a:pPr>
            <a:endParaRPr lang="nb-NO" altLang="nb-NO" sz="1600" dirty="0" smtClean="0"/>
          </a:p>
          <a:p>
            <a:pPr eaLnBrk="1" hangingPunct="1">
              <a:lnSpc>
                <a:spcPct val="100000"/>
              </a:lnSpc>
            </a:pPr>
            <a:endParaRPr lang="nb-NO" altLang="nb-NO" sz="1600" dirty="0" smtClean="0">
              <a:solidFill>
                <a:srgbClr val="C0C0C0"/>
              </a:solidFill>
            </a:endParaRPr>
          </a:p>
          <a:p>
            <a:pPr eaLnBrk="1" hangingPunct="1">
              <a:lnSpc>
                <a:spcPct val="100000"/>
              </a:lnSpc>
            </a:pPr>
            <a:endParaRPr lang="nb-NO" altLang="nb-NO" sz="1600" dirty="0" smtClean="0"/>
          </a:p>
        </p:txBody>
      </p:sp>
    </p:spTree>
    <p:extLst>
      <p:ext uri="{BB962C8B-B14F-4D97-AF65-F5344CB8AC3E}">
        <p14:creationId xmlns:p14="http://schemas.microsoft.com/office/powerpoint/2010/main" val="2729800245"/>
      </p:ext>
    </p:extLst>
  </p:cSld>
  <p:clrMapOvr>
    <a:masterClrMapping/>
  </p:clrMapOvr>
  <p:transition spd="slow" advClick="0">
    <p:spli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4"/>
          <p:cNvSpPr>
            <a:spLocks noGrp="1" noChangeArrowheads="1"/>
          </p:cNvSpPr>
          <p:nvPr>
            <p:ph type="title"/>
          </p:nvPr>
        </p:nvSpPr>
        <p:spPr>
          <a:xfrm>
            <a:off x="1239838" y="758203"/>
            <a:ext cx="7435850" cy="715963"/>
          </a:xfrm>
          <a:noFill/>
        </p:spPr>
        <p:txBody>
          <a:bodyPr/>
          <a:lstStyle/>
          <a:p>
            <a:pPr eaLnBrk="1" hangingPunct="1"/>
            <a:r>
              <a:rPr lang="nb-NO" altLang="nb-NO" sz="2800" dirty="0" smtClean="0"/>
              <a:t>Plan</a:t>
            </a:r>
            <a:r>
              <a:rPr lang="en-GB" altLang="nb-NO" sz="2800" dirty="0" smtClean="0"/>
              <a:t> </a:t>
            </a:r>
          </a:p>
        </p:txBody>
      </p:sp>
      <p:sp>
        <p:nvSpPr>
          <p:cNvPr id="6147" name="Rectangle 9"/>
          <p:cNvSpPr>
            <a:spLocks noGrp="1" noChangeArrowheads="1"/>
          </p:cNvSpPr>
          <p:nvPr>
            <p:ph idx="1"/>
          </p:nvPr>
        </p:nvSpPr>
        <p:spPr>
          <a:xfrm>
            <a:off x="1258888" y="2788894"/>
            <a:ext cx="7475537" cy="3370263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nb-NO" altLang="nb-NO" sz="1800" dirty="0" smtClean="0"/>
              <a:t>Innholdsfortegnelse 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sz="1800" dirty="0" smtClean="0"/>
              <a:t>Dokumenter og maler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sz="1800" dirty="0" smtClean="0"/>
              <a:t>Filer og vedlegg 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sz="1800" dirty="0" smtClean="0"/>
              <a:t>Tiltakskort 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sz="1800" dirty="0" smtClean="0"/>
              <a:t>Revisjon 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sz="1800" dirty="0" smtClean="0"/>
              <a:t>Arbeidsflyt 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sz="1800" dirty="0" smtClean="0"/>
              <a:t>Versjonskontroll 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sz="1800" dirty="0" smtClean="0"/>
              <a:t>Utskrift og eksport til Word</a:t>
            </a:r>
            <a:endParaRPr lang="en-GB" altLang="nb-NO" dirty="0" smtClean="0"/>
          </a:p>
          <a:p>
            <a:pPr eaLnBrk="1" hangingPunct="1">
              <a:lnSpc>
                <a:spcPct val="100000"/>
              </a:lnSpc>
            </a:pPr>
            <a:endParaRPr lang="en-GB" altLang="nb-NO" dirty="0" smtClean="0"/>
          </a:p>
          <a:p>
            <a:pPr eaLnBrk="1" hangingPunct="1">
              <a:lnSpc>
                <a:spcPct val="100000"/>
              </a:lnSpc>
            </a:pPr>
            <a:endParaRPr lang="en-GB" altLang="nb-NO" dirty="0" smtClean="0"/>
          </a:p>
        </p:txBody>
      </p:sp>
      <p:sp>
        <p:nvSpPr>
          <p:cNvPr id="6148" name="Text Box 12"/>
          <p:cNvSpPr txBox="1">
            <a:spLocks noChangeArrowheads="1"/>
          </p:cNvSpPr>
          <p:nvPr/>
        </p:nvSpPr>
        <p:spPr bwMode="auto">
          <a:xfrm>
            <a:off x="1258888" y="1515343"/>
            <a:ext cx="7605712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87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nb-NO" altLang="nb-NO" dirty="0">
                <a:latin typeface="Verdana" pitchFamily="34" charset="0"/>
              </a:rPr>
              <a:t>Planer kan med denne modulen enkelt utvikles og vedlikeholdes og kobles sammen med krisehåndteringen om en hendelse skulle inntreffe. Her vil du alltid ha en tilgjengelig oppdatert versjon av planen.</a:t>
            </a:r>
            <a:endParaRPr lang="nb-NO" altLang="nb-NO" sz="2000" dirty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65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2"/>
          <p:cNvSpPr>
            <a:spLocks noGrp="1" noChangeArrowheads="1"/>
          </p:cNvSpPr>
          <p:nvPr>
            <p:ph type="title"/>
          </p:nvPr>
        </p:nvSpPr>
        <p:spPr>
          <a:xfrm>
            <a:off x="457200" y="663922"/>
            <a:ext cx="8229600" cy="804342"/>
          </a:xfrm>
          <a:noFill/>
        </p:spPr>
        <p:txBody>
          <a:bodyPr/>
          <a:lstStyle/>
          <a:p>
            <a:pPr eaLnBrk="1" hangingPunct="1"/>
            <a:r>
              <a:rPr lang="nb-NO" altLang="nb-NO" dirty="0" smtClean="0"/>
              <a:t>Plan</a:t>
            </a:r>
            <a:r>
              <a:rPr lang="en-GB" altLang="nb-NO" dirty="0" smtClean="0"/>
              <a:t> </a:t>
            </a:r>
          </a:p>
        </p:txBody>
      </p:sp>
      <p:pic>
        <p:nvPicPr>
          <p:cNvPr id="717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17"/>
          <a:stretch>
            <a:fillRect/>
          </a:stretch>
        </p:blipFill>
        <p:spPr bwMode="auto">
          <a:xfrm>
            <a:off x="1384300" y="1489409"/>
            <a:ext cx="7075488" cy="4706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6117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239838" y="786484"/>
            <a:ext cx="7435850" cy="7159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nb-NO" altLang="nb-NO" dirty="0" smtClean="0"/>
              <a:t>Hendelser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1258888" y="2396014"/>
            <a:ext cx="7475537" cy="3730625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nb-NO" altLang="nb-NO" sz="1800" dirty="0" smtClean="0"/>
              <a:t>Registrert av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sz="1800" dirty="0" smtClean="0"/>
              <a:t>Dato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sz="1800" dirty="0" smtClean="0"/>
              <a:t>Kontaktinfo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sz="1800" dirty="0" smtClean="0"/>
              <a:t>Emne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sz="1800" dirty="0" smtClean="0"/>
              <a:t>Beskrivelse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sz="1800" dirty="0" smtClean="0"/>
              <a:t>Hendelses type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sz="1800" dirty="0" smtClean="0"/>
              <a:t>Alvorlighetsgrad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sz="1800" dirty="0" smtClean="0"/>
              <a:t>Tilgangskontroll basert på roller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sz="1800" dirty="0" smtClean="0"/>
              <a:t>Legg ved filer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sz="1800" dirty="0" smtClean="0"/>
              <a:t>Send meldinger</a:t>
            </a:r>
          </a:p>
          <a:p>
            <a:pPr lvl="1" eaLnBrk="1" hangingPunct="1">
              <a:lnSpc>
                <a:spcPct val="100000"/>
              </a:lnSpc>
            </a:pPr>
            <a:r>
              <a:rPr lang="nb-NO" altLang="nb-NO" sz="1600" dirty="0" smtClean="0"/>
              <a:t>SMS, Talemelding, E-post</a:t>
            </a:r>
          </a:p>
        </p:txBody>
      </p:sp>
      <p:sp>
        <p:nvSpPr>
          <p:cNvPr id="8196" name="Text Box 12"/>
          <p:cNvSpPr txBox="1">
            <a:spLocks noChangeArrowheads="1"/>
          </p:cNvSpPr>
          <p:nvPr/>
        </p:nvSpPr>
        <p:spPr bwMode="auto">
          <a:xfrm>
            <a:off x="1258888" y="1553051"/>
            <a:ext cx="7605712" cy="84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87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nb-NO" altLang="nb-NO" dirty="0">
                <a:latin typeface="Verdana" pitchFamily="34" charset="0"/>
              </a:rPr>
              <a:t>Registrering av hendelser eller scenarier har sin hensikt i en initial loggføring. Med enkel beskrivelse og kategorisering vil CIM iverksette riktig planverk med aktuelle tiltakskort.</a:t>
            </a:r>
            <a:endParaRPr lang="nb-NO" altLang="nb-NO" sz="2000" dirty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054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06"/>
          <a:stretch>
            <a:fillRect/>
          </a:stretch>
        </p:blipFill>
        <p:spPr bwMode="auto">
          <a:xfrm>
            <a:off x="1403350" y="1078477"/>
            <a:ext cx="7507288" cy="500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1098550" y="513343"/>
            <a:ext cx="7435850" cy="715963"/>
          </a:xfrm>
        </p:spPr>
        <p:txBody>
          <a:bodyPr/>
          <a:lstStyle/>
          <a:p>
            <a:pPr eaLnBrk="1" hangingPunct="1"/>
            <a:r>
              <a:rPr lang="nb-NO" altLang="nb-NO" sz="2800" dirty="0" smtClean="0"/>
              <a:t>Hendelser</a:t>
            </a:r>
          </a:p>
        </p:txBody>
      </p:sp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4665" y="1554874"/>
            <a:ext cx="3667125" cy="4500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529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239838" y="1003300"/>
            <a:ext cx="7435850" cy="715963"/>
          </a:xfrm>
        </p:spPr>
        <p:txBody>
          <a:bodyPr/>
          <a:lstStyle/>
          <a:p>
            <a:pPr eaLnBrk="1" hangingPunct="1"/>
            <a:r>
              <a:rPr lang="nb-NO" altLang="nb-NO" sz="2800" smtClean="0"/>
              <a:t>Hendelseslogg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1239838" y="2852738"/>
            <a:ext cx="7475537" cy="37306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00000"/>
              </a:lnSpc>
            </a:pPr>
            <a:r>
              <a:rPr lang="nb-NO" altLang="nb-NO" sz="1800" smtClean="0"/>
              <a:t>Løpende loggføring 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sz="1800" smtClean="0"/>
              <a:t>Kildehenvisning 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sz="1800" smtClean="0"/>
              <a:t>Kategorisering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sz="1800" smtClean="0"/>
              <a:t>Tidsstempel 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sz="1800" smtClean="0"/>
              <a:t>Ansvar 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sz="1800" smtClean="0"/>
              <a:t>Informasjonsregistrering</a:t>
            </a:r>
          </a:p>
          <a:p>
            <a:pPr lvl="1" eaLnBrk="1" hangingPunct="1">
              <a:lnSpc>
                <a:spcPct val="100000"/>
              </a:lnSpc>
            </a:pPr>
            <a:r>
              <a:rPr lang="nb-NO" altLang="nb-NO" sz="1400" smtClean="0"/>
              <a:t>Bekreftet og ubekreftet informasjon</a:t>
            </a:r>
          </a:p>
          <a:p>
            <a:pPr lvl="1" eaLnBrk="1" hangingPunct="1">
              <a:lnSpc>
                <a:spcPct val="100000"/>
              </a:lnSpc>
            </a:pPr>
            <a:r>
              <a:rPr lang="nb-NO" altLang="nb-NO" sz="1400" smtClean="0"/>
              <a:t>Frigitt informasjon til hvem, av hvem?</a:t>
            </a:r>
          </a:p>
          <a:p>
            <a:pPr lvl="1" eaLnBrk="1" hangingPunct="1">
              <a:lnSpc>
                <a:spcPct val="100000"/>
              </a:lnSpc>
            </a:pPr>
            <a:r>
              <a:rPr lang="nb-NO" altLang="nb-NO" sz="1400" smtClean="0"/>
              <a:t>Ikke frigitt informasjon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sz="1800" smtClean="0"/>
              <a:t>Legg ved filer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sz="1800" smtClean="0"/>
              <a:t>Tildel oppgaver 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sz="1800" smtClean="0"/>
              <a:t>Send meldinger</a:t>
            </a:r>
          </a:p>
        </p:txBody>
      </p:sp>
      <p:sp>
        <p:nvSpPr>
          <p:cNvPr id="10244" name="Text Box 12"/>
          <p:cNvSpPr txBox="1">
            <a:spLocks noChangeArrowheads="1"/>
          </p:cNvSpPr>
          <p:nvPr/>
        </p:nvSpPr>
        <p:spPr bwMode="auto">
          <a:xfrm>
            <a:off x="1258888" y="1860550"/>
            <a:ext cx="7605712" cy="84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87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nb-NO" altLang="nb-NO">
                <a:latin typeface="Verdana" pitchFamily="34" charset="0"/>
              </a:rPr>
              <a:t>Den løpende loggføringen av ny og oppdatert informasjon ivaretas av et enkelt intuitivt loggskjema. Loggen blir et viktig verktøy for oppfølging og styring under uønskede hendelser.</a:t>
            </a:r>
            <a:endParaRPr lang="nb-NO" altLang="nb-NO" sz="200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610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83"/>
          <a:stretch>
            <a:fillRect/>
          </a:stretch>
        </p:blipFill>
        <p:spPr bwMode="auto">
          <a:xfrm>
            <a:off x="1331913" y="1658938"/>
            <a:ext cx="7075487" cy="472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6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sz="2400" smtClean="0"/>
              <a:t>Hendelseslogg</a:t>
            </a:r>
          </a:p>
        </p:txBody>
      </p:sp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2852738"/>
            <a:ext cx="3544887" cy="370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072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3"/>
          <p:cNvSpPr>
            <a:spLocks noGrp="1" noChangeArrowheads="1"/>
          </p:cNvSpPr>
          <p:nvPr>
            <p:ph type="title"/>
          </p:nvPr>
        </p:nvSpPr>
        <p:spPr>
          <a:xfrm>
            <a:off x="1239838" y="758204"/>
            <a:ext cx="7435850" cy="7159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nb-NO" altLang="nb-NO" dirty="0" smtClean="0"/>
              <a:t>Oppgaver</a:t>
            </a:r>
          </a:p>
        </p:txBody>
      </p:sp>
      <p:sp>
        <p:nvSpPr>
          <p:cNvPr id="14339" name="Rectangle 14"/>
          <p:cNvSpPr>
            <a:spLocks noGrp="1" noChangeArrowheads="1"/>
          </p:cNvSpPr>
          <p:nvPr>
            <p:ph idx="1"/>
          </p:nvPr>
        </p:nvSpPr>
        <p:spPr>
          <a:xfrm>
            <a:off x="1258888" y="2536203"/>
            <a:ext cx="7475537" cy="3802063"/>
          </a:xfrm>
        </p:spPr>
        <p:txBody>
          <a:bodyPr/>
          <a:lstStyle/>
          <a:p>
            <a:pPr eaLnBrk="1" hangingPunct="1"/>
            <a:r>
              <a:rPr lang="nb-NO" altLang="nb-NO" sz="1800" dirty="0" smtClean="0"/>
              <a:t>Tildeling av nye oppgaver</a:t>
            </a:r>
          </a:p>
          <a:p>
            <a:pPr lvl="1" eaLnBrk="1" hangingPunct="1">
              <a:lnSpc>
                <a:spcPct val="100000"/>
              </a:lnSpc>
            </a:pPr>
            <a:r>
              <a:rPr lang="nb-NO" altLang="nb-NO" sz="1600" dirty="0" smtClean="0"/>
              <a:t>Direkte fra kriseloggføring</a:t>
            </a:r>
          </a:p>
          <a:p>
            <a:pPr lvl="1" eaLnBrk="1" hangingPunct="1">
              <a:lnSpc>
                <a:spcPct val="100000"/>
              </a:lnSpc>
            </a:pPr>
            <a:r>
              <a:rPr lang="nb-NO" altLang="nb-NO" sz="1600" dirty="0" smtClean="0"/>
              <a:t>Direkte fra medieloggføring</a:t>
            </a:r>
          </a:p>
          <a:p>
            <a:pPr lvl="1" eaLnBrk="1" hangingPunct="1">
              <a:lnSpc>
                <a:spcPct val="100000"/>
              </a:lnSpc>
            </a:pPr>
            <a:r>
              <a:rPr lang="nb-NO" altLang="nb-NO" sz="1600" dirty="0" smtClean="0"/>
              <a:t>Direkte fra statusmøte</a:t>
            </a:r>
          </a:p>
          <a:p>
            <a:pPr lvl="1" eaLnBrk="1" hangingPunct="1">
              <a:lnSpc>
                <a:spcPct val="100000"/>
              </a:lnSpc>
            </a:pPr>
            <a:r>
              <a:rPr lang="nb-NO" altLang="nb-NO" sz="1600" dirty="0" smtClean="0"/>
              <a:t>Direkte fra tiltakskort og sjekklister</a:t>
            </a:r>
          </a:p>
          <a:p>
            <a:pPr eaLnBrk="1" hangingPunct="1"/>
            <a:r>
              <a:rPr lang="nb-NO" altLang="nb-NO" sz="1800" dirty="0" smtClean="0"/>
              <a:t>Registrering av tidsfrister</a:t>
            </a:r>
          </a:p>
          <a:p>
            <a:pPr eaLnBrk="1" hangingPunct="1"/>
            <a:r>
              <a:rPr lang="nb-NO" altLang="nb-NO" sz="1800" dirty="0" smtClean="0"/>
              <a:t>Tildeling av ansvar</a:t>
            </a:r>
          </a:p>
          <a:p>
            <a:pPr eaLnBrk="1" hangingPunct="1"/>
            <a:r>
              <a:rPr lang="nb-NO" altLang="nb-NO" sz="1800" dirty="0" smtClean="0"/>
              <a:t>Løpende status på alle oppgaver</a:t>
            </a:r>
          </a:p>
          <a:p>
            <a:pPr eaLnBrk="1" hangingPunct="1"/>
            <a:r>
              <a:rPr lang="nb-NO" altLang="nb-NO" sz="1800" dirty="0" smtClean="0"/>
              <a:t>Legg ved filer</a:t>
            </a:r>
          </a:p>
          <a:p>
            <a:pPr eaLnBrk="1" hangingPunct="1"/>
            <a:r>
              <a:rPr lang="nb-NO" altLang="nb-NO" sz="1800" dirty="0" smtClean="0"/>
              <a:t>Send ut meldinger om tildelt oppgave</a:t>
            </a:r>
          </a:p>
          <a:p>
            <a:pPr eaLnBrk="1" hangingPunct="1"/>
            <a:endParaRPr lang="nb-NO" altLang="nb-NO" dirty="0" smtClean="0"/>
          </a:p>
          <a:p>
            <a:pPr lvl="1" eaLnBrk="1" hangingPunct="1"/>
            <a:endParaRPr lang="nb-NO" altLang="nb-NO" dirty="0" smtClean="0"/>
          </a:p>
        </p:txBody>
      </p:sp>
      <p:sp>
        <p:nvSpPr>
          <p:cNvPr id="14340" name="Text Box 16"/>
          <p:cNvSpPr txBox="1">
            <a:spLocks noChangeArrowheads="1"/>
          </p:cNvSpPr>
          <p:nvPr/>
        </p:nvSpPr>
        <p:spPr bwMode="auto">
          <a:xfrm>
            <a:off x="1258888" y="1504935"/>
            <a:ext cx="7273925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87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nb-NO" altLang="nb-NO" sz="2000" dirty="0">
                <a:latin typeface="Verdana" pitchFamily="34" charset="0"/>
              </a:rPr>
              <a:t>Ikke alle tiltak kan planlegges for på forhånd. De tiltakene som bestemmes underveis kan man tildele løpende.</a:t>
            </a:r>
          </a:p>
        </p:txBody>
      </p:sp>
    </p:spTree>
    <p:extLst>
      <p:ext uri="{BB962C8B-B14F-4D97-AF65-F5344CB8AC3E}">
        <p14:creationId xmlns:p14="http://schemas.microsoft.com/office/powerpoint/2010/main" val="216947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"/>
          <p:cNvSpPr>
            <a:spLocks noGrp="1" noChangeArrowheads="1"/>
          </p:cNvSpPr>
          <p:nvPr>
            <p:ph type="title"/>
          </p:nvPr>
        </p:nvSpPr>
        <p:spPr>
          <a:xfrm>
            <a:off x="457200" y="513093"/>
            <a:ext cx="8229600" cy="804342"/>
          </a:xfrm>
          <a:noFill/>
        </p:spPr>
        <p:txBody>
          <a:bodyPr/>
          <a:lstStyle/>
          <a:p>
            <a:pPr eaLnBrk="1" hangingPunct="1"/>
            <a:r>
              <a:rPr lang="nb-NO" altLang="nb-NO" dirty="0" smtClean="0"/>
              <a:t>Oppgaver</a:t>
            </a:r>
          </a:p>
        </p:txBody>
      </p:sp>
      <p:pic>
        <p:nvPicPr>
          <p:cNvPr id="15363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2665125"/>
            <a:ext cx="2749550" cy="308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62"/>
          <a:stretch>
            <a:fillRect/>
          </a:stretch>
        </p:blipFill>
        <p:spPr bwMode="auto">
          <a:xfrm>
            <a:off x="1331913" y="1317337"/>
            <a:ext cx="7075487" cy="471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525" y="2665125"/>
            <a:ext cx="4641850" cy="336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7137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3"/>
          <p:cNvSpPr>
            <a:spLocks noGrp="1" noChangeArrowheads="1"/>
          </p:cNvSpPr>
          <p:nvPr>
            <p:ph type="title"/>
          </p:nvPr>
        </p:nvSpPr>
        <p:spPr>
          <a:xfrm>
            <a:off x="1239838" y="626228"/>
            <a:ext cx="7435850" cy="7159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nb-NO" altLang="nb-NO" dirty="0" smtClean="0"/>
              <a:t>Meldinger</a:t>
            </a:r>
          </a:p>
        </p:txBody>
      </p:sp>
      <p:sp>
        <p:nvSpPr>
          <p:cNvPr id="16387" name="Rectangle 14"/>
          <p:cNvSpPr>
            <a:spLocks noGrp="1" noChangeArrowheads="1"/>
          </p:cNvSpPr>
          <p:nvPr>
            <p:ph idx="1"/>
          </p:nvPr>
        </p:nvSpPr>
        <p:spPr>
          <a:xfrm>
            <a:off x="1200151" y="1360594"/>
            <a:ext cx="7475537" cy="48656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altLang="nb-NO" sz="1800" dirty="0" smtClean="0"/>
              <a:t>Utsending av informasjon via</a:t>
            </a:r>
          </a:p>
          <a:p>
            <a:pPr lvl="1" eaLnBrk="1" hangingPunct="1">
              <a:lnSpc>
                <a:spcPct val="90000"/>
              </a:lnSpc>
            </a:pPr>
            <a:r>
              <a:rPr lang="nb-NO" altLang="nb-NO" sz="1600" dirty="0" smtClean="0"/>
              <a:t>E-post, SMS, Tekst til tale (Voice), Telefaks</a:t>
            </a:r>
          </a:p>
          <a:p>
            <a:pPr eaLnBrk="1" hangingPunct="1">
              <a:lnSpc>
                <a:spcPct val="90000"/>
              </a:lnSpc>
            </a:pPr>
            <a:r>
              <a:rPr lang="nb-NO" altLang="nb-NO" sz="1800" dirty="0" smtClean="0"/>
              <a:t>Konferansesamtale (</a:t>
            </a:r>
            <a:r>
              <a:rPr lang="nb-NO" altLang="nb-NO" sz="1800" dirty="0" err="1" smtClean="0"/>
              <a:t>max</a:t>
            </a:r>
            <a:r>
              <a:rPr lang="nb-NO" altLang="nb-NO" sz="1800" dirty="0" smtClean="0"/>
              <a:t> 10 deltakere)</a:t>
            </a:r>
          </a:p>
          <a:p>
            <a:pPr eaLnBrk="1" hangingPunct="1">
              <a:lnSpc>
                <a:spcPct val="90000"/>
              </a:lnSpc>
            </a:pPr>
            <a:r>
              <a:rPr lang="nb-NO" altLang="nb-NO" sz="1800" dirty="0" smtClean="0"/>
              <a:t>Utsending av </a:t>
            </a:r>
          </a:p>
          <a:p>
            <a:pPr lvl="1" eaLnBrk="1" hangingPunct="1">
              <a:lnSpc>
                <a:spcPct val="90000"/>
              </a:lnSpc>
            </a:pPr>
            <a:r>
              <a:rPr lang="nb-NO" altLang="nb-NO" sz="1600" dirty="0" smtClean="0"/>
              <a:t>Loggmeldinger</a:t>
            </a:r>
          </a:p>
          <a:p>
            <a:pPr lvl="1" eaLnBrk="1" hangingPunct="1">
              <a:lnSpc>
                <a:spcPct val="90000"/>
              </a:lnSpc>
            </a:pPr>
            <a:r>
              <a:rPr lang="nb-NO" altLang="nb-NO" sz="1600" dirty="0" smtClean="0"/>
              <a:t>Oppfølginger</a:t>
            </a:r>
          </a:p>
          <a:p>
            <a:pPr lvl="1" eaLnBrk="1" hangingPunct="1">
              <a:lnSpc>
                <a:spcPct val="90000"/>
              </a:lnSpc>
            </a:pPr>
            <a:r>
              <a:rPr lang="nb-NO" altLang="nb-NO" sz="1600" dirty="0" smtClean="0"/>
              <a:t>Informasjon og pressemeldinger</a:t>
            </a:r>
          </a:p>
          <a:p>
            <a:pPr eaLnBrk="1" hangingPunct="1">
              <a:lnSpc>
                <a:spcPct val="90000"/>
              </a:lnSpc>
            </a:pPr>
            <a:r>
              <a:rPr lang="nb-NO" altLang="nb-NO" sz="1800" dirty="0" smtClean="0"/>
              <a:t>Kommunikasjon med</a:t>
            </a:r>
          </a:p>
          <a:p>
            <a:pPr lvl="1" eaLnBrk="1" hangingPunct="1">
              <a:lnSpc>
                <a:spcPct val="90000"/>
              </a:lnSpc>
            </a:pPr>
            <a:r>
              <a:rPr lang="nb-NO" altLang="nb-NO" sz="1600" dirty="0" smtClean="0"/>
              <a:t>Egen organisasjon</a:t>
            </a:r>
          </a:p>
          <a:p>
            <a:pPr lvl="1" eaLnBrk="1" hangingPunct="1">
              <a:lnSpc>
                <a:spcPct val="90000"/>
              </a:lnSpc>
            </a:pPr>
            <a:r>
              <a:rPr lang="nb-NO" altLang="nb-NO" sz="1600" dirty="0" smtClean="0"/>
              <a:t>Kunder og leverandører</a:t>
            </a:r>
          </a:p>
          <a:p>
            <a:pPr lvl="1" eaLnBrk="1" hangingPunct="1">
              <a:lnSpc>
                <a:spcPct val="90000"/>
              </a:lnSpc>
            </a:pPr>
            <a:r>
              <a:rPr lang="nb-NO" altLang="nb-NO" sz="1600" dirty="0" smtClean="0"/>
              <a:t>Myndigheter</a:t>
            </a:r>
          </a:p>
          <a:p>
            <a:pPr lvl="1" eaLnBrk="1" hangingPunct="1">
              <a:lnSpc>
                <a:spcPct val="90000"/>
              </a:lnSpc>
            </a:pPr>
            <a:r>
              <a:rPr lang="nb-NO" altLang="nb-NO" sz="1600" dirty="0" smtClean="0"/>
              <a:t>Media</a:t>
            </a:r>
          </a:p>
          <a:p>
            <a:pPr lvl="1" eaLnBrk="1" hangingPunct="1">
              <a:lnSpc>
                <a:spcPct val="90000"/>
              </a:lnSpc>
            </a:pPr>
            <a:r>
              <a:rPr lang="nb-NO" altLang="nb-NO" sz="1600" dirty="0" smtClean="0"/>
              <a:t>Redningsetater og andre</a:t>
            </a:r>
          </a:p>
          <a:p>
            <a:pPr eaLnBrk="1" hangingPunct="1">
              <a:lnSpc>
                <a:spcPct val="90000"/>
              </a:lnSpc>
            </a:pPr>
            <a:r>
              <a:rPr lang="nb-NO" altLang="nb-NO" sz="1800" dirty="0" smtClean="0"/>
              <a:t>Kontaktlogg</a:t>
            </a:r>
          </a:p>
          <a:p>
            <a:pPr lvl="1" eaLnBrk="1" hangingPunct="1">
              <a:lnSpc>
                <a:spcPct val="90000"/>
              </a:lnSpc>
            </a:pPr>
            <a:r>
              <a:rPr lang="nb-NO" altLang="nb-NO" sz="1600" dirty="0" smtClean="0"/>
              <a:t>Fortløpende status på all kommunikasjon</a:t>
            </a:r>
          </a:p>
          <a:p>
            <a:pPr lvl="1" eaLnBrk="1" hangingPunct="1">
              <a:lnSpc>
                <a:spcPct val="90000"/>
              </a:lnSpc>
            </a:pPr>
            <a:r>
              <a:rPr lang="nb-NO" altLang="nb-NO" sz="1600" dirty="0" smtClean="0"/>
              <a:t>Respons fra talemeldinger, e-post og SMS</a:t>
            </a:r>
          </a:p>
        </p:txBody>
      </p:sp>
      <p:sp>
        <p:nvSpPr>
          <p:cNvPr id="16388" name="Oval 9"/>
          <p:cNvSpPr>
            <a:spLocks noChangeArrowheads="1"/>
          </p:cNvSpPr>
          <p:nvPr/>
        </p:nvSpPr>
        <p:spPr bwMode="auto">
          <a:xfrm>
            <a:off x="215900" y="6092825"/>
            <a:ext cx="1116013" cy="576263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nb-NO" altLang="nb-NO"/>
          </a:p>
        </p:txBody>
      </p:sp>
      <p:pic>
        <p:nvPicPr>
          <p:cNvPr id="16389" name="Picture 10" descr="1_UMSLogo-HvitBakgrun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5213481"/>
            <a:ext cx="143986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50075" y="4535619"/>
            <a:ext cx="1366838" cy="4095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9853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1"/>
          <p:cNvSpPr>
            <a:spLocks noGrp="1" noChangeArrowheads="1"/>
          </p:cNvSpPr>
          <p:nvPr>
            <p:ph type="title"/>
          </p:nvPr>
        </p:nvSpPr>
        <p:spPr>
          <a:xfrm>
            <a:off x="457200" y="522520"/>
            <a:ext cx="8229600" cy="804342"/>
          </a:xfrm>
          <a:noFill/>
        </p:spPr>
        <p:txBody>
          <a:bodyPr/>
          <a:lstStyle/>
          <a:p>
            <a:pPr eaLnBrk="1" hangingPunct="1"/>
            <a:r>
              <a:rPr lang="nb-NO" altLang="nb-NO" dirty="0" smtClean="0"/>
              <a:t>Meldinger</a:t>
            </a:r>
          </a:p>
        </p:txBody>
      </p:sp>
      <p:pic>
        <p:nvPicPr>
          <p:cNvPr id="17411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17"/>
          <a:stretch>
            <a:fillRect/>
          </a:stretch>
        </p:blipFill>
        <p:spPr bwMode="auto">
          <a:xfrm>
            <a:off x="1258888" y="1233226"/>
            <a:ext cx="7075487" cy="470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150" y="2468072"/>
            <a:ext cx="4311650" cy="335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665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5"/>
          <p:cNvSpPr>
            <a:spLocks noGrp="1" noChangeArrowheads="1"/>
          </p:cNvSpPr>
          <p:nvPr>
            <p:ph type="title"/>
          </p:nvPr>
        </p:nvSpPr>
        <p:spPr>
          <a:xfrm>
            <a:off x="1239838" y="645318"/>
            <a:ext cx="7435850" cy="715963"/>
          </a:xfrm>
        </p:spPr>
        <p:txBody>
          <a:bodyPr>
            <a:normAutofit fontScale="90000"/>
          </a:bodyPr>
          <a:lstStyle/>
          <a:p>
            <a:r>
              <a:rPr lang="nb-NO" altLang="nb-NO" dirty="0" smtClean="0"/>
              <a:t>Informasjonstavler</a:t>
            </a:r>
          </a:p>
        </p:txBody>
      </p:sp>
      <p:sp>
        <p:nvSpPr>
          <p:cNvPr id="18435" name="Rectangle 6"/>
          <p:cNvSpPr>
            <a:spLocks noGrp="1" noChangeArrowheads="1"/>
          </p:cNvSpPr>
          <p:nvPr>
            <p:ph idx="1"/>
          </p:nvPr>
        </p:nvSpPr>
        <p:spPr>
          <a:xfrm>
            <a:off x="1239838" y="1361281"/>
            <a:ext cx="7475537" cy="486568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00000"/>
              </a:lnSpc>
            </a:pPr>
            <a:r>
              <a:rPr lang="nb-NO" altLang="nb-NO" dirty="0" smtClean="0"/>
              <a:t>Informasjonstavler</a:t>
            </a:r>
          </a:p>
          <a:p>
            <a:pPr lvl="1">
              <a:lnSpc>
                <a:spcPct val="100000"/>
              </a:lnSpc>
            </a:pPr>
            <a:r>
              <a:rPr lang="nb-NO" altLang="nb-NO" dirty="0" smtClean="0"/>
              <a:t>Erstatt manuelle tavler på møte- og </a:t>
            </a:r>
            <a:r>
              <a:rPr lang="nb-NO" altLang="nb-NO" dirty="0" err="1" smtClean="0"/>
              <a:t>beredskapsrom</a:t>
            </a:r>
            <a:endParaRPr lang="nb-NO" altLang="nb-NO" dirty="0" smtClean="0"/>
          </a:p>
          <a:p>
            <a:pPr lvl="1">
              <a:lnSpc>
                <a:spcPct val="100000"/>
              </a:lnSpc>
            </a:pPr>
            <a:r>
              <a:rPr lang="nb-NO" altLang="nb-NO" dirty="0" smtClean="0"/>
              <a:t>Automatisk oppdatering basert på logg etc.</a:t>
            </a:r>
          </a:p>
          <a:p>
            <a:pPr lvl="1">
              <a:lnSpc>
                <a:spcPct val="100000"/>
              </a:lnSpc>
            </a:pPr>
            <a:r>
              <a:rPr lang="nb-NO" altLang="nb-NO" dirty="0" smtClean="0"/>
              <a:t>Rollebasert innsyn og redigering</a:t>
            </a:r>
          </a:p>
          <a:p>
            <a:pPr lvl="1">
              <a:lnSpc>
                <a:spcPct val="100000"/>
              </a:lnSpc>
            </a:pPr>
            <a:r>
              <a:rPr lang="nb-NO" altLang="nb-NO" dirty="0" smtClean="0"/>
              <a:t>Spesialtilpassede informasjonstavler etter behov</a:t>
            </a:r>
          </a:p>
          <a:p>
            <a:pPr lvl="2">
              <a:lnSpc>
                <a:spcPct val="100000"/>
              </a:lnSpc>
            </a:pPr>
            <a:r>
              <a:rPr lang="nb-NO" altLang="nb-NO" dirty="0" smtClean="0"/>
              <a:t>Informasjonsutdrag til ledelse, eiere, andre?</a:t>
            </a:r>
          </a:p>
          <a:p>
            <a:pPr lvl="1">
              <a:lnSpc>
                <a:spcPct val="100000"/>
              </a:lnSpc>
            </a:pPr>
            <a:r>
              <a:rPr lang="nb-NO" altLang="nb-NO" dirty="0" smtClean="0"/>
              <a:t>Full skjerm eller som en del av løsningen</a:t>
            </a:r>
          </a:p>
          <a:p>
            <a:pPr lvl="1">
              <a:lnSpc>
                <a:spcPct val="100000"/>
              </a:lnSpc>
            </a:pPr>
            <a:endParaRPr lang="nb-NO" altLang="nb-NO" dirty="0" smtClean="0"/>
          </a:p>
          <a:p>
            <a:pPr>
              <a:lnSpc>
                <a:spcPct val="100000"/>
              </a:lnSpc>
            </a:pPr>
            <a:r>
              <a:rPr lang="nb-NO" altLang="nb-NO" dirty="0" smtClean="0"/>
              <a:t>Statusinfo</a:t>
            </a:r>
          </a:p>
          <a:p>
            <a:pPr lvl="1">
              <a:lnSpc>
                <a:spcPct val="100000"/>
              </a:lnSpc>
            </a:pPr>
            <a:r>
              <a:rPr lang="nb-NO" altLang="nb-NO" dirty="0" smtClean="0"/>
              <a:t>Utførelse av planlagte oppgaver</a:t>
            </a:r>
          </a:p>
          <a:p>
            <a:pPr lvl="1">
              <a:lnSpc>
                <a:spcPct val="100000"/>
              </a:lnSpc>
            </a:pPr>
            <a:r>
              <a:rPr lang="nb-NO" altLang="nb-NO" dirty="0" smtClean="0"/>
              <a:t>Fakta om hendelser</a:t>
            </a:r>
          </a:p>
          <a:p>
            <a:pPr lvl="1">
              <a:lnSpc>
                <a:spcPct val="100000"/>
              </a:lnSpc>
            </a:pPr>
            <a:r>
              <a:rPr lang="nb-NO" altLang="nb-NO" dirty="0" smtClean="0"/>
              <a:t>Oversikt over alle tilgjengelige og påloggede ressurser</a:t>
            </a:r>
          </a:p>
          <a:p>
            <a:pPr lvl="1">
              <a:lnSpc>
                <a:spcPct val="100000"/>
              </a:lnSpc>
            </a:pPr>
            <a:r>
              <a:rPr lang="nb-NO" altLang="nb-NO" dirty="0" smtClean="0"/>
              <a:t>Kartutsnitt</a:t>
            </a:r>
          </a:p>
        </p:txBody>
      </p:sp>
    </p:spTree>
    <p:extLst>
      <p:ext uri="{BB962C8B-B14F-4D97-AF65-F5344CB8AC3E}">
        <p14:creationId xmlns:p14="http://schemas.microsoft.com/office/powerpoint/2010/main" val="4053708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"/>
          <p:cNvSpPr>
            <a:spLocks noGrp="1" noChangeArrowheads="1"/>
          </p:cNvSpPr>
          <p:nvPr>
            <p:ph type="title"/>
          </p:nvPr>
        </p:nvSpPr>
        <p:spPr>
          <a:xfrm>
            <a:off x="827088" y="648493"/>
            <a:ext cx="7848600" cy="715963"/>
          </a:xfrm>
          <a:noFill/>
        </p:spPr>
        <p:txBody>
          <a:bodyPr>
            <a:normAutofit fontScale="90000"/>
          </a:bodyPr>
          <a:lstStyle/>
          <a:p>
            <a:r>
              <a:rPr lang="nb-NO" altLang="nb-NO" dirty="0" smtClean="0"/>
              <a:t>Informasjonstavler </a:t>
            </a:r>
            <a:r>
              <a:rPr lang="nb-NO" altLang="nb-NO" sz="1200" dirty="0" smtClean="0"/>
              <a:t>(eksempler)</a:t>
            </a:r>
            <a:endParaRPr lang="nb-NO" altLang="nb-NO" dirty="0" smtClean="0"/>
          </a:p>
        </p:txBody>
      </p:sp>
      <p:pic>
        <p:nvPicPr>
          <p:cNvPr id="1945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7" r="1627"/>
          <a:stretch>
            <a:fillRect/>
          </a:stretch>
        </p:blipFill>
        <p:spPr bwMode="auto">
          <a:xfrm>
            <a:off x="1168875" y="1543566"/>
            <a:ext cx="697865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Bild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068" y="1861007"/>
            <a:ext cx="7295168" cy="431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72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frodeo.ONEVOICE\Pictures\20081205\0112200809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585150"/>
            <a:ext cx="7326312" cy="549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7260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1239838" y="560240"/>
            <a:ext cx="7435850" cy="715963"/>
          </a:xfrm>
        </p:spPr>
        <p:txBody>
          <a:bodyPr>
            <a:normAutofit fontScale="90000"/>
          </a:bodyPr>
          <a:lstStyle/>
          <a:p>
            <a:r>
              <a:rPr lang="nb-NO" altLang="nb-NO" dirty="0" smtClean="0"/>
              <a:t>Rapporter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1239838" y="1453724"/>
            <a:ext cx="7475537" cy="4865688"/>
          </a:xfrm>
        </p:spPr>
        <p:txBody>
          <a:bodyPr>
            <a:normAutofit fontScale="92500" lnSpcReduction="20000"/>
          </a:bodyPr>
          <a:lstStyle/>
          <a:p>
            <a:r>
              <a:rPr lang="nb-NO" altLang="nb-NO" dirty="0" smtClean="0"/>
              <a:t>Maler</a:t>
            </a:r>
          </a:p>
          <a:p>
            <a:pPr lvl="1"/>
            <a:r>
              <a:rPr lang="nb-NO" altLang="nb-NO" dirty="0" smtClean="0"/>
              <a:t>Type mal</a:t>
            </a:r>
          </a:p>
          <a:p>
            <a:pPr lvl="1"/>
            <a:r>
              <a:rPr lang="nb-NO" altLang="nb-NO" dirty="0" smtClean="0"/>
              <a:t>Skjemadesign</a:t>
            </a:r>
          </a:p>
          <a:p>
            <a:pPr lvl="1"/>
            <a:r>
              <a:rPr lang="nb-NO" altLang="nb-NO" dirty="0" smtClean="0"/>
              <a:t>Dokument mal med topp- og bunntekst</a:t>
            </a:r>
          </a:p>
          <a:p>
            <a:r>
              <a:rPr lang="nb-NO" altLang="nb-NO" dirty="0" smtClean="0"/>
              <a:t>Dokumentflyt</a:t>
            </a:r>
          </a:p>
          <a:p>
            <a:r>
              <a:rPr lang="nb-NO" altLang="nb-NO" dirty="0" smtClean="0"/>
              <a:t>Versjonskontroll og historikk</a:t>
            </a:r>
          </a:p>
          <a:p>
            <a:r>
              <a:rPr lang="nb-NO" altLang="nb-NO" dirty="0" smtClean="0"/>
              <a:t>Publisering, distribusjon og elektronisk deling</a:t>
            </a:r>
          </a:p>
          <a:p>
            <a:pPr lvl="1"/>
            <a:r>
              <a:rPr lang="nb-NO" altLang="nb-NO" dirty="0" smtClean="0"/>
              <a:t>E-post, </a:t>
            </a:r>
            <a:r>
              <a:rPr lang="nb-NO" altLang="nb-NO" dirty="0" err="1" smtClean="0"/>
              <a:t>sms</a:t>
            </a:r>
            <a:r>
              <a:rPr lang="nb-NO" altLang="nb-NO" dirty="0" smtClean="0"/>
              <a:t>, tekst til tale og EDI</a:t>
            </a:r>
          </a:p>
          <a:p>
            <a:r>
              <a:rPr lang="nb-NO" altLang="nb-NO" dirty="0" smtClean="0"/>
              <a:t>Uttrekk av informasjon til informasjonstavler</a:t>
            </a:r>
          </a:p>
        </p:txBody>
      </p:sp>
    </p:spTree>
    <p:extLst>
      <p:ext uri="{BB962C8B-B14F-4D97-AF65-F5344CB8AC3E}">
        <p14:creationId xmlns:p14="http://schemas.microsoft.com/office/powerpoint/2010/main" val="161923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755650" y="516281"/>
            <a:ext cx="7920038" cy="715963"/>
          </a:xfrm>
        </p:spPr>
        <p:txBody>
          <a:bodyPr>
            <a:normAutofit fontScale="90000"/>
          </a:bodyPr>
          <a:lstStyle/>
          <a:p>
            <a:r>
              <a:rPr lang="nb-NO" altLang="nb-NO" dirty="0" smtClean="0"/>
              <a:t>Lage rapporter</a:t>
            </a:r>
          </a:p>
        </p:txBody>
      </p:sp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49" y="1232244"/>
            <a:ext cx="4608513" cy="4964113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2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232244"/>
            <a:ext cx="3365500" cy="4633913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2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4952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/>
        </p:nvSpPr>
        <p:spPr>
          <a:xfrm>
            <a:off x="4500562" y="1357298"/>
            <a:ext cx="3286148" cy="2857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24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 smtClean="0">
                <a:solidFill>
                  <a:srgbClr val="595959"/>
                </a:solidFill>
              </a:rPr>
              <a:t>Mobile plattformer</a:t>
            </a:r>
          </a:p>
        </p:txBody>
      </p:sp>
      <p:sp>
        <p:nvSpPr>
          <p:cNvPr id="10245" name="Plassholder for lysbildenumm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DD8AC199-75CF-4410-AA42-2817C286BE7A}" type="slidenum">
              <a:rPr lang="en-US" smtClean="0"/>
              <a:pPr/>
              <a:t>19</a:t>
            </a:fld>
            <a:endParaRPr lang="en-US" smtClean="0"/>
          </a:p>
        </p:txBody>
      </p:sp>
      <p:pic>
        <p:nvPicPr>
          <p:cNvPr id="8" name="Bilde 7" descr="ph.tif"/>
          <p:cNvPicPr>
            <a:picLocks noChangeAspect="1"/>
          </p:cNvPicPr>
          <p:nvPr/>
        </p:nvPicPr>
        <p:blipFill>
          <a:blip r:embed="rId3" cstate="print"/>
          <a:srcRect l="23526" t="2849" r="12341" b="2849"/>
          <a:stretch>
            <a:fillRect/>
          </a:stretch>
        </p:blipFill>
        <p:spPr>
          <a:xfrm>
            <a:off x="1500166" y="500042"/>
            <a:ext cx="7286676" cy="4351318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9792880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595959"/>
                </a:solidFill>
              </a:rPr>
              <a:t>Organisering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28662" y="2143116"/>
            <a:ext cx="7526215" cy="4114800"/>
          </a:xfrm>
        </p:spPr>
        <p:txBody>
          <a:bodyPr/>
          <a:lstStyle/>
          <a:p>
            <a:pPr>
              <a:defRPr/>
            </a:pPr>
            <a:r>
              <a:rPr lang="nb-NO" sz="2400" dirty="0" smtClean="0"/>
              <a:t>Prosjektledelse i DSB (2 stillinger) </a:t>
            </a:r>
          </a:p>
          <a:p>
            <a:pPr>
              <a:defRPr/>
            </a:pPr>
            <a:r>
              <a:rPr lang="nb-NO" sz="2400" dirty="0" smtClean="0"/>
              <a:t>DSB håndterer konfigurasjonsstyring og -kontroll</a:t>
            </a:r>
          </a:p>
          <a:p>
            <a:pPr>
              <a:defRPr/>
            </a:pPr>
            <a:r>
              <a:rPr lang="nb-NO" sz="2400" dirty="0" smtClean="0"/>
              <a:t>Det opprettes et eget brukerforum for FM, kommuner, SF og DSB</a:t>
            </a:r>
          </a:p>
          <a:p>
            <a:pPr>
              <a:defRPr/>
            </a:pPr>
            <a:r>
              <a:rPr lang="nb-NO" sz="2400" dirty="0" smtClean="0"/>
              <a:t>Referansegruppe (FM/Kommune, SF, DSB)</a:t>
            </a:r>
          </a:p>
          <a:p>
            <a:pPr>
              <a:defRPr/>
            </a:pPr>
            <a:r>
              <a:rPr lang="nb-NO" sz="2400" dirty="0" smtClean="0"/>
              <a:t>Styringsgruppe (DM DSB)</a:t>
            </a:r>
          </a:p>
        </p:txBody>
      </p:sp>
      <p:sp>
        <p:nvSpPr>
          <p:cNvPr id="9221" name="Plassholder for lysbildenumm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899FE794-589F-4CC9-A768-6C531475F2CA}" type="slidenum">
              <a:rPr lang="en-US" smtClean="0"/>
              <a:pPr/>
              <a:t>20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5269369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 sz="3200" dirty="0" smtClean="0"/>
              <a:t>Kort om anskaffelsesprosessen</a:t>
            </a:r>
          </a:p>
        </p:txBody>
      </p:sp>
      <p:sp>
        <p:nvSpPr>
          <p:cNvPr id="9221" name="Rectangle 3"/>
          <p:cNvSpPr>
            <a:spLocks noGrp="1" noChangeArrowheads="1"/>
          </p:cNvSpPr>
          <p:nvPr>
            <p:ph idx="1"/>
          </p:nvPr>
        </p:nvSpPr>
        <p:spPr>
          <a:xfrm>
            <a:off x="714348" y="1571612"/>
            <a:ext cx="7602564" cy="4786346"/>
          </a:xfrm>
        </p:spPr>
        <p:txBody>
          <a:bodyPr/>
          <a:lstStyle/>
          <a:p>
            <a:pPr eaLnBrk="1" hangingPunct="1">
              <a:defRPr/>
            </a:pPr>
            <a:r>
              <a:rPr lang="nb-NO" sz="2400" dirty="0" smtClean="0">
                <a:solidFill>
                  <a:srgbClr val="595959"/>
                </a:solidFill>
              </a:rPr>
              <a:t>Leverandør valgt, kontrakt signert november 2009</a:t>
            </a:r>
          </a:p>
          <a:p>
            <a:pPr eaLnBrk="1" hangingPunct="1">
              <a:defRPr/>
            </a:pPr>
            <a:r>
              <a:rPr lang="nb-NO" sz="2400" dirty="0" smtClean="0">
                <a:solidFill>
                  <a:srgbClr val="595959"/>
                </a:solidFill>
              </a:rPr>
              <a:t>Nytegning 2014 - ?</a:t>
            </a:r>
          </a:p>
          <a:p>
            <a:pPr eaLnBrk="1" hangingPunct="1">
              <a:defRPr/>
            </a:pPr>
            <a:r>
              <a:rPr lang="nb-NO" sz="2400" dirty="0" smtClean="0">
                <a:solidFill>
                  <a:srgbClr val="595959"/>
                </a:solidFill>
              </a:rPr>
              <a:t>DSB anskaffer på vegne av DSB, SF, FM og alle kommuner (</a:t>
            </a:r>
            <a:r>
              <a:rPr lang="nb-NO" sz="2400" u="sng" dirty="0" smtClean="0">
                <a:solidFill>
                  <a:srgbClr val="595959"/>
                </a:solidFill>
              </a:rPr>
              <a:t>tilbud</a:t>
            </a:r>
            <a:r>
              <a:rPr lang="nb-NO" sz="2400" dirty="0" smtClean="0">
                <a:solidFill>
                  <a:srgbClr val="595959"/>
                </a:solidFill>
              </a:rPr>
              <a:t> til kommunene og ikke </a:t>
            </a:r>
            <a:r>
              <a:rPr lang="nb-NO" sz="2400" u="sng" dirty="0" smtClean="0">
                <a:solidFill>
                  <a:srgbClr val="595959"/>
                </a:solidFill>
              </a:rPr>
              <a:t>pålegg</a:t>
            </a:r>
            <a:r>
              <a:rPr lang="nb-NO" sz="2400" dirty="0" smtClean="0">
                <a:solidFill>
                  <a:srgbClr val="595959"/>
                </a:solidFill>
              </a:rPr>
              <a:t>)</a:t>
            </a:r>
          </a:p>
        </p:txBody>
      </p:sp>
      <p:sp>
        <p:nvSpPr>
          <p:cNvPr id="8195" name="Plassholder for lysbildenumm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A0E1E90A-9C42-407D-979C-4257EB5BC3FB}" type="slidenum">
              <a:rPr lang="en-US" smtClean="0"/>
              <a:pPr/>
              <a:t>21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8592465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tel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218" name="Tittel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nb-NO" sz="4000" dirty="0" smtClean="0">
                <a:solidFill>
                  <a:srgbClr val="595959"/>
                </a:solidFill>
              </a:rPr>
              <a:t>Takk for oppmerksomheten, </a:t>
            </a:r>
            <a:br>
              <a:rPr lang="nb-NO" sz="4000" dirty="0" smtClean="0">
                <a:solidFill>
                  <a:srgbClr val="595959"/>
                </a:solidFill>
              </a:rPr>
            </a:br>
            <a:r>
              <a:rPr lang="nb-NO" sz="4000" dirty="0" smtClean="0">
                <a:solidFill>
                  <a:srgbClr val="595959"/>
                </a:solidFill>
              </a:rPr>
              <a:t>spørsmål?</a:t>
            </a:r>
          </a:p>
        </p:txBody>
      </p:sp>
      <p:sp>
        <p:nvSpPr>
          <p:cNvPr id="9221" name="Plassholder for lysbildenummer 4"/>
          <p:cNvSpPr>
            <a:spLocks noGrp="1"/>
          </p:cNvSpPr>
          <p:nvPr>
            <p:ph type="sldNum" sz="quarter" idx="4294967295"/>
          </p:nvPr>
        </p:nvSpPr>
        <p:spPr>
          <a:xfrm>
            <a:off x="723900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899FE794-589F-4CC9-A768-6C531475F2CA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7" name="Tittel 1"/>
          <p:cNvSpPr txBox="1">
            <a:spLocks/>
          </p:cNvSpPr>
          <p:nvPr/>
        </p:nvSpPr>
        <p:spPr bwMode="auto">
          <a:xfrm>
            <a:off x="500034" y="3143251"/>
            <a:ext cx="8215370" cy="79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3200" i="0" u="none" strike="noStrike" kern="0" cap="none" spc="0" normalizeH="0" baseline="0" noProof="0" dirty="0" smtClean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7798112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1"/>
          <p:cNvSpPr>
            <a:spLocks noGrp="1" noChangeArrowheads="1"/>
          </p:cNvSpPr>
          <p:nvPr>
            <p:ph type="title"/>
          </p:nvPr>
        </p:nvSpPr>
        <p:spPr>
          <a:xfrm>
            <a:off x="1279525" y="645318"/>
            <a:ext cx="7435850" cy="7159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nb-NO" altLang="nb-NO" dirty="0" smtClean="0"/>
              <a:t>Tiltakskort</a:t>
            </a:r>
          </a:p>
        </p:txBody>
      </p:sp>
      <p:sp>
        <p:nvSpPr>
          <p:cNvPr id="12291" name="Rectangle 12"/>
          <p:cNvSpPr>
            <a:spLocks noGrp="1" noChangeArrowheads="1"/>
          </p:cNvSpPr>
          <p:nvPr>
            <p:ph idx="1"/>
          </p:nvPr>
        </p:nvSpPr>
        <p:spPr>
          <a:xfrm>
            <a:off x="1279525" y="2418353"/>
            <a:ext cx="7475537" cy="3514725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100000"/>
              </a:lnSpc>
            </a:pPr>
            <a:r>
              <a:rPr lang="nb-NO" altLang="nb-NO" dirty="0" smtClean="0"/>
              <a:t>Tiltakskort med beskrivelse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dirty="0" smtClean="0"/>
              <a:t>Tiltak med beskrivelse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dirty="0" smtClean="0"/>
              <a:t>Ansvarlig for tiltak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dirty="0" smtClean="0"/>
              <a:t>Veiledning i utførelse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dirty="0" smtClean="0"/>
              <a:t>Utføre, loggføre og rapportere i en operasjon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dirty="0" smtClean="0"/>
              <a:t>Loggføring ved oppstart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dirty="0" smtClean="0"/>
              <a:t>Loggføring ved gjennomføring</a:t>
            </a:r>
          </a:p>
          <a:p>
            <a:pPr eaLnBrk="1" hangingPunct="1">
              <a:lnSpc>
                <a:spcPct val="100000"/>
              </a:lnSpc>
            </a:pPr>
            <a:r>
              <a:rPr lang="nb-NO" altLang="nb-NO" dirty="0" smtClean="0"/>
              <a:t>Rollebasert tilgang</a:t>
            </a:r>
          </a:p>
        </p:txBody>
      </p:sp>
      <p:sp>
        <p:nvSpPr>
          <p:cNvPr id="12292" name="Text Box 15"/>
          <p:cNvSpPr txBox="1">
            <a:spLocks noChangeArrowheads="1"/>
          </p:cNvSpPr>
          <p:nvPr/>
        </p:nvSpPr>
        <p:spPr bwMode="auto">
          <a:xfrm>
            <a:off x="1279525" y="1367247"/>
            <a:ext cx="655320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87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nb-NO" altLang="nb-NO" sz="2000" dirty="0">
                <a:latin typeface="Verdana" pitchFamily="34" charset="0"/>
              </a:rPr>
              <a:t>Ut av planverket plukker CIM ut de tiltakene som skal iverksettes i henhold til planer når en gitt hendelse inntreffer</a:t>
            </a:r>
          </a:p>
        </p:txBody>
      </p:sp>
    </p:spTree>
    <p:extLst>
      <p:ext uri="{BB962C8B-B14F-4D97-AF65-F5344CB8AC3E}">
        <p14:creationId xmlns:p14="http://schemas.microsoft.com/office/powerpoint/2010/main" val="2823867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8"/>
          <p:cNvSpPr>
            <a:spLocks noGrp="1" noChangeArrowheads="1"/>
          </p:cNvSpPr>
          <p:nvPr>
            <p:ph type="title"/>
          </p:nvPr>
        </p:nvSpPr>
        <p:spPr>
          <a:xfrm>
            <a:off x="457200" y="635642"/>
            <a:ext cx="8229600" cy="804342"/>
          </a:xfrm>
        </p:spPr>
        <p:txBody>
          <a:bodyPr/>
          <a:lstStyle/>
          <a:p>
            <a:pPr eaLnBrk="1" hangingPunct="1"/>
            <a:r>
              <a:rPr lang="nb-NO" altLang="nb-NO" sz="2000" dirty="0" smtClean="0"/>
              <a:t>Tiltakskort</a:t>
            </a:r>
          </a:p>
        </p:txBody>
      </p:sp>
      <p:grpSp>
        <p:nvGrpSpPr>
          <p:cNvPr id="13315" name="Group 10"/>
          <p:cNvGrpSpPr>
            <a:grpSpLocks/>
          </p:cNvGrpSpPr>
          <p:nvPr/>
        </p:nvGrpSpPr>
        <p:grpSpPr bwMode="auto">
          <a:xfrm>
            <a:off x="1320800" y="1284288"/>
            <a:ext cx="7075488" cy="4710112"/>
            <a:chOff x="703" y="981"/>
            <a:chExt cx="4457" cy="2967"/>
          </a:xfrm>
        </p:grpSpPr>
        <p:pic>
          <p:nvPicPr>
            <p:cNvPr id="13317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262"/>
            <a:stretch>
              <a:fillRect/>
            </a:stretch>
          </p:blipFill>
          <p:spPr bwMode="auto">
            <a:xfrm>
              <a:off x="703" y="981"/>
              <a:ext cx="4457" cy="29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318" name="Picture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247" t="26547" r="1279" b="6413"/>
            <a:stretch>
              <a:fillRect/>
            </a:stretch>
          </p:blipFill>
          <p:spPr bwMode="auto">
            <a:xfrm>
              <a:off x="1340" y="1316"/>
              <a:ext cx="3765" cy="2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3323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7204" y="2458955"/>
            <a:ext cx="2354262" cy="336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0813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"/>
          <p:cNvSpPr>
            <a:spLocks noGrp="1" noChangeArrowheads="1"/>
          </p:cNvSpPr>
          <p:nvPr>
            <p:ph type="title"/>
          </p:nvPr>
        </p:nvSpPr>
        <p:spPr>
          <a:xfrm>
            <a:off x="1239838" y="645318"/>
            <a:ext cx="7435850" cy="715963"/>
          </a:xfrm>
        </p:spPr>
        <p:txBody>
          <a:bodyPr>
            <a:normAutofit fontScale="90000"/>
          </a:bodyPr>
          <a:lstStyle/>
          <a:p>
            <a:r>
              <a:rPr lang="nb-NO" altLang="nb-NO" dirty="0" smtClean="0"/>
              <a:t>Presselogg/kundelogg</a:t>
            </a:r>
            <a:r>
              <a:rPr lang="en-GB" altLang="nb-NO" dirty="0" smtClean="0"/>
              <a:t> </a:t>
            </a:r>
            <a:endParaRPr lang="nb-NO" altLang="nb-NO" dirty="0" smtClean="0"/>
          </a:p>
        </p:txBody>
      </p:sp>
      <p:sp>
        <p:nvSpPr>
          <p:cNvPr id="21507" name="Rectangle 11"/>
          <p:cNvSpPr>
            <a:spLocks noGrp="1" noChangeArrowheads="1"/>
          </p:cNvSpPr>
          <p:nvPr>
            <p:ph idx="1"/>
          </p:nvPr>
        </p:nvSpPr>
        <p:spPr>
          <a:xfrm>
            <a:off x="1239838" y="1369865"/>
            <a:ext cx="7475537" cy="4865688"/>
          </a:xfrm>
        </p:spPr>
        <p:txBody>
          <a:bodyPr>
            <a:normAutofit fontScale="92500" lnSpcReduction="10000"/>
          </a:bodyPr>
          <a:lstStyle/>
          <a:p>
            <a:r>
              <a:rPr lang="nb-NO" altLang="nb-NO" dirty="0" smtClean="0"/>
              <a:t>Full kontroll på kommunikasjon og håndtering av media/kunder</a:t>
            </a:r>
          </a:p>
          <a:p>
            <a:r>
              <a:rPr lang="nb-NO" altLang="nb-NO" dirty="0" smtClean="0"/>
              <a:t>Medie-/kundesvar</a:t>
            </a:r>
          </a:p>
          <a:p>
            <a:pPr lvl="1"/>
            <a:r>
              <a:rPr lang="nb-NO" altLang="nb-NO" dirty="0" smtClean="0"/>
              <a:t>Rask og effektiv publisering av hvilken informasjon vi kan gi til media/kunder </a:t>
            </a:r>
          </a:p>
          <a:p>
            <a:r>
              <a:rPr lang="nb-NO" altLang="nb-NO" dirty="0" smtClean="0"/>
              <a:t>Logging av spørsmål og svar til media/kunder</a:t>
            </a:r>
          </a:p>
          <a:p>
            <a:pPr lvl="1"/>
            <a:r>
              <a:rPr lang="nb-NO" altLang="nb-NO" dirty="0" smtClean="0"/>
              <a:t>Status på kommunikasjon og om saker er åpen eller lukket</a:t>
            </a:r>
          </a:p>
          <a:p>
            <a:r>
              <a:rPr lang="nb-NO" altLang="nb-NO" dirty="0" smtClean="0"/>
              <a:t>Oppfølging/ansvar med tildeling av oppgaver</a:t>
            </a:r>
          </a:p>
          <a:p>
            <a:endParaRPr lang="nb-NO" altLang="nb-NO" dirty="0" smtClean="0"/>
          </a:p>
          <a:p>
            <a:endParaRPr lang="en-GB" altLang="nb-NO" dirty="0" smtClean="0"/>
          </a:p>
          <a:p>
            <a:endParaRPr lang="en-GB" altLang="nb-NO" dirty="0" smtClean="0"/>
          </a:p>
        </p:txBody>
      </p:sp>
      <p:sp>
        <p:nvSpPr>
          <p:cNvPr id="21508" name="Rectangle 8"/>
          <p:cNvSpPr>
            <a:spLocks noChangeArrowheads="1"/>
          </p:cNvSpPr>
          <p:nvPr/>
        </p:nvSpPr>
        <p:spPr bwMode="auto">
          <a:xfrm>
            <a:off x="395288" y="790428"/>
            <a:ext cx="598011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b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altLang="nb-NO" sz="3200" b="1">
                <a:solidFill>
                  <a:schemeClr val="tx2"/>
                </a:solidFill>
                <a:latin typeface="Verdana" pitchFamily="34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982084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ChangeArrowheads="1"/>
          </p:cNvSpPr>
          <p:nvPr/>
        </p:nvSpPr>
        <p:spPr bwMode="auto">
          <a:xfrm>
            <a:off x="395288" y="1193800"/>
            <a:ext cx="59801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b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altLang="nb-NO" sz="3200" b="1">
                <a:solidFill>
                  <a:schemeClr val="tx2"/>
                </a:solidFill>
                <a:latin typeface="Verdana" pitchFamily="34" charset="0"/>
              </a:rPr>
              <a:t>		</a:t>
            </a:r>
          </a:p>
        </p:txBody>
      </p:sp>
      <p:sp>
        <p:nvSpPr>
          <p:cNvPr id="25603" name="Rectangle 9"/>
          <p:cNvSpPr>
            <a:spLocks noGrp="1" noChangeArrowheads="1"/>
          </p:cNvSpPr>
          <p:nvPr>
            <p:ph type="title"/>
          </p:nvPr>
        </p:nvSpPr>
        <p:spPr>
          <a:xfrm>
            <a:off x="1239838" y="481896"/>
            <a:ext cx="7435850" cy="715963"/>
          </a:xfrm>
        </p:spPr>
        <p:txBody>
          <a:bodyPr>
            <a:normAutofit fontScale="90000"/>
          </a:bodyPr>
          <a:lstStyle/>
          <a:p>
            <a:r>
              <a:rPr lang="nb-NO" altLang="nb-NO" dirty="0" smtClean="0"/>
              <a:t>Pressemeldinger</a:t>
            </a:r>
          </a:p>
        </p:txBody>
      </p:sp>
      <p:sp>
        <p:nvSpPr>
          <p:cNvPr id="25604" name="Rectangle 10"/>
          <p:cNvSpPr>
            <a:spLocks noGrp="1" noChangeArrowheads="1"/>
          </p:cNvSpPr>
          <p:nvPr>
            <p:ph idx="1"/>
          </p:nvPr>
        </p:nvSpPr>
        <p:spPr>
          <a:xfrm>
            <a:off x="1200151" y="1197859"/>
            <a:ext cx="7475537" cy="486568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r>
              <a:rPr lang="nb-NO" altLang="nb-NO" dirty="0" smtClean="0"/>
              <a:t>Publisering og godkjenning av presseinformasjon</a:t>
            </a:r>
          </a:p>
          <a:p>
            <a:pPr>
              <a:lnSpc>
                <a:spcPct val="100000"/>
              </a:lnSpc>
            </a:pPr>
            <a:r>
              <a:rPr lang="nb-NO" altLang="nb-NO" dirty="0" smtClean="0"/>
              <a:t>Maler</a:t>
            </a:r>
          </a:p>
          <a:p>
            <a:pPr>
              <a:lnSpc>
                <a:spcPct val="100000"/>
              </a:lnSpc>
            </a:pPr>
            <a:r>
              <a:rPr lang="nb-NO" altLang="nb-NO" dirty="0" smtClean="0"/>
              <a:t>Publisering av pressemeldinger til </a:t>
            </a:r>
          </a:p>
          <a:p>
            <a:pPr lvl="1">
              <a:lnSpc>
                <a:spcPct val="100000"/>
              </a:lnSpc>
            </a:pPr>
            <a:r>
              <a:rPr lang="nb-NO" altLang="nb-NO" dirty="0" smtClean="0"/>
              <a:t>Ekstern web, intranett, </a:t>
            </a:r>
            <a:r>
              <a:rPr lang="nb-NO" altLang="nb-NO" dirty="0" err="1" smtClean="0"/>
              <a:t>kriseweb</a:t>
            </a:r>
            <a:endParaRPr lang="nb-NO" altLang="nb-NO" dirty="0" smtClean="0"/>
          </a:p>
          <a:p>
            <a:pPr lvl="1">
              <a:lnSpc>
                <a:spcPct val="100000"/>
              </a:lnSpc>
            </a:pPr>
            <a:r>
              <a:rPr lang="nb-NO" altLang="nb-NO" dirty="0" smtClean="0"/>
              <a:t>Direkte til pressekontakter, ansatte, kunder, samarbeidspartnere</a:t>
            </a:r>
          </a:p>
          <a:p>
            <a:pPr lvl="2">
              <a:lnSpc>
                <a:spcPct val="100000"/>
              </a:lnSpc>
            </a:pPr>
            <a:r>
              <a:rPr lang="nb-NO" altLang="nb-NO" dirty="0" smtClean="0"/>
              <a:t>Som e-post, </a:t>
            </a:r>
            <a:r>
              <a:rPr lang="nb-NO" altLang="nb-NO" dirty="0" err="1" smtClean="0"/>
              <a:t>sms</a:t>
            </a:r>
            <a:r>
              <a:rPr lang="nb-NO" altLang="nb-NO" dirty="0" smtClean="0"/>
              <a:t>, fax og talemelding</a:t>
            </a:r>
          </a:p>
          <a:p>
            <a:pPr>
              <a:lnSpc>
                <a:spcPct val="100000"/>
              </a:lnSpc>
            </a:pPr>
            <a:r>
              <a:rPr lang="nb-NO" altLang="nb-NO" dirty="0" smtClean="0"/>
              <a:t>Distribuer til egen database over redaksjoner</a:t>
            </a:r>
          </a:p>
          <a:p>
            <a:pPr>
              <a:lnSpc>
                <a:spcPct val="100000"/>
              </a:lnSpc>
            </a:pPr>
            <a:r>
              <a:rPr lang="nb-NO" altLang="nb-NO" dirty="0" smtClean="0"/>
              <a:t>Oversikt over alle meldinger for denne og tidligere saker</a:t>
            </a:r>
          </a:p>
          <a:p>
            <a:pPr lvl="2">
              <a:lnSpc>
                <a:spcPct val="100000"/>
              </a:lnSpc>
            </a:pPr>
            <a:endParaRPr lang="nb-NO" altLang="nb-NO" dirty="0" smtClean="0"/>
          </a:p>
          <a:p>
            <a:pPr>
              <a:lnSpc>
                <a:spcPct val="100000"/>
              </a:lnSpc>
            </a:pPr>
            <a:endParaRPr lang="en-GB" altLang="nb-NO" dirty="0" smtClean="0"/>
          </a:p>
        </p:txBody>
      </p:sp>
    </p:spTree>
    <p:extLst>
      <p:ext uri="{BB962C8B-B14F-4D97-AF65-F5344CB8AC3E}">
        <p14:creationId xmlns:p14="http://schemas.microsoft.com/office/powerpoint/2010/main" val="101121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18"/>
          <a:stretch>
            <a:fillRect/>
          </a:stretch>
        </p:blipFill>
        <p:spPr bwMode="auto">
          <a:xfrm>
            <a:off x="1331913" y="1264339"/>
            <a:ext cx="7643812" cy="508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90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1409013"/>
            <a:ext cx="4365625" cy="473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28" name="Rectangle 10"/>
          <p:cNvSpPr>
            <a:spLocks noGrp="1" noChangeArrowheads="1"/>
          </p:cNvSpPr>
          <p:nvPr>
            <p:ph type="title"/>
          </p:nvPr>
        </p:nvSpPr>
        <p:spPr>
          <a:xfrm>
            <a:off x="1239838" y="538932"/>
            <a:ext cx="7435850" cy="715963"/>
          </a:xfrm>
        </p:spPr>
        <p:txBody>
          <a:bodyPr>
            <a:normAutofit fontScale="90000"/>
          </a:bodyPr>
          <a:lstStyle/>
          <a:p>
            <a:r>
              <a:rPr lang="en-GB" altLang="nb-NO" dirty="0" err="1" smtClean="0"/>
              <a:t>Pressemeldinger</a:t>
            </a:r>
            <a:endParaRPr lang="nb-NO" altLang="nb-NO" dirty="0" smtClean="0"/>
          </a:p>
        </p:txBody>
      </p:sp>
    </p:spTree>
    <p:extLst>
      <p:ext uri="{BB962C8B-B14F-4D97-AF65-F5344CB8AC3E}">
        <p14:creationId xmlns:p14="http://schemas.microsoft.com/office/powerpoint/2010/main" val="37459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09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09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owerPoint-presentasj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PowerPoint-presentasjon</Template>
  <TotalTime>317</TotalTime>
  <Words>701</Words>
  <Application>Microsoft Office PowerPoint</Application>
  <PresentationFormat>Skjermfremvisning (4:3)</PresentationFormat>
  <Paragraphs>202</Paragraphs>
  <Slides>27</Slides>
  <Notes>16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27</vt:i4>
      </vt:variant>
    </vt:vector>
  </HeadingPairs>
  <TitlesOfParts>
    <vt:vector size="28" baseType="lpstr">
      <vt:lpstr>PowerPoint-presentasjon</vt:lpstr>
      <vt:lpstr>Krisestøtteverktøy DSB-CIM  </vt:lpstr>
      <vt:lpstr>DSB-CIM</vt:lpstr>
      <vt:lpstr>PowerPoint-presentasjon</vt:lpstr>
      <vt:lpstr>Plan </vt:lpstr>
      <vt:lpstr>Plan </vt:lpstr>
      <vt:lpstr>Hendelser</vt:lpstr>
      <vt:lpstr>Hendelser</vt:lpstr>
      <vt:lpstr>Hendelseslogg</vt:lpstr>
      <vt:lpstr>Hendelseslogg</vt:lpstr>
      <vt:lpstr>Oppgaver</vt:lpstr>
      <vt:lpstr>Oppgaver</vt:lpstr>
      <vt:lpstr>Meldinger</vt:lpstr>
      <vt:lpstr>Meldinger</vt:lpstr>
      <vt:lpstr>Informasjonstavler</vt:lpstr>
      <vt:lpstr>Informasjonstavler (eksempler)</vt:lpstr>
      <vt:lpstr>PowerPoint-presentasjon</vt:lpstr>
      <vt:lpstr>Rapporter</vt:lpstr>
      <vt:lpstr>Lage rapporter</vt:lpstr>
      <vt:lpstr>Mobile plattformer</vt:lpstr>
      <vt:lpstr>Organisering</vt:lpstr>
      <vt:lpstr>Kort om anskaffelsesprosessen</vt:lpstr>
      <vt:lpstr>Takk for oppmerksomheten,  spørsmål?</vt:lpstr>
      <vt:lpstr>Tiltakskort</vt:lpstr>
      <vt:lpstr>Tiltakskort</vt:lpstr>
      <vt:lpstr>Presselogg/kundelogg </vt:lpstr>
      <vt:lpstr>Pressemeldinger</vt:lpstr>
      <vt:lpstr>Pressemeldinger</vt:lpstr>
    </vt:vector>
  </TitlesOfParts>
  <Company>Fylkesmannen i Nordland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Krisestøtteverktøy DSB-CIM</dc:title>
  <dc:creator>Mørkved Tom</dc:creator>
  <cp:lastModifiedBy>Mørkved Tom</cp:lastModifiedBy>
  <cp:revision>8</cp:revision>
  <cp:lastPrinted>2013-11-21T11:52:30Z</cp:lastPrinted>
  <dcterms:created xsi:type="dcterms:W3CDTF">2013-11-21T11:01:41Z</dcterms:created>
  <dcterms:modified xsi:type="dcterms:W3CDTF">2013-11-26T09:51:29Z</dcterms:modified>
</cp:coreProperties>
</file>