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96" r:id="rId3"/>
    <p:sldId id="297" r:id="rId4"/>
    <p:sldId id="300" r:id="rId5"/>
    <p:sldId id="267" r:id="rId6"/>
    <p:sldId id="298" r:id="rId7"/>
    <p:sldId id="299" r:id="rId8"/>
  </p:sldIdLst>
  <p:sldSz cx="9144000" cy="6858000" type="screen4x3"/>
  <p:notesSz cx="6797675" cy="9926638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509" autoAdjust="0"/>
  </p:normalViewPr>
  <p:slideViewPr>
    <p:cSldViewPr snapToGrid="0" snapToObjects="1">
      <p:cViewPr varScale="1">
        <p:scale>
          <a:sx n="86" d="100"/>
          <a:sy n="86" d="100"/>
        </p:scale>
        <p:origin x="17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29.05.2018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29.05.2018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5" tIns="45638" rIns="91275" bIns="45638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275" tIns="45638" rIns="91275" bIns="45638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2"/>
          </a:xfrm>
          <a:prstGeom prst="rect">
            <a:avLst/>
          </a:prstGeom>
        </p:spPr>
        <p:txBody>
          <a:bodyPr vert="horz" lIns="91275" tIns="45638" rIns="91275" bIns="45638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6908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5342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251420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73024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597139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68749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8831" y="1161432"/>
            <a:ext cx="6260537" cy="4049904"/>
          </a:xfrm>
        </p:spPr>
        <p:txBody>
          <a:bodyPr>
            <a:normAutofit/>
          </a:bodyPr>
          <a:lstStyle/>
          <a:p>
            <a:br>
              <a:rPr lang="nb-NO" sz="1800" b="1" dirty="0"/>
            </a:br>
            <a:br>
              <a:rPr lang="nb-NO" sz="2400" b="1" dirty="0"/>
            </a:br>
            <a:r>
              <a:rPr lang="nb-NO" sz="2000" b="1" dirty="0"/>
              <a:t>Fylkesberedskapsrådet 30. mai 2018</a:t>
            </a:r>
            <a:br>
              <a:rPr lang="nb-NO" sz="2000" b="1" dirty="0"/>
            </a:br>
            <a:br>
              <a:rPr lang="nb-NO" sz="3600" b="1" dirty="0"/>
            </a:br>
            <a:r>
              <a:rPr lang="nb-NO" sz="3600" b="1" dirty="0"/>
              <a:t>Ekstremværet YLVA</a:t>
            </a:r>
            <a:br>
              <a:rPr lang="nb-NO" sz="2400" b="1" dirty="0"/>
            </a:br>
            <a:r>
              <a:rPr lang="nb-NO" sz="2400" dirty="0"/>
              <a:t>23. og 24. nov 2017</a:t>
            </a:r>
            <a:br>
              <a:rPr lang="nb-NO" sz="3600" b="1" dirty="0"/>
            </a:br>
            <a:br>
              <a:rPr lang="nb-NO" sz="2400" b="1" dirty="0"/>
            </a:br>
            <a:endParaRPr lang="nb-NO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DA51524-BAFC-4133-97AF-C642EED57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46776"/>
            <a:ext cx="3533746" cy="2427815"/>
          </a:xfrm>
          <a:prstGeom prst="rect">
            <a:avLst/>
          </a:prstGeom>
        </p:spPr>
      </p:pic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408788" y="756028"/>
            <a:ext cx="3847525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Ylva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700" kern="0" dirty="0">
              <a:latin typeface="Arial" pitchFamily="34" charset="0"/>
              <a:cs typeface="Arial" pitchFamily="34" charset="0"/>
            </a:endParaRPr>
          </a:p>
          <a:p>
            <a:pPr marL="342900" lvl="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Full storm fra sørøst,          24 - 28 m/sek middelvind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Lokalt ekstrem vind - vindkast opptil 50 m/sek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Alvorlig for de som ble rammet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nb-NO" sz="2400" b="1" kern="0" dirty="0">
                <a:latin typeface="Arial" pitchFamily="34" charset="0"/>
                <a:cs typeface="Arial" pitchFamily="34" charset="0"/>
              </a:rPr>
              <a:t>Heldigvis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500" b="1" kern="0" dirty="0">
              <a:latin typeface="Arial" pitchFamily="34" charset="0"/>
              <a:cs typeface="Arial" pitchFamily="34" charset="0"/>
            </a:endParaRP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Ikke nedbør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Lite snø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Gunstig t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emperatur</a:t>
            </a:r>
            <a:r>
              <a:rPr lang="nb-NO" sz="20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Kortvarig </a:t>
            </a:r>
            <a:endParaRPr kumimoji="0" lang="nb-NO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E566900-D8B0-43AB-95BA-5CF8D8908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051" y="3002844"/>
            <a:ext cx="4429819" cy="340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1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782683" y="669330"/>
            <a:ext cx="4213064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Ylva</a:t>
            </a: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Ingen personskader, men farlig å ferdes ute!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Skader på bygninger og materiell</a:t>
            </a: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Svikt i kritiske samfunnsfunksjoner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Strømbrudd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Bortfall telefon og nødnett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Stengte veier og bruer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Innstilte båtforbindelser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Stengte flyplasser </a:t>
            </a:r>
          </a:p>
          <a:p>
            <a:pPr marL="342900" marR="0" lvl="0" indent="-34290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Nordlandsbanen stengt</a:t>
            </a: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nb-NO" sz="2000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nb-NO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BEF71B66-54AB-4483-A9D9-76665112E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0523" y="455370"/>
            <a:ext cx="2718455" cy="281989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44D730A-851A-48CA-850A-629E4E186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523" y="3653478"/>
            <a:ext cx="3534494" cy="237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25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D413D0F6-62E3-454A-A258-598B71F6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817" y="137576"/>
            <a:ext cx="2632236" cy="37486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Plassholder for innhold 15"/>
          <p:cNvSpPr txBox="1">
            <a:spLocks/>
          </p:cNvSpPr>
          <p:nvPr/>
        </p:nvSpPr>
        <p:spPr bwMode="auto">
          <a:xfrm>
            <a:off x="315679" y="464122"/>
            <a:ext cx="6453111" cy="584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defTabSz="957263">
              <a:spcBef>
                <a:spcPct val="20000"/>
              </a:spcBef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FMs samordningsansvar</a:t>
            </a: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lvl="0" indent="-342900" defTabSz="95726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3200" b="1" kern="0" dirty="0">
                <a:latin typeface="Arial" pitchFamily="34" charset="0"/>
                <a:cs typeface="Arial" pitchFamily="34" charset="0"/>
              </a:rPr>
              <a:t>Varsling</a:t>
            </a:r>
          </a:p>
          <a:p>
            <a:pPr lvl="0" defTabSz="957263">
              <a:spcBef>
                <a:spcPct val="20000"/>
              </a:spcBef>
              <a:defRPr/>
            </a:pPr>
            <a:endParaRPr lang="nb-NO" sz="600" b="1" kern="0" dirty="0">
              <a:latin typeface="Arial" pitchFamily="34" charset="0"/>
              <a:cs typeface="Arial" pitchFamily="34" charset="0"/>
            </a:endParaRP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- 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Mottar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varsel fra Met, NVE, DSB, 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Nkom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, </a:t>
            </a:r>
            <a:r>
              <a:rPr lang="nb-NO" sz="2400" kern="0" dirty="0" err="1">
                <a:latin typeface="Arial" pitchFamily="34" charset="0"/>
                <a:cs typeface="Arial" pitchFamily="34" charset="0"/>
              </a:rPr>
              <a:t>Hdir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., St. strålevern, 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Mattilsynet…</a:t>
            </a:r>
          </a:p>
          <a:p>
            <a:pPr lvl="0" defTabSz="957263">
              <a:spcBef>
                <a:spcPct val="20000"/>
              </a:spcBef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lvl="0" defTabSz="957263">
              <a:spcBef>
                <a:spcPct val="20000"/>
              </a:spcBef>
              <a:defRPr/>
            </a:pPr>
            <a:r>
              <a:rPr lang="nb-NO" sz="2800" kern="0" dirty="0">
                <a:latin typeface="Arial" pitchFamily="34" charset="0"/>
                <a:cs typeface="Arial" pitchFamily="34" charset="0"/>
              </a:rPr>
              <a:t>   - 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Videresender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varslet til kommunene </a:t>
            </a:r>
          </a:p>
          <a:p>
            <a:pPr lvl="0" defTabSz="957263">
              <a:spcBef>
                <a:spcPct val="20000"/>
              </a:spcBef>
              <a:defRPr/>
            </a:pPr>
            <a:endParaRPr lang="nb-NO" sz="600" kern="0" dirty="0">
              <a:latin typeface="Arial" pitchFamily="34" charset="0"/>
              <a:cs typeface="Arial" pitchFamily="34" charset="0"/>
            </a:endParaRP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- </a:t>
            </a:r>
            <a:r>
              <a:rPr lang="nb-NO" sz="2400" b="1" kern="0" dirty="0">
                <a:latin typeface="Arial" pitchFamily="34" charset="0"/>
                <a:cs typeface="Arial" pitchFamily="34" charset="0"/>
              </a:rPr>
              <a:t>Kontrollvarsler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 FB-råd</a:t>
            </a:r>
          </a:p>
          <a:p>
            <a:pPr lvl="0" defTabSz="957263">
              <a:spcBef>
                <a:spcPct val="20000"/>
              </a:spcBef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800" kern="0" dirty="0">
                <a:latin typeface="Arial" pitchFamily="34" charset="0"/>
                <a:cs typeface="Arial" pitchFamily="34" charset="0"/>
              </a:rPr>
              <a:t>         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latin typeface="Arial" pitchFamily="34" charset="0"/>
              <a:cs typeface="Arial" pitchFamily="34" charset="0"/>
            </a:endParaRPr>
          </a:p>
          <a:p>
            <a:pPr marL="285750" marR="0" lvl="0" indent="-28575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5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15"/>
          <p:cNvSpPr txBox="1">
            <a:spLocks/>
          </p:cNvSpPr>
          <p:nvPr/>
        </p:nvSpPr>
        <p:spPr bwMode="auto">
          <a:xfrm>
            <a:off x="315679" y="464122"/>
            <a:ext cx="8262264" cy="584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defTabSz="957263">
              <a:spcBef>
                <a:spcPct val="20000"/>
              </a:spcBef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3200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FMs samordningsansvar, </a:t>
            </a:r>
            <a:r>
              <a:rPr lang="nb-NO" b="1" dirty="0">
                <a:solidFill>
                  <a:srgbClr val="6D55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forts.</a:t>
            </a: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lvl="0" defTabSz="957263">
              <a:spcBef>
                <a:spcPct val="20000"/>
              </a:spcBef>
              <a:defRPr/>
            </a:pPr>
            <a:endParaRPr lang="nb-NO" sz="300" kern="0" dirty="0">
              <a:latin typeface="Arial" pitchFamily="34" charset="0"/>
              <a:cs typeface="Arial" pitchFamily="34" charset="0"/>
            </a:endParaRPr>
          </a:p>
          <a:p>
            <a:pPr marL="342900" lvl="0" indent="-342900" defTabSz="95726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b="1" kern="0" dirty="0">
                <a:latin typeface="Arial" pitchFamily="34" charset="0"/>
                <a:cs typeface="Arial" pitchFamily="34" charset="0"/>
              </a:rPr>
              <a:t>Samordne 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 - Kontakt /møte med deler av FB-råd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 - Støtte /følge opp kommunene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 - Ha oversikt på tvers av sektorer /samfunnsfunksjoner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       - Krisekommunikasjon /mediekontakt</a:t>
            </a:r>
          </a:p>
          <a:p>
            <a:pPr lvl="0" defTabSz="957263">
              <a:spcBef>
                <a:spcPct val="20000"/>
              </a:spcBef>
              <a:defRPr/>
            </a:pPr>
            <a:endParaRPr lang="nb-NO" sz="500" kern="0" dirty="0">
              <a:latin typeface="Arial" pitchFamily="34" charset="0"/>
              <a:cs typeface="Arial" pitchFamily="34" charset="0"/>
            </a:endParaRPr>
          </a:p>
          <a:p>
            <a:pPr marL="342900" lvl="0" indent="-342900" defTabSz="95726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b="1" kern="0" dirty="0">
                <a:latin typeface="Arial" pitchFamily="34" charset="0"/>
                <a:cs typeface="Arial" pitchFamily="34" charset="0"/>
              </a:rPr>
              <a:t>Rapportere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2400" b="1" kern="0" dirty="0">
                <a:latin typeface="Arial" pitchFamily="34" charset="0"/>
                <a:cs typeface="Arial" pitchFamily="34" charset="0"/>
              </a:rPr>
              <a:t>       </a:t>
            </a:r>
            <a:r>
              <a:rPr lang="nb-NO" sz="2400" kern="0" dirty="0">
                <a:latin typeface="Arial" pitchFamily="34" charset="0"/>
                <a:cs typeface="Arial" pitchFamily="34" charset="0"/>
              </a:rPr>
              <a:t>- På samordningskanal til DSB /JD, jf. retningslinjer</a:t>
            </a:r>
          </a:p>
          <a:p>
            <a:pPr lvl="0" defTabSz="957263">
              <a:spcBef>
                <a:spcPct val="20000"/>
              </a:spcBef>
              <a:defRPr/>
            </a:pPr>
            <a:r>
              <a:rPr lang="nb-NO" sz="9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lvl="0" indent="-342900" defTabSz="957263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b-NO" sz="2800" b="1" kern="0" baseline="0" dirty="0">
                <a:latin typeface="Arial" pitchFamily="34" charset="0"/>
                <a:cs typeface="Arial" pitchFamily="34" charset="0"/>
              </a:rPr>
              <a:t>Evaluere</a:t>
            </a:r>
            <a:endParaRPr kumimoji="0" lang="nb-NO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000" kern="0" dirty="0">
                <a:latin typeface="Arial" pitchFamily="34" charset="0"/>
                <a:cs typeface="Arial" pitchFamily="34" charset="0"/>
              </a:rPr>
              <a:t>         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latin typeface="Arial" pitchFamily="34" charset="0"/>
              <a:cs typeface="Arial" pitchFamily="34" charset="0"/>
            </a:endParaRPr>
          </a:p>
          <a:p>
            <a:pPr marL="285750" marR="0" lvl="0" indent="-28575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0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15"/>
          <p:cNvSpPr txBox="1">
            <a:spLocks/>
          </p:cNvSpPr>
          <p:nvPr/>
        </p:nvSpPr>
        <p:spPr bwMode="auto">
          <a:xfrm>
            <a:off x="1083765" y="586355"/>
            <a:ext cx="6859356" cy="565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Ylva</a:t>
            </a:r>
          </a:p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05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Evaluering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Kommunene var i forkant og håndterte utfordringene på god måte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God samarbeid mellom kommune og politi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Burde hatt møte i FB-råd i forkant. 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Godt samarbeid mellom berørte beredskapsaktører på fylkesnivå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Mange henvendelser fra media – ressurskrevende – se på rutiner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nb-NO" sz="2400" kern="0" dirty="0">
                <a:latin typeface="Arial" pitchFamily="34" charset="0"/>
                <a:cs typeface="Arial" pitchFamily="34" charset="0"/>
              </a:rPr>
              <a:t>Media viktig formidler av informasjon</a:t>
            </a:r>
          </a:p>
          <a:p>
            <a:pPr marL="342900" indent="-342900" defTabSz="957263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nb-NO" sz="1000" kern="0" dirty="0">
              <a:latin typeface="Arial" pitchFamily="34" charset="0"/>
              <a:cs typeface="Arial" pitchFamily="34" charset="0"/>
            </a:endParaRPr>
          </a:p>
          <a:p>
            <a:pPr marR="0" lvl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nb-NO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74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945" y="453619"/>
            <a:ext cx="4019812" cy="2679874"/>
          </a:xfrm>
          <a:prstGeom prst="rect">
            <a:avLst/>
          </a:prstGeom>
        </p:spPr>
      </p:pic>
      <p:sp>
        <p:nvSpPr>
          <p:cNvPr id="4" name="Plassholder for innhold 15"/>
          <p:cNvSpPr txBox="1">
            <a:spLocks/>
          </p:cNvSpPr>
          <p:nvPr/>
        </p:nvSpPr>
        <p:spPr bwMode="auto">
          <a:xfrm>
            <a:off x="428877" y="644900"/>
            <a:ext cx="5768723" cy="5531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5726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dirty="0">
              <a:solidFill>
                <a:srgbClr val="6D5560"/>
              </a:solidFill>
              <a:latin typeface="Arial"/>
              <a:ea typeface="+mj-ea"/>
              <a:cs typeface="Arial"/>
            </a:endParaRPr>
          </a:p>
          <a:p>
            <a:pPr lvl="0" defTabSz="957263">
              <a:spcBef>
                <a:spcPct val="20000"/>
              </a:spcBef>
              <a:defRPr/>
            </a:pPr>
            <a:r>
              <a:rPr kumimoji="0" lang="nb-NO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Samordning på fylkesnivå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1000" kern="0" dirty="0"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1000" kern="0" dirty="0"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1000" kern="0" dirty="0"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sz="2000" b="1" kern="0" dirty="0">
                <a:latin typeface="Arial" pitchFamily="34" charset="0"/>
                <a:cs typeface="Arial" pitchFamily="34" charset="0"/>
              </a:rPr>
              <a:t>Fylkesberedskapsrådet i Nordland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400" b="1" kern="0" dirty="0"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Nordland Politidistrikt, HRS,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Helse Nord, Salten Brann,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latin typeface="Arial" pitchFamily="34" charset="0"/>
                <a:cs typeface="Arial" pitchFamily="34" charset="0"/>
              </a:rPr>
              <a:t>Sivilforsvaret, HV-14, HV-16, FOH,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latin typeface="Arial" pitchFamily="34" charset="0"/>
                <a:cs typeface="Arial" pitchFamily="34" charset="0"/>
              </a:rPr>
              <a:t>Røde Kors, Redningsselskapet,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Kraftforsyningens Distriktssjef, Statkraft, 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Telenor, Statens vegvesen, Nordland fylkeskommune,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Jernbaneverket, Avinor, Bodø Havnevesen, 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latin typeface="Arial" pitchFamily="34" charset="0"/>
                <a:cs typeface="Arial" pitchFamily="34" charset="0"/>
              </a:rPr>
              <a:t>NVE, Mattilsynet, Kystverket, Fiskeridirektoratet,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latin typeface="Arial" pitchFamily="34" charset="0"/>
                <a:cs typeface="Arial" pitchFamily="34" charset="0"/>
              </a:rPr>
              <a:t>NRK, Postverket, NAV og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nb-NO" kern="0" dirty="0">
                <a:latin typeface="Arial" pitchFamily="34" charset="0"/>
                <a:cs typeface="Arial" pitchFamily="34" charset="0"/>
              </a:rPr>
              <a:t>fagavdelinger hos Fylkesmannen (helse, miljø og landbruk /reindrift)</a:t>
            </a: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defTabSz="957263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532" y="3354043"/>
            <a:ext cx="2414225" cy="38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0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5770</TotalTime>
  <Words>292</Words>
  <Application>Microsoft Office PowerPoint</Application>
  <PresentationFormat>Skjermfremvisning (4:3)</PresentationFormat>
  <Paragraphs>90</Paragraphs>
  <Slides>7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PowerPoint-presentasjon</vt:lpstr>
      <vt:lpstr>  Fylkesberedskapsrådet 30. mai 2018  Ekstremværet YLVA 23. og 24. nov 2017 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Tilsyn – samfunnssikkerhet og beredskap</dc:title>
  <dc:creator>Steinvik Karsten</dc:creator>
  <cp:lastModifiedBy>Steinvik, Karsten</cp:lastModifiedBy>
  <cp:revision>242</cp:revision>
  <cp:lastPrinted>2017-12-04T07:37:08Z</cp:lastPrinted>
  <dcterms:created xsi:type="dcterms:W3CDTF">2013-05-22T13:10:00Z</dcterms:created>
  <dcterms:modified xsi:type="dcterms:W3CDTF">2018-05-29T09:52:11Z</dcterms:modified>
</cp:coreProperties>
</file>