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3.xml" ContentType="application/vnd.openxmlformats-officedocument.themeOverr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4.xml" ContentType="application/vnd.openxmlformats-officedocument.themeOverride+xml"/>
  <Override PartName="/ppt/drawings/drawing2.xml" ContentType="application/vnd.openxmlformats-officedocument.drawingml.chartshapes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60" r:id="rId2"/>
    <p:sldId id="387" r:id="rId3"/>
    <p:sldId id="578" r:id="rId4"/>
    <p:sldId id="580" r:id="rId5"/>
    <p:sldId id="389" r:id="rId6"/>
    <p:sldId id="572" r:id="rId7"/>
    <p:sldId id="264" r:id="rId8"/>
    <p:sldId id="573" r:id="rId9"/>
    <p:sldId id="582" r:id="rId10"/>
    <p:sldId id="574" r:id="rId11"/>
    <p:sldId id="408" r:id="rId12"/>
    <p:sldId id="575" r:id="rId13"/>
    <p:sldId id="392" r:id="rId14"/>
    <p:sldId id="394" r:id="rId15"/>
    <p:sldId id="395" r:id="rId16"/>
    <p:sldId id="383" r:id="rId17"/>
    <p:sldId id="393" r:id="rId18"/>
    <p:sldId id="384" r:id="rId19"/>
    <p:sldId id="390" r:id="rId20"/>
    <p:sldId id="385" r:id="rId21"/>
    <p:sldId id="382" r:id="rId22"/>
    <p:sldId id="416" r:id="rId23"/>
    <p:sldId id="560" r:id="rId24"/>
    <p:sldId id="563" r:id="rId25"/>
    <p:sldId id="567" r:id="rId26"/>
    <p:sldId id="566" r:id="rId27"/>
    <p:sldId id="565" r:id="rId28"/>
    <p:sldId id="557" r:id="rId29"/>
    <p:sldId id="568" r:id="rId30"/>
    <p:sldId id="551" r:id="rId31"/>
    <p:sldId id="569" r:id="rId32"/>
    <p:sldId id="562" r:id="rId33"/>
  </p:sldIdLst>
  <p:sldSz cx="12192000" cy="6858000"/>
  <p:notesSz cx="6735763" cy="9866313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utt, Fakra" initials="BF" lastIdx="2" clrIdx="0">
    <p:extLst>
      <p:ext uri="{19B8F6BF-5375-455C-9EA6-DF929625EA0E}">
        <p15:presenceInfo xmlns:p15="http://schemas.microsoft.com/office/powerpoint/2012/main" userId="S::fmoafbu@fylkesmannen.no::ec05382a-294e-4caf-b10b-51e6abf607d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E3F3"/>
    <a:srgbClr val="D1D9EF"/>
    <a:srgbClr val="C8D5EA"/>
    <a:srgbClr val="ABC7FF"/>
    <a:srgbClr val="6699FF"/>
    <a:srgbClr val="DBEBEC"/>
    <a:srgbClr val="00ADBA"/>
    <a:srgbClr val="00244E"/>
    <a:srgbClr val="000000"/>
    <a:srgbClr val="7A94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58974" autoAdjust="0"/>
  </p:normalViewPr>
  <p:slideViewPr>
    <p:cSldViewPr snapToGrid="0">
      <p:cViewPr varScale="1">
        <p:scale>
          <a:sx n="95" d="100"/>
          <a:sy n="95" d="100"/>
        </p:scale>
        <p:origin x="2748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sp.felles.dep.no/sites/b0scjj/Dokumenter/Ressurskrevende%20tjenester%20-%20tidsserier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2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5.xml"/><Relationship Id="rId1" Type="http://schemas.microsoft.com/office/2011/relationships/chartStyle" Target="style5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'Ark2'!$A$1:$A$52</c:f>
              <c:strCache>
                <c:ptCount val="52"/>
                <c:pt idx="0">
                  <c:v>Oslo</c:v>
                </c:pt>
                <c:pt idx="1">
                  <c:v>Halden</c:v>
                </c:pt>
                <c:pt idx="2">
                  <c:v>Moss</c:v>
                </c:pt>
                <c:pt idx="3">
                  <c:v>Sarpsborg</c:v>
                </c:pt>
                <c:pt idx="4">
                  <c:v>Fredrikstad</c:v>
                </c:pt>
                <c:pt idx="5">
                  <c:v>Drammen</c:v>
                </c:pt>
                <c:pt idx="6">
                  <c:v>Kongsberg</c:v>
                </c:pt>
                <c:pt idx="7">
                  <c:v>Ringerike</c:v>
                </c:pt>
                <c:pt idx="8">
                  <c:v>Hvaler</c:v>
                </c:pt>
                <c:pt idx="9">
                  <c:v>Aremark</c:v>
                </c:pt>
                <c:pt idx="10">
                  <c:v>Marker</c:v>
                </c:pt>
                <c:pt idx="11">
                  <c:v>Indre Østfold</c:v>
                </c:pt>
                <c:pt idx="12">
                  <c:v>Skiptvet</c:v>
                </c:pt>
                <c:pt idx="13">
                  <c:v>Rakkestad</c:v>
                </c:pt>
                <c:pt idx="14">
                  <c:v>Råde</c:v>
                </c:pt>
                <c:pt idx="15">
                  <c:v>Våler</c:v>
                </c:pt>
                <c:pt idx="16">
                  <c:v>Vestby</c:v>
                </c:pt>
                <c:pt idx="17">
                  <c:v>Nordre Follo</c:v>
                </c:pt>
                <c:pt idx="18">
                  <c:v>Ås</c:v>
                </c:pt>
                <c:pt idx="19">
                  <c:v>Frogn</c:v>
                </c:pt>
                <c:pt idx="20">
                  <c:v>Nesodden</c:v>
                </c:pt>
                <c:pt idx="21">
                  <c:v>Bærum</c:v>
                </c:pt>
                <c:pt idx="22">
                  <c:v>Asker</c:v>
                </c:pt>
                <c:pt idx="23">
                  <c:v>Aurskog-Høland</c:v>
                </c:pt>
                <c:pt idx="24">
                  <c:v>Rælingen</c:v>
                </c:pt>
                <c:pt idx="25">
                  <c:v>Enebakk</c:v>
                </c:pt>
                <c:pt idx="26">
                  <c:v>Lørenskog</c:v>
                </c:pt>
                <c:pt idx="27">
                  <c:v>Lillestrøm</c:v>
                </c:pt>
                <c:pt idx="28">
                  <c:v>Nittedal</c:v>
                </c:pt>
                <c:pt idx="29">
                  <c:v>Gjerdrum</c:v>
                </c:pt>
                <c:pt idx="30">
                  <c:v>Ullensaker</c:v>
                </c:pt>
                <c:pt idx="31">
                  <c:v>Nes </c:v>
                </c:pt>
                <c:pt idx="32">
                  <c:v>Eidsvoll</c:v>
                </c:pt>
                <c:pt idx="33">
                  <c:v>Nannestad</c:v>
                </c:pt>
                <c:pt idx="34">
                  <c:v>Hurdal</c:v>
                </c:pt>
                <c:pt idx="35">
                  <c:v>Hole</c:v>
                </c:pt>
                <c:pt idx="36">
                  <c:v>Flå</c:v>
                </c:pt>
                <c:pt idx="37">
                  <c:v>Nesbyen</c:v>
                </c:pt>
                <c:pt idx="38">
                  <c:v>Gol</c:v>
                </c:pt>
                <c:pt idx="39">
                  <c:v>Hemsedal</c:v>
                </c:pt>
                <c:pt idx="40">
                  <c:v>Ål</c:v>
                </c:pt>
                <c:pt idx="41">
                  <c:v>Hol</c:v>
                </c:pt>
                <c:pt idx="42">
                  <c:v>Sigdal</c:v>
                </c:pt>
                <c:pt idx="43">
                  <c:v>Krødsherad</c:v>
                </c:pt>
                <c:pt idx="44">
                  <c:v>Modum</c:v>
                </c:pt>
                <c:pt idx="45">
                  <c:v>Øvre Eiker</c:v>
                </c:pt>
                <c:pt idx="46">
                  <c:v>Lier</c:v>
                </c:pt>
                <c:pt idx="47">
                  <c:v>Flesberg</c:v>
                </c:pt>
                <c:pt idx="48">
                  <c:v>Rollag</c:v>
                </c:pt>
                <c:pt idx="49">
                  <c:v>Nore og Uvdal</c:v>
                </c:pt>
                <c:pt idx="50">
                  <c:v>Jevnaker</c:v>
                </c:pt>
                <c:pt idx="51">
                  <c:v>Lunner</c:v>
                </c:pt>
              </c:strCache>
            </c:strRef>
          </c:cat>
          <c:val>
            <c:numRef>
              <c:f>'Ark2'!$B$1:$B$52</c:f>
              <c:numCache>
                <c:formatCode>#\ ##0.0</c:formatCode>
                <c:ptCount val="52"/>
                <c:pt idx="0">
                  <c:v>0.92368887148595002</c:v>
                </c:pt>
                <c:pt idx="1">
                  <c:v>0.75646573019525998</c:v>
                </c:pt>
                <c:pt idx="2">
                  <c:v>1.73793580577866</c:v>
                </c:pt>
                <c:pt idx="3">
                  <c:v>1.9286596829276801</c:v>
                </c:pt>
                <c:pt idx="4">
                  <c:v>1.5109322896447299</c:v>
                </c:pt>
                <c:pt idx="5">
                  <c:v>1.47480118934629</c:v>
                </c:pt>
                <c:pt idx="6">
                  <c:v>2.0593786094008601</c:v>
                </c:pt>
                <c:pt idx="7">
                  <c:v>0.72329963285834997</c:v>
                </c:pt>
                <c:pt idx="8">
                  <c:v>1.53122224449512</c:v>
                </c:pt>
                <c:pt idx="9">
                  <c:v>1.1493245194269299</c:v>
                </c:pt>
                <c:pt idx="10">
                  <c:v>2.00168274611105</c:v>
                </c:pt>
                <c:pt idx="11">
                  <c:v>1.95681467612203</c:v>
                </c:pt>
                <c:pt idx="12">
                  <c:v>1.09370488669233</c:v>
                </c:pt>
                <c:pt idx="13">
                  <c:v>1.0209087724672601</c:v>
                </c:pt>
                <c:pt idx="14">
                  <c:v>2.2398200930052399</c:v>
                </c:pt>
                <c:pt idx="15">
                  <c:v>2.3741059721635902</c:v>
                </c:pt>
                <c:pt idx="16">
                  <c:v>1.8448282731730199</c:v>
                </c:pt>
                <c:pt idx="17">
                  <c:v>1.83300355059612</c:v>
                </c:pt>
                <c:pt idx="18">
                  <c:v>2.0344187400080802</c:v>
                </c:pt>
                <c:pt idx="19">
                  <c:v>2.9558811603370798</c:v>
                </c:pt>
                <c:pt idx="20">
                  <c:v>1.8479962776507499</c:v>
                </c:pt>
                <c:pt idx="21">
                  <c:v>1.11181233542784</c:v>
                </c:pt>
                <c:pt idx="22">
                  <c:v>1.5465200408183599</c:v>
                </c:pt>
                <c:pt idx="23">
                  <c:v>1.83515936063648</c:v>
                </c:pt>
                <c:pt idx="24">
                  <c:v>2.1681187858812301</c:v>
                </c:pt>
                <c:pt idx="25">
                  <c:v>0.83842133739400004</c:v>
                </c:pt>
                <c:pt idx="26">
                  <c:v>2.4620856337445298</c:v>
                </c:pt>
                <c:pt idx="27">
                  <c:v>2.12660228002746</c:v>
                </c:pt>
                <c:pt idx="28">
                  <c:v>1.7153197744342501</c:v>
                </c:pt>
                <c:pt idx="29">
                  <c:v>1.3183905117927199</c:v>
                </c:pt>
                <c:pt idx="30">
                  <c:v>1.9238078889121</c:v>
                </c:pt>
                <c:pt idx="31">
                  <c:v>1.9363974314149099</c:v>
                </c:pt>
                <c:pt idx="32">
                  <c:v>3.3166306195229902</c:v>
                </c:pt>
                <c:pt idx="33">
                  <c:v>2.39379310644587</c:v>
                </c:pt>
                <c:pt idx="34">
                  <c:v>1.8859890465042699</c:v>
                </c:pt>
                <c:pt idx="35">
                  <c:v>1.7845251831650799</c:v>
                </c:pt>
                <c:pt idx="36">
                  <c:v>0.49820768481108002</c:v>
                </c:pt>
                <c:pt idx="37">
                  <c:v>0.60862684507800002</c:v>
                </c:pt>
                <c:pt idx="38">
                  <c:v>1.4134594542578101</c:v>
                </c:pt>
                <c:pt idx="39">
                  <c:v>0.62953496419371002</c:v>
                </c:pt>
                <c:pt idx="40">
                  <c:v>0.64948661234341998</c:v>
                </c:pt>
                <c:pt idx="41">
                  <c:v>0.68108643545543002</c:v>
                </c:pt>
                <c:pt idx="42">
                  <c:v>0.75233100828802002</c:v>
                </c:pt>
                <c:pt idx="43">
                  <c:v>2.9176226606417002</c:v>
                </c:pt>
                <c:pt idx="44">
                  <c:v>1.09970215163507</c:v>
                </c:pt>
                <c:pt idx="45">
                  <c:v>1.7705634685404601</c:v>
                </c:pt>
                <c:pt idx="46">
                  <c:v>1.9581319304077101</c:v>
                </c:pt>
                <c:pt idx="47">
                  <c:v>0.82436142207673002</c:v>
                </c:pt>
                <c:pt idx="48">
                  <c:v>1.6846778467563699</c:v>
                </c:pt>
                <c:pt idx="49">
                  <c:v>1.95184677825296</c:v>
                </c:pt>
                <c:pt idx="50">
                  <c:v>0.67662888688438005</c:v>
                </c:pt>
                <c:pt idx="51">
                  <c:v>1.0066486710664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B7-4043-9C43-81C65C7AE5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86972840"/>
        <c:axId val="586975464"/>
      </c:barChart>
      <c:lineChart>
        <c:grouping val="standard"/>
        <c:varyColors val="0"/>
        <c:ser>
          <c:idx val="1"/>
          <c:order val="1"/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'Ark2'!$A$1:$A$52</c:f>
              <c:strCache>
                <c:ptCount val="52"/>
                <c:pt idx="0">
                  <c:v>Oslo</c:v>
                </c:pt>
                <c:pt idx="1">
                  <c:v>Halden</c:v>
                </c:pt>
                <c:pt idx="2">
                  <c:v>Moss</c:v>
                </c:pt>
                <c:pt idx="3">
                  <c:v>Sarpsborg</c:v>
                </c:pt>
                <c:pt idx="4">
                  <c:v>Fredrikstad</c:v>
                </c:pt>
                <c:pt idx="5">
                  <c:v>Drammen</c:v>
                </c:pt>
                <c:pt idx="6">
                  <c:v>Kongsberg</c:v>
                </c:pt>
                <c:pt idx="7">
                  <c:v>Ringerike</c:v>
                </c:pt>
                <c:pt idx="8">
                  <c:v>Hvaler</c:v>
                </c:pt>
                <c:pt idx="9">
                  <c:v>Aremark</c:v>
                </c:pt>
                <c:pt idx="10">
                  <c:v>Marker</c:v>
                </c:pt>
                <c:pt idx="11">
                  <c:v>Indre Østfold</c:v>
                </c:pt>
                <c:pt idx="12">
                  <c:v>Skiptvet</c:v>
                </c:pt>
                <c:pt idx="13">
                  <c:v>Rakkestad</c:v>
                </c:pt>
                <c:pt idx="14">
                  <c:v>Råde</c:v>
                </c:pt>
                <c:pt idx="15">
                  <c:v>Våler</c:v>
                </c:pt>
                <c:pt idx="16">
                  <c:v>Vestby</c:v>
                </c:pt>
                <c:pt idx="17">
                  <c:v>Nordre Follo</c:v>
                </c:pt>
                <c:pt idx="18">
                  <c:v>Ås</c:v>
                </c:pt>
                <c:pt idx="19">
                  <c:v>Frogn</c:v>
                </c:pt>
                <c:pt idx="20">
                  <c:v>Nesodden</c:v>
                </c:pt>
                <c:pt idx="21">
                  <c:v>Bærum</c:v>
                </c:pt>
                <c:pt idx="22">
                  <c:v>Asker</c:v>
                </c:pt>
                <c:pt idx="23">
                  <c:v>Aurskog-Høland</c:v>
                </c:pt>
                <c:pt idx="24">
                  <c:v>Rælingen</c:v>
                </c:pt>
                <c:pt idx="25">
                  <c:v>Enebakk</c:v>
                </c:pt>
                <c:pt idx="26">
                  <c:v>Lørenskog</c:v>
                </c:pt>
                <c:pt idx="27">
                  <c:v>Lillestrøm</c:v>
                </c:pt>
                <c:pt idx="28">
                  <c:v>Nittedal</c:v>
                </c:pt>
                <c:pt idx="29">
                  <c:v>Gjerdrum</c:v>
                </c:pt>
                <c:pt idx="30">
                  <c:v>Ullensaker</c:v>
                </c:pt>
                <c:pt idx="31">
                  <c:v>Nes </c:v>
                </c:pt>
                <c:pt idx="32">
                  <c:v>Eidsvoll</c:v>
                </c:pt>
                <c:pt idx="33">
                  <c:v>Nannestad</c:v>
                </c:pt>
                <c:pt idx="34">
                  <c:v>Hurdal</c:v>
                </c:pt>
                <c:pt idx="35">
                  <c:v>Hole</c:v>
                </c:pt>
                <c:pt idx="36">
                  <c:v>Flå</c:v>
                </c:pt>
                <c:pt idx="37">
                  <c:v>Nesbyen</c:v>
                </c:pt>
                <c:pt idx="38">
                  <c:v>Gol</c:v>
                </c:pt>
                <c:pt idx="39">
                  <c:v>Hemsedal</c:v>
                </c:pt>
                <c:pt idx="40">
                  <c:v>Ål</c:v>
                </c:pt>
                <c:pt idx="41">
                  <c:v>Hol</c:v>
                </c:pt>
                <c:pt idx="42">
                  <c:v>Sigdal</c:v>
                </c:pt>
                <c:pt idx="43">
                  <c:v>Krødsherad</c:v>
                </c:pt>
                <c:pt idx="44">
                  <c:v>Modum</c:v>
                </c:pt>
                <c:pt idx="45">
                  <c:v>Øvre Eiker</c:v>
                </c:pt>
                <c:pt idx="46">
                  <c:v>Lier</c:v>
                </c:pt>
                <c:pt idx="47">
                  <c:v>Flesberg</c:v>
                </c:pt>
                <c:pt idx="48">
                  <c:v>Rollag</c:v>
                </c:pt>
                <c:pt idx="49">
                  <c:v>Nore og Uvdal</c:v>
                </c:pt>
                <c:pt idx="50">
                  <c:v>Jevnaker</c:v>
                </c:pt>
                <c:pt idx="51">
                  <c:v>Lunner</c:v>
                </c:pt>
              </c:strCache>
            </c:strRef>
          </c:cat>
          <c:val>
            <c:numRef>
              <c:f>'Ark2'!$C$1:$C$52</c:f>
              <c:numCache>
                <c:formatCode>General</c:formatCode>
                <c:ptCount val="52"/>
                <c:pt idx="0">
                  <c:v>2.5</c:v>
                </c:pt>
                <c:pt idx="1">
                  <c:v>2.5</c:v>
                </c:pt>
                <c:pt idx="2">
                  <c:v>2.5</c:v>
                </c:pt>
                <c:pt idx="3">
                  <c:v>2.5</c:v>
                </c:pt>
                <c:pt idx="4">
                  <c:v>2.5</c:v>
                </c:pt>
                <c:pt idx="5">
                  <c:v>2.5</c:v>
                </c:pt>
                <c:pt idx="6">
                  <c:v>2.5</c:v>
                </c:pt>
                <c:pt idx="7">
                  <c:v>2.5</c:v>
                </c:pt>
                <c:pt idx="8">
                  <c:v>2.5</c:v>
                </c:pt>
                <c:pt idx="9">
                  <c:v>2.5</c:v>
                </c:pt>
                <c:pt idx="10">
                  <c:v>2.5</c:v>
                </c:pt>
                <c:pt idx="11">
                  <c:v>2.5</c:v>
                </c:pt>
                <c:pt idx="12">
                  <c:v>2.5</c:v>
                </c:pt>
                <c:pt idx="13">
                  <c:v>2.5</c:v>
                </c:pt>
                <c:pt idx="14">
                  <c:v>2.5</c:v>
                </c:pt>
                <c:pt idx="15">
                  <c:v>2.5</c:v>
                </c:pt>
                <c:pt idx="16">
                  <c:v>2.5</c:v>
                </c:pt>
                <c:pt idx="17">
                  <c:v>2.5</c:v>
                </c:pt>
                <c:pt idx="18">
                  <c:v>2.5</c:v>
                </c:pt>
                <c:pt idx="19">
                  <c:v>2.5</c:v>
                </c:pt>
                <c:pt idx="20">
                  <c:v>2.5</c:v>
                </c:pt>
                <c:pt idx="21">
                  <c:v>2.5</c:v>
                </c:pt>
                <c:pt idx="22">
                  <c:v>2.5</c:v>
                </c:pt>
                <c:pt idx="23">
                  <c:v>2.5</c:v>
                </c:pt>
                <c:pt idx="24">
                  <c:v>2.5</c:v>
                </c:pt>
                <c:pt idx="25">
                  <c:v>2.5</c:v>
                </c:pt>
                <c:pt idx="26">
                  <c:v>2.5</c:v>
                </c:pt>
                <c:pt idx="27">
                  <c:v>2.5</c:v>
                </c:pt>
                <c:pt idx="28">
                  <c:v>2.5</c:v>
                </c:pt>
                <c:pt idx="29">
                  <c:v>2.5</c:v>
                </c:pt>
                <c:pt idx="30">
                  <c:v>2.5</c:v>
                </c:pt>
                <c:pt idx="31">
                  <c:v>2.5</c:v>
                </c:pt>
                <c:pt idx="32">
                  <c:v>2.5</c:v>
                </c:pt>
                <c:pt idx="33">
                  <c:v>2.5</c:v>
                </c:pt>
                <c:pt idx="34">
                  <c:v>2.5</c:v>
                </c:pt>
                <c:pt idx="35">
                  <c:v>2.5</c:v>
                </c:pt>
                <c:pt idx="36">
                  <c:v>2.5</c:v>
                </c:pt>
                <c:pt idx="37">
                  <c:v>2.5</c:v>
                </c:pt>
                <c:pt idx="38">
                  <c:v>2.5</c:v>
                </c:pt>
                <c:pt idx="39">
                  <c:v>2.5</c:v>
                </c:pt>
                <c:pt idx="40">
                  <c:v>2.5</c:v>
                </c:pt>
                <c:pt idx="41">
                  <c:v>2.5</c:v>
                </c:pt>
                <c:pt idx="42">
                  <c:v>2.5</c:v>
                </c:pt>
                <c:pt idx="43">
                  <c:v>2.5</c:v>
                </c:pt>
                <c:pt idx="44">
                  <c:v>2.5</c:v>
                </c:pt>
                <c:pt idx="45">
                  <c:v>2.5</c:v>
                </c:pt>
                <c:pt idx="46">
                  <c:v>2.5</c:v>
                </c:pt>
                <c:pt idx="47">
                  <c:v>2.5</c:v>
                </c:pt>
                <c:pt idx="48">
                  <c:v>2.5</c:v>
                </c:pt>
                <c:pt idx="49">
                  <c:v>2.5</c:v>
                </c:pt>
                <c:pt idx="50">
                  <c:v>2.5</c:v>
                </c:pt>
                <c:pt idx="51">
                  <c:v>2.5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6B7-4043-9C43-81C65C7AE5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86972840"/>
        <c:axId val="586975464"/>
      </c:lineChart>
      <c:catAx>
        <c:axId val="586972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586975464"/>
        <c:crosses val="autoZero"/>
        <c:auto val="1"/>
        <c:lblAlgn val="ctr"/>
        <c:lblOffset val="100"/>
        <c:noMultiLvlLbl val="0"/>
      </c:catAx>
      <c:valAx>
        <c:axId val="586975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\ 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586972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335394293223621E-2"/>
          <c:y val="2.7310924369747899E-2"/>
          <c:w val="0.93066460570677634"/>
          <c:h val="0.852165850592205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Data!$A$6</c:f>
              <c:strCache>
                <c:ptCount val="1"/>
                <c:pt idx="0">
                  <c:v>Utbetalinger i mill. kr.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8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87A-44D4-8EB9-581DCFAD2EEF}"/>
              </c:ext>
            </c:extLst>
          </c:dPt>
          <c:cat>
            <c:strRef>
              <c:f>Data!$B$2:$T$2</c:f>
              <c:strCache>
                <c:ptCount val="19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</c:strCache>
            </c:strRef>
          </c:cat>
          <c:val>
            <c:numRef>
              <c:f>Data!$B$6:$T$6</c:f>
              <c:numCache>
                <c:formatCode>#,##0</c:formatCode>
                <c:ptCount val="19"/>
                <c:pt idx="0">
                  <c:v>1506</c:v>
                </c:pt>
                <c:pt idx="1">
                  <c:v>1852</c:v>
                </c:pt>
                <c:pt idx="2">
                  <c:v>1700</c:v>
                </c:pt>
                <c:pt idx="3">
                  <c:v>2018</c:v>
                </c:pt>
                <c:pt idx="4">
                  <c:v>2966</c:v>
                </c:pt>
                <c:pt idx="5">
                  <c:v>3998</c:v>
                </c:pt>
                <c:pt idx="6">
                  <c:v>4160</c:v>
                </c:pt>
                <c:pt idx="7">
                  <c:v>4655</c:v>
                </c:pt>
                <c:pt idx="8">
                  <c:v>5330</c:v>
                </c:pt>
                <c:pt idx="9">
                  <c:v>6361</c:v>
                </c:pt>
                <c:pt idx="10" formatCode="_ * #\ ##0_ ;_ * \-#\ ##0_ ;_ * &quot;-&quot;??_ ;_ @_ ">
                  <c:v>7270.8270000000002</c:v>
                </c:pt>
                <c:pt idx="11" formatCode="_ * #\ ##0_ ;_ * \-#\ ##0_ ;_ * &quot;-&quot;??_ ;_ @_ ">
                  <c:v>8264.16</c:v>
                </c:pt>
                <c:pt idx="12" formatCode="_ * #\ ##0_ ;_ * \-#\ ##0_ ;_ * &quot;-&quot;??_ ;_ @_ ">
                  <c:v>8643.8760000000002</c:v>
                </c:pt>
                <c:pt idx="13" formatCode="_ * #\ ##0_ ;_ * \-#\ ##0_ ;_ * &quot;-&quot;??_ ;_ @_ ">
                  <c:v>9038.9890000000014</c:v>
                </c:pt>
                <c:pt idx="14" formatCode="_ * #\ ##0_ ;_ * \-#\ ##0_ ;_ * &quot;-&quot;??_ ;_ @_ ">
                  <c:v>9325.6059999999998</c:v>
                </c:pt>
                <c:pt idx="15" formatCode="_ * #\ ##0_ ;_ * \-#\ ##0_ ;_ * &quot;-&quot;??_ ;_ @_ ">
                  <c:v>10189</c:v>
                </c:pt>
                <c:pt idx="16" formatCode="_ * #\ ##0_ ;_ * \-#\ ##0_ ;_ * &quot;-&quot;??_ ;_ @_ ">
                  <c:v>10526.502</c:v>
                </c:pt>
                <c:pt idx="17" formatCode="_ * #\ ##0_ ;_ * \-#\ ##0_ ;_ * &quot;-&quot;??_ ;_ @_ ">
                  <c:v>10069.446</c:v>
                </c:pt>
                <c:pt idx="18" formatCode="_ * #\ ##0_ ;_ * \-#\ ##0_ ;_ * &quot;-&quot;??_ ;_ @_ ">
                  <c:v>11802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87A-44D4-8EB9-581DCFAD2E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0077856"/>
        <c:axId val="280078248"/>
      </c:barChart>
      <c:lineChart>
        <c:grouping val="standard"/>
        <c:varyColors val="0"/>
        <c:ser>
          <c:idx val="1"/>
          <c:order val="1"/>
          <c:tx>
            <c:strRef>
              <c:f>Data!$A$10</c:f>
              <c:strCache>
                <c:ptCount val="1"/>
                <c:pt idx="0">
                  <c:v>Antall mottakere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tx1"/>
              </a:solidFill>
              <a:ln w="9525">
                <a:solidFill>
                  <a:schemeClr val="tx1"/>
                </a:solidFill>
              </a:ln>
              <a:effectLst/>
            </c:spPr>
          </c:marker>
          <c:cat>
            <c:strRef>
              <c:f>Data!$B$2:$T$2</c:f>
              <c:strCache>
                <c:ptCount val="19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</c:strCache>
            </c:strRef>
          </c:cat>
          <c:val>
            <c:numRef>
              <c:f>Data!$B$10:$T$10</c:f>
              <c:numCache>
                <c:formatCode>#,##0</c:formatCode>
                <c:ptCount val="19"/>
                <c:pt idx="0">
                  <c:v>3398</c:v>
                </c:pt>
                <c:pt idx="1">
                  <c:v>3676</c:v>
                </c:pt>
                <c:pt idx="2">
                  <c:v>3766</c:v>
                </c:pt>
                <c:pt idx="3">
                  <c:v>4013</c:v>
                </c:pt>
                <c:pt idx="4">
                  <c:v>4505</c:v>
                </c:pt>
                <c:pt idx="5">
                  <c:v>5299</c:v>
                </c:pt>
                <c:pt idx="6">
                  <c:v>5527</c:v>
                </c:pt>
                <c:pt idx="7">
                  <c:v>5742</c:v>
                </c:pt>
                <c:pt idx="8">
                  <c:v>6118</c:v>
                </c:pt>
                <c:pt idx="9">
                  <c:v>6667</c:v>
                </c:pt>
                <c:pt idx="10">
                  <c:v>7125</c:v>
                </c:pt>
                <c:pt idx="11">
                  <c:v>7517</c:v>
                </c:pt>
                <c:pt idx="12" formatCode="_ * #\ ##0_ ;_ * \-#\ ##0_ ;_ * &quot;-&quot;??_ ;_ @_ ">
                  <c:v>7781</c:v>
                </c:pt>
                <c:pt idx="13" formatCode="_ * #\ ##0_ ;_ * \-#\ ##0_ ;_ * &quot;-&quot;??_ ;_ @_ ">
                  <c:v>7927</c:v>
                </c:pt>
                <c:pt idx="14" formatCode="_ * #\ ##0_ ;_ * \-#\ ##0_ ;_ * &quot;-&quot;??_ ;_ @_ ">
                  <c:v>8033</c:v>
                </c:pt>
                <c:pt idx="15" formatCode="_ * #\ ##0_ ;_ * \-#\ ##0_ ;_ * &quot;-&quot;??_ ;_ @_ ">
                  <c:v>8135</c:v>
                </c:pt>
                <c:pt idx="16" formatCode="_ * #\ ##0_ ;_ * \-#\ ##0_ ;_ * &quot;-&quot;??_ ;_ @_ ">
                  <c:v>8140</c:v>
                </c:pt>
                <c:pt idx="17" formatCode="_ * #\ ##0_ ;_ * \-#\ ##0_ ;_ * &quot;-&quot;??_ ;_ @_ ">
                  <c:v>7829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87A-44D4-8EB9-581DCFAD2E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0077856"/>
        <c:axId val="280078248"/>
      </c:lineChart>
      <c:catAx>
        <c:axId val="280077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280078248"/>
        <c:crosses val="autoZero"/>
        <c:auto val="1"/>
        <c:lblAlgn val="ctr"/>
        <c:lblOffset val="100"/>
        <c:noMultiLvlLbl val="0"/>
      </c:catAx>
      <c:valAx>
        <c:axId val="280078248"/>
        <c:scaling>
          <c:orientation val="minMax"/>
          <c:max val="13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280077856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9.9836572903412565E-2"/>
          <c:y val="3.4009051718375788E-2"/>
          <c:w val="0.50155873159149311"/>
          <c:h val="0.1820896256441258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'Tildeling KMD'!$B$44</c:f>
              <c:strCache>
                <c:ptCount val="1"/>
                <c:pt idx="0">
                  <c:v>Skjønnsramme 2022 (i 1000 kr)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2A9-4BB5-B50F-71D94242B47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2A9-4BB5-B50F-71D94242B479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2A9-4BB5-B50F-71D94242B479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A2A9-4BB5-B50F-71D94242B479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A2A9-4BB5-B50F-71D94242B479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A2A9-4BB5-B50F-71D94242B479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A2A9-4BB5-B50F-71D94242B479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A2A9-4BB5-B50F-71D94242B479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A2A9-4BB5-B50F-71D94242B47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'Tildeling KMD'!$A$45:$A$54</c:f>
              <c:strCache>
                <c:ptCount val="10"/>
                <c:pt idx="0">
                  <c:v>Oslo og Viken</c:v>
                </c:pt>
                <c:pt idx="1">
                  <c:v>Innlandet</c:v>
                </c:pt>
                <c:pt idx="2">
                  <c:v>Vestfold og Telemark</c:v>
                </c:pt>
                <c:pt idx="3">
                  <c:v>Agder</c:v>
                </c:pt>
                <c:pt idx="4">
                  <c:v>Rogaland</c:v>
                </c:pt>
                <c:pt idx="5">
                  <c:v>Vestland</c:v>
                </c:pt>
                <c:pt idx="6">
                  <c:v>Møre og Romsdal</c:v>
                </c:pt>
                <c:pt idx="7">
                  <c:v>Trøndelag</c:v>
                </c:pt>
                <c:pt idx="8">
                  <c:v>Nordland</c:v>
                </c:pt>
                <c:pt idx="9">
                  <c:v>Troms og Finnmark</c:v>
                </c:pt>
              </c:strCache>
            </c:strRef>
          </c:cat>
          <c:val>
            <c:numRef>
              <c:f>'Tildeling KMD'!$B$45:$B$54</c:f>
              <c:numCache>
                <c:formatCode>_-* #\ ##0_-;\-* #\ ##0_-;_-* "-"??_-;_-@_-</c:formatCode>
                <c:ptCount val="10"/>
                <c:pt idx="0">
                  <c:v>121000</c:v>
                </c:pt>
                <c:pt idx="1">
                  <c:v>84000</c:v>
                </c:pt>
                <c:pt idx="2">
                  <c:v>59000</c:v>
                </c:pt>
                <c:pt idx="3">
                  <c:v>50000</c:v>
                </c:pt>
                <c:pt idx="4">
                  <c:v>58000</c:v>
                </c:pt>
                <c:pt idx="5">
                  <c:v>145000</c:v>
                </c:pt>
                <c:pt idx="6">
                  <c:v>54000</c:v>
                </c:pt>
                <c:pt idx="7">
                  <c:v>98000</c:v>
                </c:pt>
                <c:pt idx="8">
                  <c:v>73000</c:v>
                </c:pt>
                <c:pt idx="9">
                  <c:v>108000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A9-4BB5-B50F-71D94242B47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11312168"/>
        <c:axId val="611313480"/>
      </c:barChart>
      <c:lineChart>
        <c:grouping val="standard"/>
        <c:varyColors val="0"/>
        <c:ser>
          <c:idx val="1"/>
          <c:order val="1"/>
          <c:tx>
            <c:strRef>
              <c:f>'Tildeling KMD'!$C$44</c:f>
              <c:strCache>
                <c:ptCount val="1"/>
                <c:pt idx="0">
                  <c:v>Skjønnsramme 2021 kr per innbygger 1.1.2021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2A9-4BB5-B50F-71D94242B47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2A9-4BB5-B50F-71D94242B479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2A9-4BB5-B50F-71D94242B479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2A9-4BB5-B50F-71D94242B479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2A9-4BB5-B50F-71D94242B479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A2A9-4BB5-B50F-71D94242B479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A2A9-4BB5-B50F-71D94242B479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A2A9-4BB5-B50F-71D94242B479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A2A9-4BB5-B50F-71D94242B47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'Tildeling KMD'!$A$45:$A$54</c:f>
              <c:strCache>
                <c:ptCount val="10"/>
                <c:pt idx="0">
                  <c:v>Oslo og Viken</c:v>
                </c:pt>
                <c:pt idx="1">
                  <c:v>Innlandet</c:v>
                </c:pt>
                <c:pt idx="2">
                  <c:v>Vestfold og Telemark</c:v>
                </c:pt>
                <c:pt idx="3">
                  <c:v>Agder</c:v>
                </c:pt>
                <c:pt idx="4">
                  <c:v>Rogaland</c:v>
                </c:pt>
                <c:pt idx="5">
                  <c:v>Vestland</c:v>
                </c:pt>
                <c:pt idx="6">
                  <c:v>Møre og Romsdal</c:v>
                </c:pt>
                <c:pt idx="7">
                  <c:v>Trøndelag</c:v>
                </c:pt>
                <c:pt idx="8">
                  <c:v>Nordland</c:v>
                </c:pt>
                <c:pt idx="9">
                  <c:v>Troms og Finnmark</c:v>
                </c:pt>
              </c:strCache>
            </c:strRef>
          </c:cat>
          <c:val>
            <c:numRef>
              <c:f>'Tildeling KMD'!$C$45:$C$54</c:f>
              <c:numCache>
                <c:formatCode>_-* #\ ##0_-;\-* #\ ##0_-;_-* "-"??_-;_-@_-</c:formatCode>
                <c:ptCount val="10"/>
                <c:pt idx="0">
                  <c:v>62</c:v>
                </c:pt>
                <c:pt idx="1">
                  <c:v>227</c:v>
                </c:pt>
                <c:pt idx="2">
                  <c:v>140</c:v>
                </c:pt>
                <c:pt idx="3">
                  <c:v>162</c:v>
                </c:pt>
                <c:pt idx="4">
                  <c:v>120</c:v>
                </c:pt>
                <c:pt idx="5">
                  <c:v>227</c:v>
                </c:pt>
                <c:pt idx="6">
                  <c:v>203</c:v>
                </c:pt>
                <c:pt idx="7">
                  <c:v>208</c:v>
                </c:pt>
                <c:pt idx="8">
                  <c:v>304</c:v>
                </c:pt>
                <c:pt idx="9">
                  <c:v>446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2A9-4BB5-B50F-71D94242B47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608637552"/>
        <c:axId val="608638536"/>
      </c:lineChart>
      <c:catAx>
        <c:axId val="611312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611313480"/>
        <c:crosses val="autoZero"/>
        <c:auto val="1"/>
        <c:lblAlgn val="ctr"/>
        <c:lblOffset val="100"/>
        <c:noMultiLvlLbl val="0"/>
      </c:catAx>
      <c:valAx>
        <c:axId val="611313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nb-NO" sz="1100" dirty="0"/>
                  <a:t>Skjønnsramme i kroner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nb-NO"/>
            </a:p>
          </c:txPr>
        </c:title>
        <c:numFmt formatCode="_-* #\ ##0_-;\-* #\ 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611312168"/>
        <c:crosses val="autoZero"/>
        <c:crossBetween val="between"/>
      </c:valAx>
      <c:valAx>
        <c:axId val="608638536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nb-NO" sz="1100" dirty="0"/>
                  <a:t>Skjønnsramme pr innbygger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nb-NO"/>
            </a:p>
          </c:txPr>
        </c:title>
        <c:numFmt formatCode="_-* #\ ##0_-;\-* #\ ##0_-;_-* &quot;-&quot;??_-;_-@_-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608637552"/>
        <c:crosses val="max"/>
        <c:crossBetween val="between"/>
      </c:valAx>
      <c:catAx>
        <c:axId val="60863755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60863853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'Ark2'!$C$2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00ADBA">
                <a:lumMod val="75000"/>
              </a:srgbClr>
            </a:solidFill>
            <a:ln>
              <a:noFill/>
            </a:ln>
            <a:effectLst/>
          </c:spPr>
          <c:invertIfNegative val="0"/>
          <c:cat>
            <c:strRef>
              <c:f>'Ark2'!$B$3:$B$54</c:f>
              <c:strCache>
                <c:ptCount val="52"/>
                <c:pt idx="0">
                  <c:v>Oslo</c:v>
                </c:pt>
                <c:pt idx="1">
                  <c:v>Halden</c:v>
                </c:pt>
                <c:pt idx="2">
                  <c:v>Moss</c:v>
                </c:pt>
                <c:pt idx="3">
                  <c:v>Sarpsborg</c:v>
                </c:pt>
                <c:pt idx="4">
                  <c:v>Fredrikstad</c:v>
                </c:pt>
                <c:pt idx="5">
                  <c:v>Drammen</c:v>
                </c:pt>
                <c:pt idx="6">
                  <c:v>Kongsberg</c:v>
                </c:pt>
                <c:pt idx="7">
                  <c:v>Ringerike</c:v>
                </c:pt>
                <c:pt idx="8">
                  <c:v>Hvaler</c:v>
                </c:pt>
                <c:pt idx="9">
                  <c:v>Aremark</c:v>
                </c:pt>
                <c:pt idx="10">
                  <c:v>Marker</c:v>
                </c:pt>
                <c:pt idx="11">
                  <c:v>Indre
Østfold</c:v>
                </c:pt>
                <c:pt idx="12">
                  <c:v>Skiptvet</c:v>
                </c:pt>
                <c:pt idx="13">
                  <c:v>Rakkestad</c:v>
                </c:pt>
                <c:pt idx="14">
                  <c:v>Råde</c:v>
                </c:pt>
                <c:pt idx="15">
                  <c:v>Våler</c:v>
                </c:pt>
                <c:pt idx="16">
                  <c:v>Vestby</c:v>
                </c:pt>
                <c:pt idx="17">
                  <c:v>Nordre Follo</c:v>
                </c:pt>
                <c:pt idx="18">
                  <c:v>Ås</c:v>
                </c:pt>
                <c:pt idx="19">
                  <c:v>Frogn</c:v>
                </c:pt>
                <c:pt idx="20">
                  <c:v>Nesodden</c:v>
                </c:pt>
                <c:pt idx="21">
                  <c:v>Bærum</c:v>
                </c:pt>
                <c:pt idx="22">
                  <c:v>Asker</c:v>
                </c:pt>
                <c:pt idx="23">
                  <c:v>Aurskog-Høland</c:v>
                </c:pt>
                <c:pt idx="24">
                  <c:v>Rælingen</c:v>
                </c:pt>
                <c:pt idx="25">
                  <c:v>Enebakk</c:v>
                </c:pt>
                <c:pt idx="26">
                  <c:v>Lørenskog</c:v>
                </c:pt>
                <c:pt idx="27">
                  <c:v>Lillestrøm</c:v>
                </c:pt>
                <c:pt idx="28">
                  <c:v>Nittedal</c:v>
                </c:pt>
                <c:pt idx="29">
                  <c:v>Gjerdrum</c:v>
                </c:pt>
                <c:pt idx="30">
                  <c:v>Ullensaker</c:v>
                </c:pt>
                <c:pt idx="31">
                  <c:v>Nesbyen</c:v>
                </c:pt>
                <c:pt idx="32">
                  <c:v>Eidsvoll</c:v>
                </c:pt>
                <c:pt idx="33">
                  <c:v>Nannestad</c:v>
                </c:pt>
                <c:pt idx="34">
                  <c:v>Hurdal</c:v>
                </c:pt>
                <c:pt idx="35">
                  <c:v>Hole</c:v>
                </c:pt>
                <c:pt idx="36">
                  <c:v>Flå</c:v>
                </c:pt>
                <c:pt idx="37">
                  <c:v>Nesbyen</c:v>
                </c:pt>
                <c:pt idx="38">
                  <c:v>Gol</c:v>
                </c:pt>
                <c:pt idx="39">
                  <c:v>Hemsedal</c:v>
                </c:pt>
                <c:pt idx="40">
                  <c:v>Ål</c:v>
                </c:pt>
                <c:pt idx="41">
                  <c:v>Hol</c:v>
                </c:pt>
                <c:pt idx="42">
                  <c:v>Sigdal</c:v>
                </c:pt>
                <c:pt idx="43">
                  <c:v>Krødsherad</c:v>
                </c:pt>
                <c:pt idx="44">
                  <c:v>Modum</c:v>
                </c:pt>
                <c:pt idx="45">
                  <c:v>Øvre Eiker</c:v>
                </c:pt>
                <c:pt idx="46">
                  <c:v>Lier</c:v>
                </c:pt>
                <c:pt idx="47">
                  <c:v>Flesberg</c:v>
                </c:pt>
                <c:pt idx="48">
                  <c:v>Rollag</c:v>
                </c:pt>
                <c:pt idx="49">
                  <c:v>Nore og Uvdal</c:v>
                </c:pt>
                <c:pt idx="50">
                  <c:v>Jevnaker</c:v>
                </c:pt>
                <c:pt idx="51">
                  <c:v>Lunner</c:v>
                </c:pt>
              </c:strCache>
            </c:strRef>
          </c:cat>
          <c:val>
            <c:numRef>
              <c:f>'Ark2'!$C$3:$C$54</c:f>
              <c:numCache>
                <c:formatCode>General</c:formatCode>
                <c:ptCount val="52"/>
                <c:pt idx="0">
                  <c:v>0</c:v>
                </c:pt>
                <c:pt idx="1">
                  <c:v>2500000</c:v>
                </c:pt>
                <c:pt idx="2">
                  <c:v>3900000</c:v>
                </c:pt>
                <c:pt idx="3">
                  <c:v>4000000</c:v>
                </c:pt>
                <c:pt idx="4">
                  <c:v>5900000</c:v>
                </c:pt>
                <c:pt idx="5">
                  <c:v>5800000</c:v>
                </c:pt>
                <c:pt idx="6">
                  <c:v>1600000</c:v>
                </c:pt>
                <c:pt idx="7">
                  <c:v>3000000</c:v>
                </c:pt>
                <c:pt idx="8">
                  <c:v>300000</c:v>
                </c:pt>
                <c:pt idx="9">
                  <c:v>400000</c:v>
                </c:pt>
                <c:pt idx="10">
                  <c:v>250000</c:v>
                </c:pt>
                <c:pt idx="11">
                  <c:v>3600000</c:v>
                </c:pt>
                <c:pt idx="12">
                  <c:v>550000</c:v>
                </c:pt>
                <c:pt idx="13">
                  <c:v>600000</c:v>
                </c:pt>
                <c:pt idx="14">
                  <c:v>550000</c:v>
                </c:pt>
                <c:pt idx="15">
                  <c:v>300000</c:v>
                </c:pt>
                <c:pt idx="16">
                  <c:v>1500000</c:v>
                </c:pt>
                <c:pt idx="17">
                  <c:v>0</c:v>
                </c:pt>
                <c:pt idx="18">
                  <c:v>2250000</c:v>
                </c:pt>
                <c:pt idx="19">
                  <c:v>1500000</c:v>
                </c:pt>
                <c:pt idx="20">
                  <c:v>1800000</c:v>
                </c:pt>
                <c:pt idx="21">
                  <c:v>0</c:v>
                </c:pt>
                <c:pt idx="22">
                  <c:v>0</c:v>
                </c:pt>
                <c:pt idx="23">
                  <c:v>2100000</c:v>
                </c:pt>
                <c:pt idx="24">
                  <c:v>2200000</c:v>
                </c:pt>
                <c:pt idx="25">
                  <c:v>1800000</c:v>
                </c:pt>
                <c:pt idx="26">
                  <c:v>0</c:v>
                </c:pt>
                <c:pt idx="27">
                  <c:v>3300000</c:v>
                </c:pt>
                <c:pt idx="28">
                  <c:v>1900000</c:v>
                </c:pt>
                <c:pt idx="29">
                  <c:v>750000</c:v>
                </c:pt>
                <c:pt idx="30">
                  <c:v>3800000</c:v>
                </c:pt>
                <c:pt idx="31">
                  <c:v>2550000</c:v>
                </c:pt>
                <c:pt idx="32">
                  <c:v>2550000</c:v>
                </c:pt>
                <c:pt idx="33">
                  <c:v>3100000</c:v>
                </c:pt>
                <c:pt idx="34">
                  <c:v>1000000</c:v>
                </c:pt>
                <c:pt idx="35">
                  <c:v>750000</c:v>
                </c:pt>
                <c:pt idx="36">
                  <c:v>0</c:v>
                </c:pt>
                <c:pt idx="37">
                  <c:v>1000000</c:v>
                </c:pt>
                <c:pt idx="38">
                  <c:v>1300000</c:v>
                </c:pt>
                <c:pt idx="39">
                  <c:v>0</c:v>
                </c:pt>
                <c:pt idx="40">
                  <c:v>1200000</c:v>
                </c:pt>
                <c:pt idx="41">
                  <c:v>0</c:v>
                </c:pt>
                <c:pt idx="42">
                  <c:v>650000</c:v>
                </c:pt>
                <c:pt idx="43">
                  <c:v>1000000</c:v>
                </c:pt>
                <c:pt idx="44">
                  <c:v>1700000</c:v>
                </c:pt>
                <c:pt idx="45">
                  <c:v>2350000</c:v>
                </c:pt>
                <c:pt idx="46">
                  <c:v>1700000</c:v>
                </c:pt>
                <c:pt idx="47">
                  <c:v>1100000</c:v>
                </c:pt>
                <c:pt idx="48">
                  <c:v>900000</c:v>
                </c:pt>
                <c:pt idx="49">
                  <c:v>0</c:v>
                </c:pt>
                <c:pt idx="50">
                  <c:v>1000000</c:v>
                </c:pt>
                <c:pt idx="51">
                  <c:v>600000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75-4A9A-8526-46D8A6D19F30}"/>
            </c:ext>
          </c:extLst>
        </c:ser>
        <c:ser>
          <c:idx val="1"/>
          <c:order val="1"/>
          <c:tx>
            <c:strRef>
              <c:f>'Ark2'!$D$2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'Ark2'!$B$3:$B$54</c:f>
              <c:strCache>
                <c:ptCount val="52"/>
                <c:pt idx="0">
                  <c:v>Oslo</c:v>
                </c:pt>
                <c:pt idx="1">
                  <c:v>Halden</c:v>
                </c:pt>
                <c:pt idx="2">
                  <c:v>Moss</c:v>
                </c:pt>
                <c:pt idx="3">
                  <c:v>Sarpsborg</c:v>
                </c:pt>
                <c:pt idx="4">
                  <c:v>Fredrikstad</c:v>
                </c:pt>
                <c:pt idx="5">
                  <c:v>Drammen</c:v>
                </c:pt>
                <c:pt idx="6">
                  <c:v>Kongsberg</c:v>
                </c:pt>
                <c:pt idx="7">
                  <c:v>Ringerike</c:v>
                </c:pt>
                <c:pt idx="8">
                  <c:v>Hvaler</c:v>
                </c:pt>
                <c:pt idx="9">
                  <c:v>Aremark</c:v>
                </c:pt>
                <c:pt idx="10">
                  <c:v>Marker</c:v>
                </c:pt>
                <c:pt idx="11">
                  <c:v>Indre
Østfold</c:v>
                </c:pt>
                <c:pt idx="12">
                  <c:v>Skiptvet</c:v>
                </c:pt>
                <c:pt idx="13">
                  <c:v>Rakkestad</c:v>
                </c:pt>
                <c:pt idx="14">
                  <c:v>Råde</c:v>
                </c:pt>
                <c:pt idx="15">
                  <c:v>Våler</c:v>
                </c:pt>
                <c:pt idx="16">
                  <c:v>Vestby</c:v>
                </c:pt>
                <c:pt idx="17">
                  <c:v>Nordre Follo</c:v>
                </c:pt>
                <c:pt idx="18">
                  <c:v>Ås</c:v>
                </c:pt>
                <c:pt idx="19">
                  <c:v>Frogn</c:v>
                </c:pt>
                <c:pt idx="20">
                  <c:v>Nesodden</c:v>
                </c:pt>
                <c:pt idx="21">
                  <c:v>Bærum</c:v>
                </c:pt>
                <c:pt idx="22">
                  <c:v>Asker</c:v>
                </c:pt>
                <c:pt idx="23">
                  <c:v>Aurskog-Høland</c:v>
                </c:pt>
                <c:pt idx="24">
                  <c:v>Rælingen</c:v>
                </c:pt>
                <c:pt idx="25">
                  <c:v>Enebakk</c:v>
                </c:pt>
                <c:pt idx="26">
                  <c:v>Lørenskog</c:v>
                </c:pt>
                <c:pt idx="27">
                  <c:v>Lillestrøm</c:v>
                </c:pt>
                <c:pt idx="28">
                  <c:v>Nittedal</c:v>
                </c:pt>
                <c:pt idx="29">
                  <c:v>Gjerdrum</c:v>
                </c:pt>
                <c:pt idx="30">
                  <c:v>Ullensaker</c:v>
                </c:pt>
                <c:pt idx="31">
                  <c:v>Nesbyen</c:v>
                </c:pt>
                <c:pt idx="32">
                  <c:v>Eidsvoll</c:v>
                </c:pt>
                <c:pt idx="33">
                  <c:v>Nannestad</c:v>
                </c:pt>
                <c:pt idx="34">
                  <c:v>Hurdal</c:v>
                </c:pt>
                <c:pt idx="35">
                  <c:v>Hole</c:v>
                </c:pt>
                <c:pt idx="36">
                  <c:v>Flå</c:v>
                </c:pt>
                <c:pt idx="37">
                  <c:v>Nesbyen</c:v>
                </c:pt>
                <c:pt idx="38">
                  <c:v>Gol</c:v>
                </c:pt>
                <c:pt idx="39">
                  <c:v>Hemsedal</c:v>
                </c:pt>
                <c:pt idx="40">
                  <c:v>Ål</c:v>
                </c:pt>
                <c:pt idx="41">
                  <c:v>Hol</c:v>
                </c:pt>
                <c:pt idx="42">
                  <c:v>Sigdal</c:v>
                </c:pt>
                <c:pt idx="43">
                  <c:v>Krødsherad</c:v>
                </c:pt>
                <c:pt idx="44">
                  <c:v>Modum</c:v>
                </c:pt>
                <c:pt idx="45">
                  <c:v>Øvre Eiker</c:v>
                </c:pt>
                <c:pt idx="46">
                  <c:v>Lier</c:v>
                </c:pt>
                <c:pt idx="47">
                  <c:v>Flesberg</c:v>
                </c:pt>
                <c:pt idx="48">
                  <c:v>Rollag</c:v>
                </c:pt>
                <c:pt idx="49">
                  <c:v>Nore og Uvdal</c:v>
                </c:pt>
                <c:pt idx="50">
                  <c:v>Jevnaker</c:v>
                </c:pt>
                <c:pt idx="51">
                  <c:v>Lunner</c:v>
                </c:pt>
              </c:strCache>
            </c:strRef>
          </c:cat>
          <c:val>
            <c:numRef>
              <c:f>'Ark2'!$D$3:$D$54</c:f>
              <c:numCache>
                <c:formatCode>General</c:formatCode>
                <c:ptCount val="52"/>
                <c:pt idx="0">
                  <c:v>0</c:v>
                </c:pt>
                <c:pt idx="1">
                  <c:v>2600000</c:v>
                </c:pt>
                <c:pt idx="2">
                  <c:v>3500000</c:v>
                </c:pt>
                <c:pt idx="3">
                  <c:v>3500000</c:v>
                </c:pt>
                <c:pt idx="4">
                  <c:v>5200000</c:v>
                </c:pt>
                <c:pt idx="5">
                  <c:v>5300000</c:v>
                </c:pt>
                <c:pt idx="6">
                  <c:v>1700000</c:v>
                </c:pt>
                <c:pt idx="7">
                  <c:v>2600000</c:v>
                </c:pt>
                <c:pt idx="8">
                  <c:v>500000</c:v>
                </c:pt>
                <c:pt idx="9">
                  <c:v>400000</c:v>
                </c:pt>
                <c:pt idx="10">
                  <c:v>500000</c:v>
                </c:pt>
                <c:pt idx="11">
                  <c:v>3300000</c:v>
                </c:pt>
                <c:pt idx="12">
                  <c:v>500000</c:v>
                </c:pt>
                <c:pt idx="13">
                  <c:v>600000</c:v>
                </c:pt>
                <c:pt idx="14">
                  <c:v>600000</c:v>
                </c:pt>
                <c:pt idx="15">
                  <c:v>500000</c:v>
                </c:pt>
                <c:pt idx="16">
                  <c:v>1500000</c:v>
                </c:pt>
                <c:pt idx="17">
                  <c:v>0</c:v>
                </c:pt>
                <c:pt idx="18">
                  <c:v>2000000</c:v>
                </c:pt>
                <c:pt idx="19">
                  <c:v>1300000</c:v>
                </c:pt>
                <c:pt idx="20">
                  <c:v>1600000</c:v>
                </c:pt>
                <c:pt idx="21">
                  <c:v>0</c:v>
                </c:pt>
                <c:pt idx="22">
                  <c:v>0</c:v>
                </c:pt>
                <c:pt idx="23">
                  <c:v>1900000</c:v>
                </c:pt>
                <c:pt idx="24">
                  <c:v>2000000</c:v>
                </c:pt>
                <c:pt idx="25">
                  <c:v>1600000</c:v>
                </c:pt>
                <c:pt idx="26">
                  <c:v>0</c:v>
                </c:pt>
                <c:pt idx="27">
                  <c:v>3500000</c:v>
                </c:pt>
                <c:pt idx="28">
                  <c:v>1700000</c:v>
                </c:pt>
                <c:pt idx="29">
                  <c:v>700000</c:v>
                </c:pt>
                <c:pt idx="30">
                  <c:v>3500000</c:v>
                </c:pt>
                <c:pt idx="31">
                  <c:v>2300000</c:v>
                </c:pt>
                <c:pt idx="32">
                  <c:v>2300000</c:v>
                </c:pt>
                <c:pt idx="33">
                  <c:v>2800000</c:v>
                </c:pt>
                <c:pt idx="34">
                  <c:v>800000</c:v>
                </c:pt>
                <c:pt idx="35">
                  <c:v>700000</c:v>
                </c:pt>
                <c:pt idx="36">
                  <c:v>0</c:v>
                </c:pt>
                <c:pt idx="37">
                  <c:v>900000</c:v>
                </c:pt>
                <c:pt idx="38">
                  <c:v>1100000</c:v>
                </c:pt>
                <c:pt idx="39">
                  <c:v>0</c:v>
                </c:pt>
                <c:pt idx="40">
                  <c:v>1100000</c:v>
                </c:pt>
                <c:pt idx="41">
                  <c:v>0</c:v>
                </c:pt>
                <c:pt idx="42">
                  <c:v>500000</c:v>
                </c:pt>
                <c:pt idx="43">
                  <c:v>800000</c:v>
                </c:pt>
                <c:pt idx="44">
                  <c:v>1800000</c:v>
                </c:pt>
                <c:pt idx="45">
                  <c:v>2400000</c:v>
                </c:pt>
                <c:pt idx="46">
                  <c:v>1800000</c:v>
                </c:pt>
                <c:pt idx="47">
                  <c:v>900000</c:v>
                </c:pt>
                <c:pt idx="48">
                  <c:v>700000</c:v>
                </c:pt>
                <c:pt idx="49">
                  <c:v>0</c:v>
                </c:pt>
                <c:pt idx="50">
                  <c:v>800000</c:v>
                </c:pt>
                <c:pt idx="51">
                  <c:v>700000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675-4A9A-8526-46D8A6D19F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51577768"/>
        <c:axId val="651583344"/>
      </c:barChart>
      <c:catAx>
        <c:axId val="651577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651583344"/>
        <c:crosses val="autoZero"/>
        <c:auto val="1"/>
        <c:lblAlgn val="ctr"/>
        <c:lblOffset val="100"/>
        <c:noMultiLvlLbl val="0"/>
      </c:catAx>
      <c:valAx>
        <c:axId val="651583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651577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b-NO" sz="1800" b="0" i="0" baseline="0" dirty="0">
                <a:effectLst/>
              </a:rPr>
              <a:t>Nye smittetilfeller av </a:t>
            </a:r>
            <a:r>
              <a:rPr lang="nb-NO" sz="1800" b="0" i="0" baseline="0" dirty="0" err="1">
                <a:effectLst/>
              </a:rPr>
              <a:t>covid</a:t>
            </a:r>
            <a:r>
              <a:rPr lang="nb-NO" sz="1800" b="0" i="0" baseline="0" dirty="0">
                <a:effectLst/>
              </a:rPr>
              <a:t>- 19 pr uke</a:t>
            </a:r>
            <a:endParaRPr lang="nb-NO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'Ark3'!$L$2</c:f>
              <c:strCache>
                <c:ptCount val="1"/>
                <c:pt idx="0">
                  <c:v>Oslo og Viken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'Ark3'!$K$3:$K$88</c:f>
              <c:strCache>
                <c:ptCount val="86"/>
                <c:pt idx="0">
                  <c:v>2020-08</c:v>
                </c:pt>
                <c:pt idx="1">
                  <c:v>2020-09</c:v>
                </c:pt>
                <c:pt idx="2">
                  <c:v>2020-10</c:v>
                </c:pt>
                <c:pt idx="3">
                  <c:v>2020-11</c:v>
                </c:pt>
                <c:pt idx="4">
                  <c:v>2020-12</c:v>
                </c:pt>
                <c:pt idx="5">
                  <c:v>2020-13</c:v>
                </c:pt>
                <c:pt idx="6">
                  <c:v>2020-14</c:v>
                </c:pt>
                <c:pt idx="7">
                  <c:v>2020-15</c:v>
                </c:pt>
                <c:pt idx="8">
                  <c:v>2020-16</c:v>
                </c:pt>
                <c:pt idx="9">
                  <c:v>2020-17</c:v>
                </c:pt>
                <c:pt idx="10">
                  <c:v>2020-18</c:v>
                </c:pt>
                <c:pt idx="11">
                  <c:v>2020-19</c:v>
                </c:pt>
                <c:pt idx="12">
                  <c:v>2020-20</c:v>
                </c:pt>
                <c:pt idx="13">
                  <c:v>2020-21</c:v>
                </c:pt>
                <c:pt idx="14">
                  <c:v>2020-22</c:v>
                </c:pt>
                <c:pt idx="15">
                  <c:v>2020-23</c:v>
                </c:pt>
                <c:pt idx="16">
                  <c:v>2020-24</c:v>
                </c:pt>
                <c:pt idx="17">
                  <c:v>2020-25</c:v>
                </c:pt>
                <c:pt idx="18">
                  <c:v>2020-26</c:v>
                </c:pt>
                <c:pt idx="19">
                  <c:v>2020-27</c:v>
                </c:pt>
                <c:pt idx="20">
                  <c:v>2020-28</c:v>
                </c:pt>
                <c:pt idx="21">
                  <c:v>2020-29</c:v>
                </c:pt>
                <c:pt idx="22">
                  <c:v>2020-30</c:v>
                </c:pt>
                <c:pt idx="23">
                  <c:v>2020-31</c:v>
                </c:pt>
                <c:pt idx="24">
                  <c:v>2020-32</c:v>
                </c:pt>
                <c:pt idx="25">
                  <c:v>2020-33</c:v>
                </c:pt>
                <c:pt idx="26">
                  <c:v>2020-34</c:v>
                </c:pt>
                <c:pt idx="27">
                  <c:v>2020-35</c:v>
                </c:pt>
                <c:pt idx="28">
                  <c:v>2020-36</c:v>
                </c:pt>
                <c:pt idx="29">
                  <c:v>2020-37</c:v>
                </c:pt>
                <c:pt idx="30">
                  <c:v>2020-38</c:v>
                </c:pt>
                <c:pt idx="31">
                  <c:v>2020-39</c:v>
                </c:pt>
                <c:pt idx="32">
                  <c:v>2020-40</c:v>
                </c:pt>
                <c:pt idx="33">
                  <c:v>2020-41</c:v>
                </c:pt>
                <c:pt idx="34">
                  <c:v>2020-42</c:v>
                </c:pt>
                <c:pt idx="35">
                  <c:v>2020-43</c:v>
                </c:pt>
                <c:pt idx="36">
                  <c:v>2020-44</c:v>
                </c:pt>
                <c:pt idx="37">
                  <c:v>2020-45</c:v>
                </c:pt>
                <c:pt idx="38">
                  <c:v>2020-46</c:v>
                </c:pt>
                <c:pt idx="39">
                  <c:v>2020-47</c:v>
                </c:pt>
                <c:pt idx="40">
                  <c:v>2020-48</c:v>
                </c:pt>
                <c:pt idx="41">
                  <c:v>2020-49</c:v>
                </c:pt>
                <c:pt idx="42">
                  <c:v>2020-50</c:v>
                </c:pt>
                <c:pt idx="43">
                  <c:v>2020-51</c:v>
                </c:pt>
                <c:pt idx="44">
                  <c:v>2020-52</c:v>
                </c:pt>
                <c:pt idx="45">
                  <c:v>2020-53</c:v>
                </c:pt>
                <c:pt idx="46">
                  <c:v>2021-01</c:v>
                </c:pt>
                <c:pt idx="47">
                  <c:v>2021-02</c:v>
                </c:pt>
                <c:pt idx="48">
                  <c:v>2021-03</c:v>
                </c:pt>
                <c:pt idx="49">
                  <c:v>2021-04</c:v>
                </c:pt>
                <c:pt idx="50">
                  <c:v>2021-05</c:v>
                </c:pt>
                <c:pt idx="51">
                  <c:v>2021-06</c:v>
                </c:pt>
                <c:pt idx="52">
                  <c:v>2021-07</c:v>
                </c:pt>
                <c:pt idx="53">
                  <c:v>2021-08</c:v>
                </c:pt>
                <c:pt idx="54">
                  <c:v>2021-09</c:v>
                </c:pt>
                <c:pt idx="55">
                  <c:v>2021-10</c:v>
                </c:pt>
                <c:pt idx="56">
                  <c:v>2021-11</c:v>
                </c:pt>
                <c:pt idx="57">
                  <c:v>2021-12</c:v>
                </c:pt>
                <c:pt idx="58">
                  <c:v>2021-13</c:v>
                </c:pt>
                <c:pt idx="59">
                  <c:v>2021-14</c:v>
                </c:pt>
                <c:pt idx="60">
                  <c:v>2021-15</c:v>
                </c:pt>
                <c:pt idx="61">
                  <c:v>2021-16</c:v>
                </c:pt>
                <c:pt idx="62">
                  <c:v>2021-17</c:v>
                </c:pt>
                <c:pt idx="63">
                  <c:v>2021-18</c:v>
                </c:pt>
                <c:pt idx="64">
                  <c:v>2021-19</c:v>
                </c:pt>
                <c:pt idx="65">
                  <c:v>2021-20</c:v>
                </c:pt>
                <c:pt idx="66">
                  <c:v>2021-21</c:v>
                </c:pt>
                <c:pt idx="67">
                  <c:v>2021-22</c:v>
                </c:pt>
                <c:pt idx="68">
                  <c:v>2021-23</c:v>
                </c:pt>
                <c:pt idx="69">
                  <c:v>2021-24</c:v>
                </c:pt>
                <c:pt idx="70">
                  <c:v>2021-25</c:v>
                </c:pt>
                <c:pt idx="71">
                  <c:v>2021-26</c:v>
                </c:pt>
                <c:pt idx="72">
                  <c:v>2021-27</c:v>
                </c:pt>
                <c:pt idx="73">
                  <c:v>2021-28</c:v>
                </c:pt>
                <c:pt idx="74">
                  <c:v>2021-29</c:v>
                </c:pt>
                <c:pt idx="75">
                  <c:v>2021-30</c:v>
                </c:pt>
                <c:pt idx="76">
                  <c:v>2021-31</c:v>
                </c:pt>
                <c:pt idx="77">
                  <c:v>2021-32</c:v>
                </c:pt>
                <c:pt idx="78">
                  <c:v>2021-33</c:v>
                </c:pt>
                <c:pt idx="79">
                  <c:v>2021-34</c:v>
                </c:pt>
                <c:pt idx="80">
                  <c:v>2021-35</c:v>
                </c:pt>
                <c:pt idx="81">
                  <c:v>2021-36</c:v>
                </c:pt>
                <c:pt idx="82">
                  <c:v>2021-37</c:v>
                </c:pt>
                <c:pt idx="83">
                  <c:v>2021-38</c:v>
                </c:pt>
                <c:pt idx="84">
                  <c:v>2021-39</c:v>
                </c:pt>
                <c:pt idx="85">
                  <c:v>2021-40</c:v>
                </c:pt>
              </c:strCache>
            </c:strRef>
          </c:cat>
          <c:val>
            <c:numRef>
              <c:f>'Ark3'!$L$3:$L$88</c:f>
              <c:numCache>
                <c:formatCode>General</c:formatCode>
                <c:ptCount val="86"/>
                <c:pt idx="0">
                  <c:v>0</c:v>
                </c:pt>
                <c:pt idx="1">
                  <c:v>13</c:v>
                </c:pt>
                <c:pt idx="2">
                  <c:v>92</c:v>
                </c:pt>
                <c:pt idx="3">
                  <c:v>619</c:v>
                </c:pt>
                <c:pt idx="4">
                  <c:v>803</c:v>
                </c:pt>
                <c:pt idx="5">
                  <c:v>1000</c:v>
                </c:pt>
                <c:pt idx="6">
                  <c:v>763</c:v>
                </c:pt>
                <c:pt idx="7">
                  <c:v>479</c:v>
                </c:pt>
                <c:pt idx="8">
                  <c:v>353</c:v>
                </c:pt>
                <c:pt idx="9">
                  <c:v>249</c:v>
                </c:pt>
                <c:pt idx="10">
                  <c:v>184</c:v>
                </c:pt>
                <c:pt idx="11">
                  <c:v>162</c:v>
                </c:pt>
                <c:pt idx="12">
                  <c:v>88</c:v>
                </c:pt>
                <c:pt idx="13">
                  <c:v>86</c:v>
                </c:pt>
                <c:pt idx="14">
                  <c:v>52</c:v>
                </c:pt>
                <c:pt idx="15">
                  <c:v>100</c:v>
                </c:pt>
                <c:pt idx="16">
                  <c:v>71</c:v>
                </c:pt>
                <c:pt idx="17">
                  <c:v>91</c:v>
                </c:pt>
                <c:pt idx="18">
                  <c:v>97</c:v>
                </c:pt>
                <c:pt idx="19">
                  <c:v>54</c:v>
                </c:pt>
                <c:pt idx="20">
                  <c:v>46</c:v>
                </c:pt>
                <c:pt idx="21">
                  <c:v>37</c:v>
                </c:pt>
                <c:pt idx="22">
                  <c:v>66</c:v>
                </c:pt>
                <c:pt idx="23">
                  <c:v>96</c:v>
                </c:pt>
                <c:pt idx="24">
                  <c:v>271</c:v>
                </c:pt>
                <c:pt idx="25">
                  <c:v>220</c:v>
                </c:pt>
                <c:pt idx="26">
                  <c:v>191</c:v>
                </c:pt>
                <c:pt idx="27">
                  <c:v>211</c:v>
                </c:pt>
                <c:pt idx="28">
                  <c:v>483</c:v>
                </c:pt>
                <c:pt idx="29">
                  <c:v>416</c:v>
                </c:pt>
                <c:pt idx="30">
                  <c:v>446</c:v>
                </c:pt>
                <c:pt idx="31">
                  <c:v>466</c:v>
                </c:pt>
                <c:pt idx="32">
                  <c:v>428</c:v>
                </c:pt>
                <c:pt idx="33">
                  <c:v>608</c:v>
                </c:pt>
                <c:pt idx="34">
                  <c:v>523</c:v>
                </c:pt>
                <c:pt idx="35">
                  <c:v>883</c:v>
                </c:pt>
                <c:pt idx="36">
                  <c:v>1713</c:v>
                </c:pt>
                <c:pt idx="37">
                  <c:v>2239</c:v>
                </c:pt>
                <c:pt idx="38">
                  <c:v>2441</c:v>
                </c:pt>
                <c:pt idx="39">
                  <c:v>2534</c:v>
                </c:pt>
                <c:pt idx="40">
                  <c:v>2159</c:v>
                </c:pt>
                <c:pt idx="41">
                  <c:v>1830</c:v>
                </c:pt>
                <c:pt idx="42">
                  <c:v>1821</c:v>
                </c:pt>
                <c:pt idx="43">
                  <c:v>1741</c:v>
                </c:pt>
                <c:pt idx="44">
                  <c:v>1685</c:v>
                </c:pt>
                <c:pt idx="45">
                  <c:v>2016</c:v>
                </c:pt>
                <c:pt idx="46">
                  <c:v>2396</c:v>
                </c:pt>
                <c:pt idx="47">
                  <c:v>1777</c:v>
                </c:pt>
                <c:pt idx="48">
                  <c:v>1430</c:v>
                </c:pt>
                <c:pt idx="49">
                  <c:v>1319</c:v>
                </c:pt>
                <c:pt idx="50">
                  <c:v>1169</c:v>
                </c:pt>
                <c:pt idx="51">
                  <c:v>1235</c:v>
                </c:pt>
                <c:pt idx="52">
                  <c:v>1438</c:v>
                </c:pt>
                <c:pt idx="53">
                  <c:v>2244</c:v>
                </c:pt>
                <c:pt idx="54">
                  <c:v>2936</c:v>
                </c:pt>
                <c:pt idx="55">
                  <c:v>4258</c:v>
                </c:pt>
                <c:pt idx="56">
                  <c:v>4950</c:v>
                </c:pt>
                <c:pt idx="57">
                  <c:v>4435</c:v>
                </c:pt>
                <c:pt idx="58">
                  <c:v>3896</c:v>
                </c:pt>
                <c:pt idx="59">
                  <c:v>3486</c:v>
                </c:pt>
                <c:pt idx="60">
                  <c:v>2309</c:v>
                </c:pt>
                <c:pt idx="61">
                  <c:v>1879</c:v>
                </c:pt>
                <c:pt idx="62">
                  <c:v>1569</c:v>
                </c:pt>
                <c:pt idx="63">
                  <c:v>1506</c:v>
                </c:pt>
                <c:pt idx="64">
                  <c:v>1195</c:v>
                </c:pt>
                <c:pt idx="65">
                  <c:v>1118</c:v>
                </c:pt>
                <c:pt idx="66">
                  <c:v>740</c:v>
                </c:pt>
                <c:pt idx="67">
                  <c:v>931</c:v>
                </c:pt>
                <c:pt idx="68">
                  <c:v>496</c:v>
                </c:pt>
                <c:pt idx="69">
                  <c:v>412</c:v>
                </c:pt>
                <c:pt idx="70">
                  <c:v>351</c:v>
                </c:pt>
                <c:pt idx="71">
                  <c:v>452</c:v>
                </c:pt>
                <c:pt idx="72">
                  <c:v>526</c:v>
                </c:pt>
                <c:pt idx="73">
                  <c:v>518</c:v>
                </c:pt>
                <c:pt idx="74">
                  <c:v>573</c:v>
                </c:pt>
                <c:pt idx="75">
                  <c:v>789</c:v>
                </c:pt>
                <c:pt idx="76">
                  <c:v>1103</c:v>
                </c:pt>
                <c:pt idx="77">
                  <c:v>1676</c:v>
                </c:pt>
                <c:pt idx="78">
                  <c:v>2203</c:v>
                </c:pt>
                <c:pt idx="79">
                  <c:v>4927</c:v>
                </c:pt>
                <c:pt idx="80">
                  <c:v>6520</c:v>
                </c:pt>
                <c:pt idx="81">
                  <c:v>5830</c:v>
                </c:pt>
                <c:pt idx="82">
                  <c:v>3759</c:v>
                </c:pt>
                <c:pt idx="83">
                  <c:v>2979</c:v>
                </c:pt>
                <c:pt idx="84">
                  <c:v>2185</c:v>
                </c:pt>
                <c:pt idx="85">
                  <c:v>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33-4094-A9C6-5004405A23CA}"/>
            </c:ext>
          </c:extLst>
        </c:ser>
        <c:ser>
          <c:idx val="1"/>
          <c:order val="1"/>
          <c:tx>
            <c:strRef>
              <c:f>'Ark3'!$M$2</c:f>
              <c:strCache>
                <c:ptCount val="1"/>
                <c:pt idx="0">
                  <c:v>Landet</c:v>
                </c:pt>
              </c:strCache>
            </c:strRef>
          </c:tx>
          <c:spPr>
            <a:solidFill>
              <a:sysClr val="window" lastClr="FFFFFF">
                <a:lumMod val="65000"/>
              </a:sysClr>
            </a:solidFill>
            <a:ln>
              <a:noFill/>
            </a:ln>
            <a:effectLst/>
          </c:spPr>
          <c:invertIfNegative val="0"/>
          <c:cat>
            <c:strRef>
              <c:f>'Ark3'!$K$3:$K$88</c:f>
              <c:strCache>
                <c:ptCount val="86"/>
                <c:pt idx="0">
                  <c:v>2020-08</c:v>
                </c:pt>
                <c:pt idx="1">
                  <c:v>2020-09</c:v>
                </c:pt>
                <c:pt idx="2">
                  <c:v>2020-10</c:v>
                </c:pt>
                <c:pt idx="3">
                  <c:v>2020-11</c:v>
                </c:pt>
                <c:pt idx="4">
                  <c:v>2020-12</c:v>
                </c:pt>
                <c:pt idx="5">
                  <c:v>2020-13</c:v>
                </c:pt>
                <c:pt idx="6">
                  <c:v>2020-14</c:v>
                </c:pt>
                <c:pt idx="7">
                  <c:v>2020-15</c:v>
                </c:pt>
                <c:pt idx="8">
                  <c:v>2020-16</c:v>
                </c:pt>
                <c:pt idx="9">
                  <c:v>2020-17</c:v>
                </c:pt>
                <c:pt idx="10">
                  <c:v>2020-18</c:v>
                </c:pt>
                <c:pt idx="11">
                  <c:v>2020-19</c:v>
                </c:pt>
                <c:pt idx="12">
                  <c:v>2020-20</c:v>
                </c:pt>
                <c:pt idx="13">
                  <c:v>2020-21</c:v>
                </c:pt>
                <c:pt idx="14">
                  <c:v>2020-22</c:v>
                </c:pt>
                <c:pt idx="15">
                  <c:v>2020-23</c:v>
                </c:pt>
                <c:pt idx="16">
                  <c:v>2020-24</c:v>
                </c:pt>
                <c:pt idx="17">
                  <c:v>2020-25</c:v>
                </c:pt>
                <c:pt idx="18">
                  <c:v>2020-26</c:v>
                </c:pt>
                <c:pt idx="19">
                  <c:v>2020-27</c:v>
                </c:pt>
                <c:pt idx="20">
                  <c:v>2020-28</c:v>
                </c:pt>
                <c:pt idx="21">
                  <c:v>2020-29</c:v>
                </c:pt>
                <c:pt idx="22">
                  <c:v>2020-30</c:v>
                </c:pt>
                <c:pt idx="23">
                  <c:v>2020-31</c:v>
                </c:pt>
                <c:pt idx="24">
                  <c:v>2020-32</c:v>
                </c:pt>
                <c:pt idx="25">
                  <c:v>2020-33</c:v>
                </c:pt>
                <c:pt idx="26">
                  <c:v>2020-34</c:v>
                </c:pt>
                <c:pt idx="27">
                  <c:v>2020-35</c:v>
                </c:pt>
                <c:pt idx="28">
                  <c:v>2020-36</c:v>
                </c:pt>
                <c:pt idx="29">
                  <c:v>2020-37</c:v>
                </c:pt>
                <c:pt idx="30">
                  <c:v>2020-38</c:v>
                </c:pt>
                <c:pt idx="31">
                  <c:v>2020-39</c:v>
                </c:pt>
                <c:pt idx="32">
                  <c:v>2020-40</c:v>
                </c:pt>
                <c:pt idx="33">
                  <c:v>2020-41</c:v>
                </c:pt>
                <c:pt idx="34">
                  <c:v>2020-42</c:v>
                </c:pt>
                <c:pt idx="35">
                  <c:v>2020-43</c:v>
                </c:pt>
                <c:pt idx="36">
                  <c:v>2020-44</c:v>
                </c:pt>
                <c:pt idx="37">
                  <c:v>2020-45</c:v>
                </c:pt>
                <c:pt idx="38">
                  <c:v>2020-46</c:v>
                </c:pt>
                <c:pt idx="39">
                  <c:v>2020-47</c:v>
                </c:pt>
                <c:pt idx="40">
                  <c:v>2020-48</c:v>
                </c:pt>
                <c:pt idx="41">
                  <c:v>2020-49</c:v>
                </c:pt>
                <c:pt idx="42">
                  <c:v>2020-50</c:v>
                </c:pt>
                <c:pt idx="43">
                  <c:v>2020-51</c:v>
                </c:pt>
                <c:pt idx="44">
                  <c:v>2020-52</c:v>
                </c:pt>
                <c:pt idx="45">
                  <c:v>2020-53</c:v>
                </c:pt>
                <c:pt idx="46">
                  <c:v>2021-01</c:v>
                </c:pt>
                <c:pt idx="47">
                  <c:v>2021-02</c:v>
                </c:pt>
                <c:pt idx="48">
                  <c:v>2021-03</c:v>
                </c:pt>
                <c:pt idx="49">
                  <c:v>2021-04</c:v>
                </c:pt>
                <c:pt idx="50">
                  <c:v>2021-05</c:v>
                </c:pt>
                <c:pt idx="51">
                  <c:v>2021-06</c:v>
                </c:pt>
                <c:pt idx="52">
                  <c:v>2021-07</c:v>
                </c:pt>
                <c:pt idx="53">
                  <c:v>2021-08</c:v>
                </c:pt>
                <c:pt idx="54">
                  <c:v>2021-09</c:v>
                </c:pt>
                <c:pt idx="55">
                  <c:v>2021-10</c:v>
                </c:pt>
                <c:pt idx="56">
                  <c:v>2021-11</c:v>
                </c:pt>
                <c:pt idx="57">
                  <c:v>2021-12</c:v>
                </c:pt>
                <c:pt idx="58">
                  <c:v>2021-13</c:v>
                </c:pt>
                <c:pt idx="59">
                  <c:v>2021-14</c:v>
                </c:pt>
                <c:pt idx="60">
                  <c:v>2021-15</c:v>
                </c:pt>
                <c:pt idx="61">
                  <c:v>2021-16</c:v>
                </c:pt>
                <c:pt idx="62">
                  <c:v>2021-17</c:v>
                </c:pt>
                <c:pt idx="63">
                  <c:v>2021-18</c:v>
                </c:pt>
                <c:pt idx="64">
                  <c:v>2021-19</c:v>
                </c:pt>
                <c:pt idx="65">
                  <c:v>2021-20</c:v>
                </c:pt>
                <c:pt idx="66">
                  <c:v>2021-21</c:v>
                </c:pt>
                <c:pt idx="67">
                  <c:v>2021-22</c:v>
                </c:pt>
                <c:pt idx="68">
                  <c:v>2021-23</c:v>
                </c:pt>
                <c:pt idx="69">
                  <c:v>2021-24</c:v>
                </c:pt>
                <c:pt idx="70">
                  <c:v>2021-25</c:v>
                </c:pt>
                <c:pt idx="71">
                  <c:v>2021-26</c:v>
                </c:pt>
                <c:pt idx="72">
                  <c:v>2021-27</c:v>
                </c:pt>
                <c:pt idx="73">
                  <c:v>2021-28</c:v>
                </c:pt>
                <c:pt idx="74">
                  <c:v>2021-29</c:v>
                </c:pt>
                <c:pt idx="75">
                  <c:v>2021-30</c:v>
                </c:pt>
                <c:pt idx="76">
                  <c:v>2021-31</c:v>
                </c:pt>
                <c:pt idx="77">
                  <c:v>2021-32</c:v>
                </c:pt>
                <c:pt idx="78">
                  <c:v>2021-33</c:v>
                </c:pt>
                <c:pt idx="79">
                  <c:v>2021-34</c:v>
                </c:pt>
                <c:pt idx="80">
                  <c:v>2021-35</c:v>
                </c:pt>
                <c:pt idx="81">
                  <c:v>2021-36</c:v>
                </c:pt>
                <c:pt idx="82">
                  <c:v>2021-37</c:v>
                </c:pt>
                <c:pt idx="83">
                  <c:v>2021-38</c:v>
                </c:pt>
                <c:pt idx="84">
                  <c:v>2021-39</c:v>
                </c:pt>
                <c:pt idx="85">
                  <c:v>2021-40</c:v>
                </c:pt>
              </c:strCache>
            </c:strRef>
          </c:cat>
          <c:val>
            <c:numRef>
              <c:f>'Ark3'!$M$3:$M$88</c:f>
              <c:numCache>
                <c:formatCode>General</c:formatCode>
                <c:ptCount val="86"/>
                <c:pt idx="0">
                  <c:v>1</c:v>
                </c:pt>
                <c:pt idx="1">
                  <c:v>30</c:v>
                </c:pt>
                <c:pt idx="2">
                  <c:v>218</c:v>
                </c:pt>
                <c:pt idx="3">
                  <c:v>1216</c:v>
                </c:pt>
                <c:pt idx="4">
                  <c:v>1438</c:v>
                </c:pt>
                <c:pt idx="5">
                  <c:v>1733</c:v>
                </c:pt>
                <c:pt idx="6">
                  <c:v>1192</c:v>
                </c:pt>
                <c:pt idx="7">
                  <c:v>762</c:v>
                </c:pt>
                <c:pt idx="8">
                  <c:v>575</c:v>
                </c:pt>
                <c:pt idx="9">
                  <c:v>423</c:v>
                </c:pt>
                <c:pt idx="10">
                  <c:v>309</c:v>
                </c:pt>
                <c:pt idx="11">
                  <c:v>221</c:v>
                </c:pt>
                <c:pt idx="12">
                  <c:v>126</c:v>
                </c:pt>
                <c:pt idx="13">
                  <c:v>108</c:v>
                </c:pt>
                <c:pt idx="14">
                  <c:v>86</c:v>
                </c:pt>
                <c:pt idx="15">
                  <c:v>114</c:v>
                </c:pt>
                <c:pt idx="16">
                  <c:v>82</c:v>
                </c:pt>
                <c:pt idx="17">
                  <c:v>110</c:v>
                </c:pt>
                <c:pt idx="18">
                  <c:v>112</c:v>
                </c:pt>
                <c:pt idx="19">
                  <c:v>67</c:v>
                </c:pt>
                <c:pt idx="20">
                  <c:v>65</c:v>
                </c:pt>
                <c:pt idx="21">
                  <c:v>53</c:v>
                </c:pt>
                <c:pt idx="22">
                  <c:v>94</c:v>
                </c:pt>
                <c:pt idx="23">
                  <c:v>199</c:v>
                </c:pt>
                <c:pt idx="24">
                  <c:v>372</c:v>
                </c:pt>
                <c:pt idx="25">
                  <c:v>368</c:v>
                </c:pt>
                <c:pt idx="26">
                  <c:v>359</c:v>
                </c:pt>
                <c:pt idx="27">
                  <c:v>377</c:v>
                </c:pt>
                <c:pt idx="28">
                  <c:v>741</c:v>
                </c:pt>
                <c:pt idx="29">
                  <c:v>765</c:v>
                </c:pt>
                <c:pt idx="30">
                  <c:v>719</c:v>
                </c:pt>
                <c:pt idx="31">
                  <c:v>787</c:v>
                </c:pt>
                <c:pt idx="32">
                  <c:v>818</c:v>
                </c:pt>
                <c:pt idx="33">
                  <c:v>1057</c:v>
                </c:pt>
                <c:pt idx="34">
                  <c:v>942</c:v>
                </c:pt>
                <c:pt idx="35">
                  <c:v>1709</c:v>
                </c:pt>
                <c:pt idx="36">
                  <c:v>3147</c:v>
                </c:pt>
                <c:pt idx="37">
                  <c:v>4044</c:v>
                </c:pt>
                <c:pt idx="38">
                  <c:v>4089</c:v>
                </c:pt>
                <c:pt idx="39">
                  <c:v>3655</c:v>
                </c:pt>
                <c:pt idx="40">
                  <c:v>2923</c:v>
                </c:pt>
                <c:pt idx="41">
                  <c:v>2524</c:v>
                </c:pt>
                <c:pt idx="42">
                  <c:v>2723</c:v>
                </c:pt>
                <c:pt idx="43">
                  <c:v>2946</c:v>
                </c:pt>
                <c:pt idx="44">
                  <c:v>3242</c:v>
                </c:pt>
                <c:pt idx="45">
                  <c:v>3862</c:v>
                </c:pt>
                <c:pt idx="46">
                  <c:v>4667</c:v>
                </c:pt>
                <c:pt idx="47">
                  <c:v>3005</c:v>
                </c:pt>
                <c:pt idx="48">
                  <c:v>2219</c:v>
                </c:pt>
                <c:pt idx="49">
                  <c:v>1943</c:v>
                </c:pt>
                <c:pt idx="50">
                  <c:v>1843</c:v>
                </c:pt>
                <c:pt idx="51">
                  <c:v>1734</c:v>
                </c:pt>
                <c:pt idx="52">
                  <c:v>2032</c:v>
                </c:pt>
                <c:pt idx="53">
                  <c:v>3107</c:v>
                </c:pt>
                <c:pt idx="54">
                  <c:v>4188</c:v>
                </c:pt>
                <c:pt idx="55">
                  <c:v>5664</c:v>
                </c:pt>
                <c:pt idx="56">
                  <c:v>6573</c:v>
                </c:pt>
                <c:pt idx="57">
                  <c:v>5919</c:v>
                </c:pt>
                <c:pt idx="58">
                  <c:v>5105</c:v>
                </c:pt>
                <c:pt idx="59">
                  <c:v>4822</c:v>
                </c:pt>
                <c:pt idx="60">
                  <c:v>3734</c:v>
                </c:pt>
                <c:pt idx="61">
                  <c:v>3219</c:v>
                </c:pt>
                <c:pt idx="62">
                  <c:v>2804</c:v>
                </c:pt>
                <c:pt idx="63">
                  <c:v>3118</c:v>
                </c:pt>
                <c:pt idx="64">
                  <c:v>2560</c:v>
                </c:pt>
                <c:pt idx="65">
                  <c:v>3227</c:v>
                </c:pt>
                <c:pt idx="66">
                  <c:v>2287</c:v>
                </c:pt>
                <c:pt idx="67">
                  <c:v>1863</c:v>
                </c:pt>
                <c:pt idx="68">
                  <c:v>1220</c:v>
                </c:pt>
                <c:pt idx="69">
                  <c:v>1253</c:v>
                </c:pt>
                <c:pt idx="70">
                  <c:v>1273</c:v>
                </c:pt>
                <c:pt idx="71">
                  <c:v>1304</c:v>
                </c:pt>
                <c:pt idx="72">
                  <c:v>1176</c:v>
                </c:pt>
                <c:pt idx="73">
                  <c:v>1173</c:v>
                </c:pt>
                <c:pt idx="74">
                  <c:v>1496</c:v>
                </c:pt>
                <c:pt idx="75">
                  <c:v>2255</c:v>
                </c:pt>
                <c:pt idx="76">
                  <c:v>2992</c:v>
                </c:pt>
                <c:pt idx="77">
                  <c:v>3745</c:v>
                </c:pt>
                <c:pt idx="78">
                  <c:v>4504</c:v>
                </c:pt>
                <c:pt idx="79">
                  <c:v>8708</c:v>
                </c:pt>
                <c:pt idx="80">
                  <c:v>10099</c:v>
                </c:pt>
                <c:pt idx="81">
                  <c:v>8547</c:v>
                </c:pt>
                <c:pt idx="82">
                  <c:v>5725</c:v>
                </c:pt>
                <c:pt idx="83">
                  <c:v>4613</c:v>
                </c:pt>
                <c:pt idx="84">
                  <c:v>3479</c:v>
                </c:pt>
                <c:pt idx="85">
                  <c:v>1810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833-4094-A9C6-5004405A23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96086888"/>
        <c:axId val="696087216"/>
      </c:barChart>
      <c:catAx>
        <c:axId val="696086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696087216"/>
        <c:crosses val="autoZero"/>
        <c:auto val="1"/>
        <c:lblAlgn val="ctr"/>
        <c:lblOffset val="100"/>
        <c:noMultiLvlLbl val="0"/>
      </c:catAx>
      <c:valAx>
        <c:axId val="6960872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6960868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0.79673</cdr:x>
      <cdr:y>0.03629</cdr:y>
    </cdr:from>
    <cdr:to>
      <cdr:x>1</cdr:x>
      <cdr:y>0.10846</cdr:y>
    </cdr:to>
    <cdr:sp macro="" textlink="">
      <cdr:nvSpPr>
        <cdr:cNvPr id="2" name="TekstSylinder 1">
          <a:extLst xmlns:a="http://schemas.openxmlformats.org/drawingml/2006/main">
            <a:ext uri="{FF2B5EF4-FFF2-40B4-BE49-F238E27FC236}">
              <a16:creationId xmlns:a16="http://schemas.microsoft.com/office/drawing/2014/main" id="{9ABD2252-8BE1-42B1-B6A5-A468E131B4CC}"/>
            </a:ext>
          </a:extLst>
        </cdr:cNvPr>
        <cdr:cNvSpPr txBox="1"/>
      </cdr:nvSpPr>
      <cdr:spPr>
        <a:xfrm xmlns:a="http://schemas.openxmlformats.org/drawingml/2006/main">
          <a:off x="4613190" y="162812"/>
          <a:ext cx="1176942" cy="3237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r"/>
          <a:r>
            <a:rPr lang="nb-NO" sz="1400" b="1" dirty="0"/>
            <a:t>Budsjett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0.54755</cdr:x>
      <cdr:y>0.11984</cdr:y>
    </cdr:from>
    <cdr:to>
      <cdr:x>0.59177</cdr:x>
      <cdr:y>0.19406</cdr:y>
    </cdr:to>
    <cdr:sp macro="" textlink="">
      <cdr:nvSpPr>
        <cdr:cNvPr id="2" name="TekstSylinder 1">
          <a:extLst xmlns:a="http://schemas.openxmlformats.org/drawingml/2006/main">
            <a:ext uri="{FF2B5EF4-FFF2-40B4-BE49-F238E27FC236}">
              <a16:creationId xmlns:a16="http://schemas.microsoft.com/office/drawing/2014/main" id="{78E97F4E-7F7E-426C-8C1B-CAA48FEDEF09}"/>
            </a:ext>
          </a:extLst>
        </cdr:cNvPr>
        <cdr:cNvSpPr txBox="1"/>
      </cdr:nvSpPr>
      <cdr:spPr>
        <a:xfrm xmlns:a="http://schemas.openxmlformats.org/drawingml/2006/main">
          <a:off x="5732292" y="467176"/>
          <a:ext cx="463019" cy="2893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nb-NO" sz="1100" dirty="0">
              <a:latin typeface="Calibri" panose="020F0502020204030204" pitchFamily="34" charset="0"/>
              <a:cs typeface="Calibri" panose="020F0502020204030204" pitchFamily="34" charset="0"/>
            </a:rPr>
            <a:t>2021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4B0CA8-D4C0-4EDF-983C-013F20071413}" type="datetimeFigureOut">
              <a:rPr lang="nb-NO" smtClean="0"/>
              <a:t>12.10.2021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4FB80-D5CD-4F8B-B310-9170DDB90797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75288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09581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2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66463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643295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309623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5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6682086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408426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7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811907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24524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583692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87123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11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106254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679498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13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270208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14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907352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15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0801218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16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7573489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17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950824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nn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18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418073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19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441279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D02622-912D-498E-B62F-4689F23747E2}" type="slidenum">
              <a:rPr lang="nb-NO" smtClean="0"/>
              <a:t>20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7137018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>
          <a:xfrm>
            <a:off x="685800" y="4530045"/>
            <a:ext cx="5486400" cy="5396593"/>
          </a:xfrm>
        </p:spPr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773A84-FC95-4064-B83F-81CB4A0C49A5}" type="slidenum">
              <a:rPr lang="nb-NO" smtClean="0"/>
              <a:pPr>
                <a:defRPr/>
              </a:pPr>
              <a:t>21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748567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030788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603564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572490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719777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173291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4388990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7861262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853492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30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9283532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31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6562225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32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4657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138C16EE-710F-4022-B0C5-EA9C5CDBBD65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8360EE4D-DFF5-4E20-B16B-DE5A691E1F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12"/>
          <a:stretch/>
        </p:blipFill>
        <p:spPr>
          <a:xfrm>
            <a:off x="8867838" y="2759103"/>
            <a:ext cx="3324162" cy="3371354"/>
          </a:xfrm>
          <a:prstGeom prst="rect">
            <a:avLst/>
          </a:prstGeom>
        </p:spPr>
      </p:pic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EA6A4735-2CFC-41E4-A5FE-C807F85015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A9FF001B-633E-41C9-B008-C3077FC683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6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00312B7A-81C4-4D54-B329-087A58EB94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973202C7-C315-42CE-9322-9326A839C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</p:spTree>
    <p:extLst>
      <p:ext uri="{BB962C8B-B14F-4D97-AF65-F5344CB8AC3E}">
        <p14:creationId xmlns:p14="http://schemas.microsoft.com/office/powerpoint/2010/main" val="249880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9) turk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20423A4E-76FC-4E24-A6E7-5F6F8037AB1B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783E95BF-0C76-4910-AB5A-AAAE3C045E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50"/>
          <a:stretch/>
        </p:blipFill>
        <p:spPr>
          <a:xfrm>
            <a:off x="8881859" y="2791838"/>
            <a:ext cx="3310142" cy="3326296"/>
          </a:xfrm>
          <a:prstGeom prst="rect">
            <a:avLst/>
          </a:prstGeom>
          <a:noFill/>
        </p:spPr>
      </p:pic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F90A31C9-3E58-4011-9698-C055090CCAA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10" name="Plassholder for tekst 6">
            <a:extLst>
              <a:ext uri="{FF2B5EF4-FFF2-40B4-BE49-F238E27FC236}">
                <a16:creationId xmlns:a16="http://schemas.microsoft.com/office/drawing/2014/main" id="{95B3425A-F007-457E-823B-2A49C81FA9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4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C404FBC3-6B15-4405-8FBC-A209FD0677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055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1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A63243C1-A252-4053-8244-056467326F18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05C17324-2AA0-4F49-99AF-369C8EC177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2249" b="11068"/>
          <a:stretch/>
        </p:blipFill>
        <p:spPr>
          <a:xfrm>
            <a:off x="8194355" y="1535030"/>
            <a:ext cx="3997640" cy="4747878"/>
          </a:xfrm>
          <a:prstGeom prst="rect">
            <a:avLst/>
          </a:prstGeom>
        </p:spPr>
      </p:pic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AED83DA5-01BC-4DC7-B616-8EEE237218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DD524CBD-8441-4DA7-A7A5-36FDED7A2D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31303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0A34269E-E164-42A8-BCBD-A2FF6A0E04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35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68190" y="1122363"/>
            <a:ext cx="5127810" cy="2387600"/>
          </a:xfrm>
          <a:prstGeom prst="rect">
            <a:avLst/>
          </a:prstGeom>
          <a:effectLst>
            <a:glow rad="127000">
              <a:schemeClr val="accent1"/>
            </a:glow>
            <a:outerShdw blurRad="50800" dist="38100" dir="2700000" algn="tl" rotWithShape="0">
              <a:schemeClr val="bg2">
                <a:lumMod val="25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ett bilde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8BAAC390-F47B-47BD-8525-7B87AD441C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55289" y="3945693"/>
            <a:ext cx="5152663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5F6A47D4-6B0A-4D0F-83C5-44F1B0DB5A36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561608" y="0"/>
            <a:ext cx="5630392" cy="522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 inn bilde som passer presentasjonens tema. </a:t>
            </a:r>
          </a:p>
          <a:p>
            <a:endParaRPr lang="nb-NO"/>
          </a:p>
          <a:p>
            <a:r>
              <a:rPr lang="nb-NO"/>
              <a:t>Hvis du ikke har et bilde som er relevant, kan du bruke en </a:t>
            </a:r>
            <a:r>
              <a:rPr lang="nb-NO" err="1"/>
              <a:t>forsidemal</a:t>
            </a:r>
            <a:r>
              <a:rPr lang="nb-NO"/>
              <a:t> uten bilde. 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E9EAED0C-2A6E-42D7-9B25-A273B08EBCC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12B0D010-84EE-4BAB-86B8-8E2F390169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39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tre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2592000"/>
            <a:ext cx="12192000" cy="262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42806100-589A-4BF8-8707-38D3F5B24DD2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1"/>
            <a:ext cx="5352000" cy="259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</a:t>
            </a:r>
            <a:br>
              <a:rPr lang="nb-NO"/>
            </a:br>
            <a:r>
              <a:rPr lang="nb-NO"/>
              <a:t>inn et bilde i liggende format.</a:t>
            </a:r>
          </a:p>
          <a:p>
            <a:r>
              <a:rPr lang="nb-NO"/>
              <a:t>Denne forsidemalen må ha </a:t>
            </a:r>
            <a:br>
              <a:rPr lang="nb-NO"/>
            </a:br>
            <a:r>
              <a:rPr lang="nb-NO"/>
              <a:t>tre bilder, hvis ikke blir </a:t>
            </a:r>
            <a:br>
              <a:rPr lang="nb-NO"/>
            </a:br>
            <a:r>
              <a:rPr lang="nb-NO"/>
              <a:t>det tomrom.</a:t>
            </a:r>
          </a:p>
        </p:txBody>
      </p:sp>
      <p:sp>
        <p:nvSpPr>
          <p:cNvPr id="14" name="Plassholder for bilde 2">
            <a:extLst>
              <a:ext uri="{FF2B5EF4-FFF2-40B4-BE49-F238E27FC236}">
                <a16:creationId xmlns:a16="http://schemas.microsoft.com/office/drawing/2014/main" id="{D878FE25-CFBD-48C8-99CE-16AC2905ACA1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8772000" y="0"/>
            <a:ext cx="3420000" cy="259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bilde 3</a:t>
            </a:r>
          </a:p>
        </p:txBody>
      </p:sp>
      <p:sp>
        <p:nvSpPr>
          <p:cNvPr id="15" name="Plassholder for bilde 2">
            <a:extLst>
              <a:ext uri="{FF2B5EF4-FFF2-40B4-BE49-F238E27FC236}">
                <a16:creationId xmlns:a16="http://schemas.microsoft.com/office/drawing/2014/main" id="{CCCC7427-8045-4B95-9170-92E6EF6EB33C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352000" y="0"/>
            <a:ext cx="3420000" cy="2592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 bilde 2</a:t>
            </a:r>
          </a:p>
        </p:txBody>
      </p:sp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DBC048E8-BE31-4C00-999A-87E1E8D977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715" y="3173506"/>
            <a:ext cx="9847062" cy="1326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4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tre bilder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F086707E-73C6-42D7-8341-430749AEADF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62216" y="4520658"/>
            <a:ext cx="6826059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avdeling.</a:t>
            </a: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37C1F5E2-EAC2-40D9-8401-564CC1EA7F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7" name="Bilde 16">
            <a:extLst>
              <a:ext uri="{FF2B5EF4-FFF2-40B4-BE49-F238E27FC236}">
                <a16:creationId xmlns:a16="http://schemas.microsoft.com/office/drawing/2014/main" id="{AFCECF22-4434-43B2-9CC1-26097DE0128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35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B25F000E-37A8-4940-9530-AC41E4F2980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52260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/>
              <a:t>Klikk på ikonet for å legge til et bilde</a:t>
            </a:r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1859" y="2728451"/>
            <a:ext cx="9904918" cy="927561"/>
          </a:xfrm>
          <a:prstGeom prst="rect">
            <a:avLst/>
          </a:prstGeom>
          <a:effectLst>
            <a:outerShdw blurRad="50800" dist="25400" dir="2700000" algn="tl" rotWithShape="0">
              <a:schemeClr val="tx1">
                <a:alpha val="40000"/>
              </a:schemeClr>
            </a:outerShdw>
          </a:effectLst>
        </p:spPr>
        <p:txBody>
          <a:bodyPr anchor="b"/>
          <a:lstStyle>
            <a:lvl1pPr algn="l">
              <a:defRPr sz="5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54) </a:t>
            </a:r>
            <a:r>
              <a:rPr lang="nb-NO" dirty="0" err="1"/>
              <a:t>bildemal</a:t>
            </a:r>
            <a:endParaRPr lang="nb-NO" dirty="0"/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8BEBCF7A-C37A-4B02-B277-083E4CB6AD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9" y="3952084"/>
            <a:ext cx="4941876" cy="10366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56788206-D5AB-41F9-80E6-8340542FB7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8" name="Bilde 7">
            <a:extLst>
              <a:ext uri="{FF2B5EF4-FFF2-40B4-BE49-F238E27FC236}">
                <a16:creationId xmlns:a16="http://schemas.microsoft.com/office/drawing/2014/main" id="{55A44D97-1F9A-4245-97DB-B1718D3E83A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73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Sjumilssteg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>
            <a:extLst>
              <a:ext uri="{FF2B5EF4-FFF2-40B4-BE49-F238E27FC236}">
                <a16:creationId xmlns:a16="http://schemas.microsoft.com/office/drawing/2014/main" id="{C820F921-B1FB-4C7D-947B-927D22FBD2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224272"/>
          </a:xfrm>
          <a:prstGeom prst="rect">
            <a:avLst/>
          </a:prstGeom>
        </p:spPr>
      </p:pic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1701" y="1122363"/>
            <a:ext cx="9829799" cy="2387600"/>
          </a:xfrm>
          <a:prstGeom prst="rect">
            <a:avLst/>
          </a:prstGeom>
          <a:effectLst>
            <a:outerShdw blurRad="50800" dist="38100" dir="2700000" algn="tl" rotWithShape="0">
              <a:schemeClr val="tx1">
                <a:alpha val="11000"/>
              </a:schemeClr>
            </a:outerShdw>
          </a:effectLst>
        </p:spPr>
        <p:txBody>
          <a:bodyPr anchor="b"/>
          <a:lstStyle>
            <a:lvl1pPr algn="l">
              <a:defRPr sz="5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for Sjumilssteget</a:t>
            </a:r>
          </a:p>
        </p:txBody>
      </p:sp>
      <p:sp>
        <p:nvSpPr>
          <p:cNvPr id="11" name="Plassholder for tekst 6">
            <a:extLst>
              <a:ext uri="{FF2B5EF4-FFF2-40B4-BE49-F238E27FC236}">
                <a16:creationId xmlns:a16="http://schemas.microsoft.com/office/drawing/2014/main" id="{DB4086AD-CE9C-4879-A5B8-BC4278632B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9" y="3945157"/>
            <a:ext cx="4941876" cy="1036667"/>
          </a:xfrm>
          <a:prstGeom prst="rect">
            <a:avLst/>
          </a:prstGeom>
          <a:effectLst>
            <a:outerShdw blurRad="50800" dist="38100" dir="2700000" algn="tl" rotWithShape="0">
              <a:schemeClr val="bg1">
                <a:alpha val="25000"/>
              </a:schemeClr>
            </a:outerShdw>
          </a:effectLst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4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80963FE4-15FB-4A02-BF6F-86DA52DE81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3080" y="4463490"/>
            <a:ext cx="1580933" cy="521982"/>
          </a:xfrm>
          <a:prstGeom prst="rect">
            <a:avLst/>
          </a:prstGeom>
        </p:spPr>
      </p:pic>
      <p:pic>
        <p:nvPicPr>
          <p:cNvPr id="9" name="Bilde 8">
            <a:extLst>
              <a:ext uri="{FF2B5EF4-FFF2-40B4-BE49-F238E27FC236}">
                <a16:creationId xmlns:a16="http://schemas.microsoft.com/office/drawing/2014/main" id="{231B145F-CB43-4E87-9B39-53B6091C8E2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980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39" name="Plassholder for tekst 37">
            <a:extLst>
              <a:ext uri="{FF2B5EF4-FFF2-40B4-BE49-F238E27FC236}">
                <a16:creationId xmlns:a16="http://schemas.microsoft.com/office/drawing/2014/main" id="{2F115D20-C136-40E3-BA4F-92B43A3D707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4F464157-D61E-4BC0-A730-8F2B47E9BE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24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>
            <a:extLst>
              <a:ext uri="{FF2B5EF4-FFF2-40B4-BE49-F238E27FC236}">
                <a16:creationId xmlns:a16="http://schemas.microsoft.com/office/drawing/2014/main" id="{B7A5C0EF-D6AE-4DC0-9C4A-98CACCE3F362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0E22CC3F-B1E4-439E-AD2C-365EB63BD0D5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A313FA3F-7BA2-4A81-9EC3-B718AACCD38C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9" name="Plassholder for tekst 37">
            <a:extLst>
              <a:ext uri="{FF2B5EF4-FFF2-40B4-BE49-F238E27FC236}">
                <a16:creationId xmlns:a16="http://schemas.microsoft.com/office/drawing/2014/main" id="{579AAE86-25D6-4547-B61E-07621E6805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12" name="Plassholder for tekst 37">
            <a:extLst>
              <a:ext uri="{FF2B5EF4-FFF2-40B4-BE49-F238E27FC236}">
                <a16:creationId xmlns:a16="http://schemas.microsoft.com/office/drawing/2014/main" id="{EE53005B-2098-4CDA-B68C-FAC23E6EDF7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146E3D18-B3A6-4ABF-92D3-234B19B811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2798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+ faktabo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492621" y="2164467"/>
            <a:ext cx="3643689" cy="4144258"/>
          </a:xfrm>
          <a:prstGeom prst="rect">
            <a:avLst/>
          </a:prstGeom>
          <a:solidFill>
            <a:srgbClr val="00244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788275" y="2468281"/>
            <a:ext cx="3044826" cy="3516593"/>
          </a:xfrm>
          <a:prstGeom prst="rect">
            <a:avLst/>
          </a:prstGeom>
        </p:spPr>
        <p:txBody>
          <a:bodyPr numCol="1"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I </a:t>
            </a:r>
            <a:r>
              <a:rPr lang="nb-NO" dirty="0" err="1"/>
              <a:t>faktaboksen</a:t>
            </a:r>
            <a:r>
              <a:rPr lang="nb-NO" dirty="0"/>
              <a:t> kan du skrive viktig informasjon som hører til tema du snakker om. </a:t>
            </a:r>
            <a:br>
              <a:rPr lang="nb-NO" dirty="0"/>
            </a:br>
            <a:r>
              <a:rPr lang="nb-NO" dirty="0"/>
              <a:t>For eksempel en lovparagraf, statistikk eller en huskeliste med nyttige tips.</a:t>
            </a:r>
            <a:br>
              <a:rPr lang="nb-NO" dirty="0"/>
            </a:br>
            <a:r>
              <a:rPr lang="nb-NO" dirty="0"/>
              <a:t>Bruk stor bokstav og punktum i dersom det er hele setninger i hvert punkt.</a:t>
            </a:r>
            <a:br>
              <a:rPr lang="nb-NO" dirty="0"/>
            </a:br>
            <a:r>
              <a:rPr lang="nb-NO" dirty="0"/>
              <a:t>Skriv gjerne inn kilde for fakta, som for eksempel SSB.no.</a:t>
            </a:r>
          </a:p>
        </p:txBody>
      </p:sp>
      <p:sp>
        <p:nvSpPr>
          <p:cNvPr id="15" name="Plassholder for tittel 1">
            <a:extLst>
              <a:ext uri="{FF2B5EF4-FFF2-40B4-BE49-F238E27FC236}">
                <a16:creationId xmlns:a16="http://schemas.microsoft.com/office/drawing/2014/main" id="{86BEE725-2BED-4954-90BD-F58FC2EC92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2" y="873126"/>
            <a:ext cx="10080626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1" name="Plassholder for tekst 37">
            <a:extLst>
              <a:ext uri="{FF2B5EF4-FFF2-40B4-BE49-F238E27FC236}">
                <a16:creationId xmlns:a16="http://schemas.microsoft.com/office/drawing/2014/main" id="{709C256E-3453-444E-9DA4-926896843EE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5688" y="2164467"/>
            <a:ext cx="6150591" cy="414425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 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  <a:p>
            <a:pPr lvl="0"/>
            <a:endParaRPr lang="nb-NO" dirty="0"/>
          </a:p>
        </p:txBody>
      </p:sp>
      <p:sp>
        <p:nvSpPr>
          <p:cNvPr id="23" name="Plassholder for lysbildenummer 5">
            <a:extLst>
              <a:ext uri="{FF2B5EF4-FFF2-40B4-BE49-F238E27FC236}">
                <a16:creationId xmlns:a16="http://schemas.microsoft.com/office/drawing/2014/main" id="{1A68D441-1FE4-45DF-A9CA-628415C9F5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4" name="TekstSylinder 23">
            <a:extLst>
              <a:ext uri="{FF2B5EF4-FFF2-40B4-BE49-F238E27FC236}">
                <a16:creationId xmlns:a16="http://schemas.microsoft.com/office/drawing/2014/main" id="{3CC8C128-2F49-404D-A2E6-C30A58B3F6F8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A92FA234-1C3D-4926-B19D-B4FC10AC74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616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v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2695388"/>
            <a:ext cx="5040306" cy="361333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</a:t>
            </a:r>
            <a:br>
              <a:rPr lang="nb-NO" dirty="0"/>
            </a:br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5552141" cy="68001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det du skal snakke om. </a:t>
            </a:r>
            <a:br>
              <a:rPr lang="nb-NO"/>
            </a:br>
            <a:br>
              <a:rPr lang="nb-NO"/>
            </a:br>
            <a:br>
              <a:rPr lang="nb-NO"/>
            </a:br>
            <a:r>
              <a:rPr lang="nb-NO"/>
              <a:t>Har du ikke bilde som passer til tema, kan du bruke en </a:t>
            </a:r>
            <a:r>
              <a:rPr lang="nb-NO" err="1"/>
              <a:t>malside</a:t>
            </a:r>
            <a:r>
              <a:rPr lang="nb-NO"/>
              <a:t> uten bilde. </a:t>
            </a:r>
          </a:p>
          <a:p>
            <a:endParaRPr lang="nb-NO"/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1426144"/>
            <a:ext cx="5040306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7373CDF4-BFBE-4FCB-B38E-D0FBBDCBDACC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0E873371-82D0-4343-A34E-2316BA10B5CF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9" name="TekstSylinder 18">
            <a:extLst>
              <a:ext uri="{FF2B5EF4-FFF2-40B4-BE49-F238E27FC236}">
                <a16:creationId xmlns:a16="http://schemas.microsoft.com/office/drawing/2014/main" id="{7602988D-E292-4CF2-9D58-3DFB70E57FD5}"/>
              </a:ext>
            </a:extLst>
          </p:cNvPr>
          <p:cNvSpPr txBox="1"/>
          <p:nvPr userDrawn="1"/>
        </p:nvSpPr>
        <p:spPr>
          <a:xfrm>
            <a:off x="5899150" y="658731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2FA60F08-6BD9-4C46-909F-CA25100A039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39148" y="6600400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BD42D404-3A7D-4C6D-8B57-8F5A1BA61A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5581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- innhold -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8" y="2164466"/>
            <a:ext cx="10225087" cy="414425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19813" y="2486213"/>
            <a:ext cx="6400800" cy="358588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 </a:t>
            </a:r>
            <a:br>
              <a:rPr lang="nb-NO" dirty="0"/>
            </a:br>
            <a:r>
              <a:rPr lang="nb-NO" dirty="0"/>
              <a:t>Mye tekst vil gjøre at publikum leser, og ikke hører etter.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055687" y="2164466"/>
            <a:ext cx="3348037" cy="414425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1055687" y="6398168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5" y="6411256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29F86442-67F8-4A18-AC07-0C59FEB11E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27" t="9539" r="78245" b="18819"/>
          <a:stretch/>
        </p:blipFill>
        <p:spPr>
          <a:xfrm>
            <a:off x="8663812" y="2164466"/>
            <a:ext cx="2616963" cy="4144259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D8434520-EF28-4BC6-8818-60978268EC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2391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/Mellom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E33C9673-3931-4FE0-A4BD-4B8121B83A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4" t="17808" b="1715"/>
          <a:stretch/>
        </p:blipFill>
        <p:spPr>
          <a:xfrm>
            <a:off x="1065520" y="1256505"/>
            <a:ext cx="6370602" cy="4655325"/>
          </a:xfrm>
          <a:prstGeom prst="rect">
            <a:avLst/>
          </a:prstGeom>
        </p:spPr>
      </p:pic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518834" y="1859796"/>
            <a:ext cx="8880528" cy="3448373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lang="da-DK" sz="3200" dirty="0" smtClean="0"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32) til for eksempel sitat, viktig poeng du vil vektlegge, </a:t>
            </a:r>
            <a:r>
              <a:rPr lang="nb-NO" dirty="0" err="1"/>
              <a:t>kapitteldeler</a:t>
            </a:r>
            <a:r>
              <a:rPr lang="nb-NO" dirty="0"/>
              <a:t> eller oppgavetekst.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A6F6885A-585D-4728-96A3-6A74DFDE37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456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 +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7178112" y="604224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418110" y="6055330"/>
            <a:ext cx="3718203" cy="150325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1AF51B00-46F1-43BA-97E0-DC752D5D079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6" t="-26237" r="-1446" b="51249"/>
          <a:stretch/>
        </p:blipFill>
        <p:spPr>
          <a:xfrm>
            <a:off x="1055688" y="1586611"/>
            <a:ext cx="6935787" cy="4337825"/>
          </a:xfrm>
          <a:prstGeom prst="rect">
            <a:avLst/>
          </a:prstGeom>
        </p:spPr>
      </p:pic>
      <p:sp>
        <p:nvSpPr>
          <p:cNvPr id="13" name="Plassholder for tekst 37">
            <a:extLst>
              <a:ext uri="{FF2B5EF4-FFF2-40B4-BE49-F238E27FC236}">
                <a16:creationId xmlns:a16="http://schemas.microsoft.com/office/drawing/2014/main" id="{F8806A24-CB5B-4200-91AE-ACD183E19F3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19120" y="1693386"/>
            <a:ext cx="5158129" cy="371532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28) til for eksempel sitat eller viktig poeng du vil vektlegge.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76313" y="1244436"/>
            <a:ext cx="3960000" cy="46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pic>
        <p:nvPicPr>
          <p:cNvPr id="14" name="Bilde 13">
            <a:extLst>
              <a:ext uri="{FF2B5EF4-FFF2-40B4-BE49-F238E27FC236}">
                <a16:creationId xmlns:a16="http://schemas.microsoft.com/office/drawing/2014/main" id="{9EED7040-0B63-4900-BC21-A44A2553541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32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5029201"/>
            <a:ext cx="4845928" cy="106631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521970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6290383" y="5029201"/>
            <a:ext cx="4845929" cy="1058263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to bilder med tekst</a:t>
            </a:r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6"/>
            <a:ext cx="4845927" cy="272583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for på ikonet for å sette inn bilde 1</a:t>
            </a:r>
          </a:p>
        </p:txBody>
      </p:sp>
      <p:sp>
        <p:nvSpPr>
          <p:cNvPr id="29" name="Plassholder for lysbildenummer 5">
            <a:extLst>
              <a:ext uri="{FF2B5EF4-FFF2-40B4-BE49-F238E27FC236}">
                <a16:creationId xmlns:a16="http://schemas.microsoft.com/office/drawing/2014/main" id="{62B7398D-EA06-494A-93CC-79FAB5A4B911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0" name="TekstSylinder 29">
            <a:extLst>
              <a:ext uri="{FF2B5EF4-FFF2-40B4-BE49-F238E27FC236}">
                <a16:creationId xmlns:a16="http://schemas.microsoft.com/office/drawing/2014/main" id="{99722221-F0DE-4D9F-B6ED-E73D20D5DFA0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4" name="Plassholder for bilde 21">
            <a:extLst>
              <a:ext uri="{FF2B5EF4-FFF2-40B4-BE49-F238E27FC236}">
                <a16:creationId xmlns:a16="http://schemas.microsoft.com/office/drawing/2014/main" id="{6F608E0E-4EAB-457C-A166-7D2B9512877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284034" y="2112866"/>
            <a:ext cx="4845928" cy="272583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 inn bilde 2</a:t>
            </a:r>
          </a:p>
        </p:txBody>
      </p:sp>
      <p:sp>
        <p:nvSpPr>
          <p:cNvPr id="35" name="Plassholder for tekst 8">
            <a:extLst>
              <a:ext uri="{FF2B5EF4-FFF2-40B4-BE49-F238E27FC236}">
                <a16:creationId xmlns:a16="http://schemas.microsoft.com/office/drawing/2014/main" id="{39DF0B6E-B830-4C7D-A84C-DCEE2F4AB7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02377" y="521335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36" name="TekstSylinder 35">
            <a:extLst>
              <a:ext uri="{FF2B5EF4-FFF2-40B4-BE49-F238E27FC236}">
                <a16:creationId xmlns:a16="http://schemas.microsoft.com/office/drawing/2014/main" id="{7316ECC6-698F-4C07-84A4-867F79EF57B8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7" name="Plassholder for tekst 3">
            <a:extLst>
              <a:ext uri="{FF2B5EF4-FFF2-40B4-BE49-F238E27FC236}">
                <a16:creationId xmlns:a16="http://schemas.microsoft.com/office/drawing/2014/main" id="{5D73572D-EBD9-4707-BB21-25F1FDB05D1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601669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31A793CB-45EB-40DA-98ED-FFE0BC3AEE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565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3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4265903"/>
            <a:ext cx="3168000" cy="182960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4439670"/>
            <a:ext cx="2686050" cy="142486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og faktaboksene på denne </a:t>
            </a:r>
            <a:r>
              <a:rPr lang="nb-NO" dirty="0" err="1"/>
              <a:t>malsiden</a:t>
            </a:r>
            <a:r>
              <a:rPr lang="nb-NO" dirty="0"/>
              <a:t> kan brukes for å sammenlikne noe.</a:t>
            </a:r>
            <a:br>
              <a:rPr lang="nb-NO" dirty="0"/>
            </a:br>
            <a:r>
              <a:rPr lang="nb-NO" dirty="0"/>
              <a:t>For eksempel hvis du har tre bilder som viser en utvikling.</a:t>
            </a: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512000" y="4273951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52975" y="4447716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kan brukes til å illustrere tre viktige poeng.</a:t>
            </a:r>
            <a:br>
              <a:rPr lang="nb-NO" dirty="0"/>
            </a:br>
            <a:r>
              <a:rPr lang="nb-NO" dirty="0"/>
              <a:t>Kart, bilder og illustrasjoner kan settes inn og brukes for å sammenlikne noe innen alle fagfelt. 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68313" y="4265903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09288" y="4439668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Eksempler kan være naturtyper, arter, byer, brukergrupper, kommuner, områder, personer og så videre.</a:t>
            </a:r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tre bilder +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1</a:t>
            </a:r>
          </a:p>
        </p:txBody>
      </p:sp>
      <p:sp>
        <p:nvSpPr>
          <p:cNvPr id="18" name="Plassholder for bilde 21">
            <a:extLst>
              <a:ext uri="{FF2B5EF4-FFF2-40B4-BE49-F238E27FC236}">
                <a16:creationId xmlns:a16="http://schemas.microsoft.com/office/drawing/2014/main" id="{021DA3E9-E13E-4C25-BA5D-6652BA1F0080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512000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2</a:t>
            </a:r>
          </a:p>
        </p:txBody>
      </p:sp>
      <p:sp>
        <p:nvSpPr>
          <p:cNvPr id="19" name="Plassholder for bilde 21">
            <a:extLst>
              <a:ext uri="{FF2B5EF4-FFF2-40B4-BE49-F238E27FC236}">
                <a16:creationId xmlns:a16="http://schemas.microsoft.com/office/drawing/2014/main" id="{C0F341BD-FA74-49C6-B4D5-F0BAC35B78C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949946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3</a:t>
            </a:r>
          </a:p>
        </p:txBody>
      </p:sp>
      <p:sp>
        <p:nvSpPr>
          <p:cNvPr id="36" name="Plassholder for lysbildenummer 5">
            <a:extLst>
              <a:ext uri="{FF2B5EF4-FFF2-40B4-BE49-F238E27FC236}">
                <a16:creationId xmlns:a16="http://schemas.microsoft.com/office/drawing/2014/main" id="{3D7EBAB9-B4BE-490D-BF64-28601485CF4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7" name="TekstSylinder 36">
            <a:extLst>
              <a:ext uri="{FF2B5EF4-FFF2-40B4-BE49-F238E27FC236}">
                <a16:creationId xmlns:a16="http://schemas.microsoft.com/office/drawing/2014/main" id="{38E43C12-A815-4C45-9C0C-4C6FE65FD39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40" name="TekstSylinder 39">
            <a:extLst>
              <a:ext uri="{FF2B5EF4-FFF2-40B4-BE49-F238E27FC236}">
                <a16:creationId xmlns:a16="http://schemas.microsoft.com/office/drawing/2014/main" id="{ED5FD058-A83F-40A1-AB19-9459FCA3852E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41" name="Plassholder for tekst 3">
            <a:extLst>
              <a:ext uri="{FF2B5EF4-FFF2-40B4-BE49-F238E27FC236}">
                <a16:creationId xmlns:a16="http://schemas.microsoft.com/office/drawing/2014/main" id="{37B15E49-CE91-415B-989E-461A9908C9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592144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198B4524-8164-42F2-A2DD-F74BF0073D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felles tittel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e 11">
            <a:extLst>
              <a:ext uri="{FF2B5EF4-FFF2-40B4-BE49-F238E27FC236}">
                <a16:creationId xmlns:a16="http://schemas.microsoft.com/office/drawing/2014/main" id="{292FB4A1-6110-4C3C-B391-BA8B33CB07F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4" t="13140" r="-19292" b="13775"/>
          <a:stretch/>
        </p:blipFill>
        <p:spPr>
          <a:xfrm>
            <a:off x="0" y="-7374"/>
            <a:ext cx="2411361" cy="6799006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2211295"/>
            <a:ext cx="3201671" cy="410680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500828"/>
            <a:ext cx="2605138" cy="350715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5164" y="2220673"/>
            <a:ext cx="3240000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510205"/>
            <a:ext cx="2599766" cy="349777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4642" y="2211296"/>
            <a:ext cx="3201671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500828"/>
            <a:ext cx="2601585" cy="3518366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sp>
        <p:nvSpPr>
          <p:cNvPr id="17" name="Plassholder for tekst 4">
            <a:extLst>
              <a:ext uri="{FF2B5EF4-FFF2-40B4-BE49-F238E27FC236}">
                <a16:creationId xmlns:a16="http://schemas.microsoft.com/office/drawing/2014/main" id="{037073BD-E598-4E5F-B1EE-F55681A71E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Felles overskrift (pkt. 36) for tre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24" name="Plassholder for lysbildenummer 5">
            <a:extLst>
              <a:ext uri="{FF2B5EF4-FFF2-40B4-BE49-F238E27FC236}">
                <a16:creationId xmlns:a16="http://schemas.microsoft.com/office/drawing/2014/main" id="{1AA4BDAA-AA79-4AF5-B9D8-BAA24CB9C67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6" name="TekstSylinder 25">
            <a:extLst>
              <a:ext uri="{FF2B5EF4-FFF2-40B4-BE49-F238E27FC236}">
                <a16:creationId xmlns:a16="http://schemas.microsoft.com/office/drawing/2014/main" id="{F698C9B9-9370-4D40-92EA-EE1674C825B1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951C16E4-6BB9-4C56-8466-324319806EC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7478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egne titler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>
            <a:extLst>
              <a:ext uri="{FF2B5EF4-FFF2-40B4-BE49-F238E27FC236}">
                <a16:creationId xmlns:a16="http://schemas.microsoft.com/office/drawing/2014/main" id="{5281FB71-5236-44BA-B16C-62F0FCCE37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8" t="28312" r="-1664" b="-957"/>
          <a:stretch/>
        </p:blipFill>
        <p:spPr>
          <a:xfrm>
            <a:off x="0" y="0"/>
            <a:ext cx="2359272" cy="6758071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1104900"/>
            <a:ext cx="3201671" cy="5203825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6330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6973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932D5A4-F404-48C4-93C4-712FCC6A162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357262" y="1397001"/>
            <a:ext cx="2605138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1</a:t>
            </a:r>
          </a:p>
        </p:txBody>
      </p:sp>
      <p:sp>
        <p:nvSpPr>
          <p:cNvPr id="15" name="Plassholder for tekst 2">
            <a:extLst>
              <a:ext uri="{FF2B5EF4-FFF2-40B4-BE49-F238E27FC236}">
                <a16:creationId xmlns:a16="http://schemas.microsoft.com/office/drawing/2014/main" id="{7092F267-7936-4D7E-AB24-A3C4C0705E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796116" y="1397002"/>
            <a:ext cx="2599767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2</a:t>
            </a:r>
          </a:p>
        </p:txBody>
      </p:sp>
      <p:sp>
        <p:nvSpPr>
          <p:cNvPr id="17" name="Plassholder for tekst 2">
            <a:extLst>
              <a:ext uri="{FF2B5EF4-FFF2-40B4-BE49-F238E27FC236}">
                <a16:creationId xmlns:a16="http://schemas.microsoft.com/office/drawing/2014/main" id="{836D24B0-CE4C-45E9-88BA-428E6F489B6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33152" y="1397001"/>
            <a:ext cx="2601585" cy="1093651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3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1E3CFF66-C480-411E-8A1B-3508A0501D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ekstSylinder 20">
            <a:extLst>
              <a:ext uri="{FF2B5EF4-FFF2-40B4-BE49-F238E27FC236}">
                <a16:creationId xmlns:a16="http://schemas.microsoft.com/office/drawing/2014/main" id="{66591FA5-6FFD-46B8-9B0F-F21B63E6B78C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27" name="Plassholder for tekst 8">
            <a:extLst>
              <a:ext uri="{FF2B5EF4-FFF2-40B4-BE49-F238E27FC236}">
                <a16:creationId xmlns:a16="http://schemas.microsoft.com/office/drawing/2014/main" id="{8EE39E4B-F344-4198-AF1B-CF3EDBD9825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725784"/>
            <a:ext cx="2605138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 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8" name="Plassholder for tekst 8">
            <a:extLst>
              <a:ext uri="{FF2B5EF4-FFF2-40B4-BE49-F238E27FC236}">
                <a16:creationId xmlns:a16="http://schemas.microsoft.com/office/drawing/2014/main" id="{C8765A32-4890-4C82-9997-A3C76276CF5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725785"/>
            <a:ext cx="2599766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 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9" name="Plassholder for tekst 8">
            <a:extLst>
              <a:ext uri="{FF2B5EF4-FFF2-40B4-BE49-F238E27FC236}">
                <a16:creationId xmlns:a16="http://schemas.microsoft.com/office/drawing/2014/main" id="{DB84BA7C-C40C-4A30-8F56-CA34FC964BE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725784"/>
            <a:ext cx="2601585" cy="3293409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4D718755-CF9E-4429-B5B0-AD6F0FED92F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5074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E62D7BC0-0959-4646-A1B9-535C1C27A2AA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4492"/>
            <a:ext cx="12192000" cy="6624000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bilde som dekker hele skjermen.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 og/eller eier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65313A6B-DA5B-4674-A4E2-6AC10DC3ABC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 dirty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8" name="Plassholder for lysbildenummer 5">
            <a:extLst>
              <a:ext uri="{FF2B5EF4-FFF2-40B4-BE49-F238E27FC236}">
                <a16:creationId xmlns:a16="http://schemas.microsoft.com/office/drawing/2014/main" id="{D02C766E-7117-44E9-A6B7-128D5AA400B3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kstSylinder 8">
            <a:extLst>
              <a:ext uri="{FF2B5EF4-FFF2-40B4-BE49-F238E27FC236}">
                <a16:creationId xmlns:a16="http://schemas.microsoft.com/office/drawing/2014/main" id="{A9264222-F2ED-4044-A7CD-7C63D4A2EE78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0" name="Plassholder for tekst 3">
            <a:extLst>
              <a:ext uri="{FF2B5EF4-FFF2-40B4-BE49-F238E27FC236}">
                <a16:creationId xmlns:a16="http://schemas.microsoft.com/office/drawing/2014/main" id="{11FEC603-5563-416F-A5D9-6EF0FE508C3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5"/>
            <a:ext cx="8155355" cy="137044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</p:spTree>
    <p:extLst>
      <p:ext uri="{BB962C8B-B14F-4D97-AF65-F5344CB8AC3E}">
        <p14:creationId xmlns:p14="http://schemas.microsoft.com/office/powerpoint/2010/main" val="3342277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FAE01CCF-5656-4C51-9B8F-17B85B5040C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09600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2.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74E7BE4E-EAD6-492B-B113-71C0E078FEEB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FEE4EEDD-8338-4EB5-93FE-708D1B1BECE5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 dirty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5" name="Plassholder for tekst 3">
            <a:extLst>
              <a:ext uri="{FF2B5EF4-FFF2-40B4-BE49-F238E27FC236}">
                <a16:creationId xmlns:a16="http://schemas.microsoft.com/office/drawing/2014/main" id="{85C68640-E0DE-4C9F-B22C-ECC94420924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5"/>
            <a:ext cx="8155355" cy="137044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E1820537-7188-44C7-AA4F-4F92BF8BCC3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AD36F2C1-F98E-4C25-8CDF-D3BED94FD838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</p:spTree>
    <p:extLst>
      <p:ext uri="{BB962C8B-B14F-4D97-AF65-F5344CB8AC3E}">
        <p14:creationId xmlns:p14="http://schemas.microsoft.com/office/powerpoint/2010/main" val="1681282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1680" y="0"/>
            <a:ext cx="6096000" cy="3393652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1" name="Plassholder for bilde 3">
            <a:extLst>
              <a:ext uri="{FF2B5EF4-FFF2-40B4-BE49-F238E27FC236}">
                <a16:creationId xmlns:a16="http://schemas.microsoft.com/office/drawing/2014/main" id="{48FD7EA8-B8FA-491A-ADCE-CC85114557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3393651"/>
            <a:ext cx="6096000" cy="322177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 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5DAED793-F6DF-4393-B5B7-00BD9C67A0D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6BB90A15-C6FD-4F5E-819D-6BE960B48C80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6E1C8271-B83B-4C8C-8EBE-CA752B6270A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6" name="Plassholder for tekst 3">
            <a:extLst>
              <a:ext uri="{FF2B5EF4-FFF2-40B4-BE49-F238E27FC236}">
                <a16:creationId xmlns:a16="http://schemas.microsoft.com/office/drawing/2014/main" id="{83F8A895-256D-4B52-B4C1-DF95A52888B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5599"/>
            <a:ext cx="8358556" cy="135139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EB1C0BE0-2375-43E1-8190-E4D337FBC41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41B99EF6-D8AD-433A-BE5E-2B3515EE8917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</p:spTree>
    <p:extLst>
      <p:ext uri="{BB962C8B-B14F-4D97-AF65-F5344CB8AC3E}">
        <p14:creationId xmlns:p14="http://schemas.microsoft.com/office/powerpoint/2010/main" val="943323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597491D4-E5C2-4A3A-B7A7-D5E62BAAD7E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4" name="Plassholder for bilde 3">
            <a:extLst>
              <a:ext uri="{FF2B5EF4-FFF2-40B4-BE49-F238E27FC236}">
                <a16:creationId xmlns:a16="http://schemas.microsoft.com/office/drawing/2014/main" id="{329942B5-7A94-4D27-9BF2-43A757EA223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30844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3.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063328CC-F328-4150-9BA4-2367AC2BA0A8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01A36E7F-ACC5-459A-91F0-51736B28EE6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85CE1348-486B-40A4-B506-EC57977010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4"/>
            <a:ext cx="8304767" cy="138949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bildene).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40B944C6-3148-4102-8C55-F1412576CE37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" name="TekstSylinder 19">
            <a:extLst>
              <a:ext uri="{FF2B5EF4-FFF2-40B4-BE49-F238E27FC236}">
                <a16:creationId xmlns:a16="http://schemas.microsoft.com/office/drawing/2014/main" id="{8C9208AA-F53D-450E-BDAA-14D607FACDFD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21" name="Plassholder for bilde 3">
            <a:extLst>
              <a:ext uri="{FF2B5EF4-FFF2-40B4-BE49-F238E27FC236}">
                <a16:creationId xmlns:a16="http://schemas.microsoft.com/office/drawing/2014/main" id="{BB250A6E-8148-4714-866F-E5BB2DA40558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096000" y="-356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22" name="Plassholder for bilde 3">
            <a:extLst>
              <a:ext uri="{FF2B5EF4-FFF2-40B4-BE49-F238E27FC236}">
                <a16:creationId xmlns:a16="http://schemas.microsoft.com/office/drawing/2014/main" id="{2F9E4AE3-E1A0-448B-AE65-725785A17519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6096000" y="3304879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4.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98536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media 6">
            <a:extLst>
              <a:ext uri="{FF2B5EF4-FFF2-40B4-BE49-F238E27FC236}">
                <a16:creationId xmlns:a16="http://schemas.microsoft.com/office/drawing/2014/main" id="{135B5083-9455-45F9-A33C-53405C67A856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0"/>
            </a:lvl1pPr>
          </a:lstStyle>
          <a:p>
            <a:r>
              <a:rPr lang="nb-NO" dirty="0"/>
              <a:t>Klikk på ikonet for å sette inn video som ligger lagret på datamaskinen.</a:t>
            </a:r>
            <a:br>
              <a:rPr lang="nb-NO" dirty="0"/>
            </a:br>
            <a:r>
              <a:rPr lang="nb-NO" dirty="0"/>
              <a:t>Videoer fra nettet kan ikke settes inn.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NB. Når du setter inn video i presentasjon, blir filstørrelsen veldig stor.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Det er lurt at både presentasjon og videofil ligger lagret på samme datamaskin</a:t>
            </a:r>
            <a:br>
              <a:rPr lang="nb-NO" dirty="0"/>
            </a:br>
            <a:r>
              <a:rPr lang="nb-NO" dirty="0"/>
              <a:t> som presentasjonen spilles av på.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Last eventuelt presentasjonen over fra minnepinne til maskin.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Hvis ikke kan avspillingen gå veldig tregt eller hakke.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377877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sasjonskart uten seksjo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>
            <a:extLst>
              <a:ext uri="{FF2B5EF4-FFF2-40B4-BE49-F238E27FC236}">
                <a16:creationId xmlns:a16="http://schemas.microsoft.com/office/drawing/2014/main" id="{72EF0751-2B5B-4284-833D-CA315BECB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b="17283"/>
          <a:stretch/>
        </p:blipFill>
        <p:spPr>
          <a:xfrm>
            <a:off x="0" y="3615079"/>
            <a:ext cx="7425160" cy="3178737"/>
          </a:xfrm>
          <a:prstGeom prst="rect">
            <a:avLst/>
          </a:prstGeom>
        </p:spPr>
      </p:pic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555B8594-3D12-4F0A-BC64-E01D0B48C44F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F05A7E26-7E84-456D-8A77-B06978B0F8DF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8DE97E4E-7214-4621-A6CE-34EFB48D56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pic>
        <p:nvPicPr>
          <p:cNvPr id="6" name="Bilde 5">
            <a:extLst>
              <a:ext uri="{FF2B5EF4-FFF2-40B4-BE49-F238E27FC236}">
                <a16:creationId xmlns:a16="http://schemas.microsoft.com/office/drawing/2014/main" id="{395EA75D-C669-4024-A4C7-7FF466D91B7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93417" y="873125"/>
            <a:ext cx="8425282" cy="4329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396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sasjonskart med seksjo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>
            <a:extLst>
              <a:ext uri="{FF2B5EF4-FFF2-40B4-BE49-F238E27FC236}">
                <a16:creationId xmlns:a16="http://schemas.microsoft.com/office/drawing/2014/main" id="{611FD0BF-FAAF-4897-93DF-D0B00ABD54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b="17283"/>
          <a:stretch/>
        </p:blipFill>
        <p:spPr>
          <a:xfrm>
            <a:off x="0" y="3615079"/>
            <a:ext cx="7425160" cy="3178737"/>
          </a:xfrm>
          <a:prstGeom prst="rect">
            <a:avLst/>
          </a:prstGeom>
        </p:spPr>
      </p:pic>
      <p:sp>
        <p:nvSpPr>
          <p:cNvPr id="13" name="Plassholder for lysbildenummer 5">
            <a:extLst>
              <a:ext uri="{FF2B5EF4-FFF2-40B4-BE49-F238E27FC236}">
                <a16:creationId xmlns:a16="http://schemas.microsoft.com/office/drawing/2014/main" id="{A4417D52-51C9-4726-B690-F70EB9F6655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4CA72B0F-0B6D-4940-84F9-C4327226F03B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9" name="Rektangel 18">
            <a:extLst>
              <a:ext uri="{FF2B5EF4-FFF2-40B4-BE49-F238E27FC236}">
                <a16:creationId xmlns:a16="http://schemas.microsoft.com/office/drawing/2014/main" id="{065997F6-170A-4322-BCE3-1D9D100B314C}"/>
              </a:ext>
            </a:extLst>
          </p:cNvPr>
          <p:cNvSpPr/>
          <p:nvPr userDrawn="1"/>
        </p:nvSpPr>
        <p:spPr>
          <a:xfrm>
            <a:off x="0" y="6793818"/>
            <a:ext cx="12192000" cy="7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757E35CC-58BA-4E57-8A6D-63A1968BBF8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BD3391E9-6083-474A-AF9E-44F02AE91C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1050" y="693764"/>
            <a:ext cx="10469899" cy="564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6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86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8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487B7658-DA41-4D1E-81F6-F489F6F010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53" r="6209" b="15925"/>
          <a:stretch/>
        </p:blipFill>
        <p:spPr>
          <a:xfrm>
            <a:off x="4961603" y="-1"/>
            <a:ext cx="7230397" cy="6858001"/>
          </a:xfrm>
          <a:prstGeom prst="rect">
            <a:avLst/>
          </a:prstGeom>
        </p:spPr>
      </p:pic>
      <p:pic>
        <p:nvPicPr>
          <p:cNvPr id="19" name="Bilde 18">
            <a:extLst>
              <a:ext uri="{FF2B5EF4-FFF2-40B4-BE49-F238E27FC236}">
                <a16:creationId xmlns:a16="http://schemas.microsoft.com/office/drawing/2014/main" id="{C4ECA97A-E6CD-443F-B212-8A1120A9932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2761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5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60EAC154-F940-43C5-A5CE-3FE67FF8AAE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69"/>
          <a:stretch/>
        </p:blipFill>
        <p:spPr>
          <a:xfrm>
            <a:off x="5043433" y="283407"/>
            <a:ext cx="7148568" cy="6412977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8F86FF03-7E94-4A5D-A789-8FA40021BB2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9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4876801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1A63ECB9-4EC1-46DE-8ABB-66086258A4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876801" y="-58"/>
            <a:ext cx="7315200" cy="68580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Klikk på ikonet for å sette inn bilde som passer til den avsluttende siden din. </a:t>
            </a:r>
            <a:br>
              <a:rPr lang="nb-NO" dirty="0"/>
            </a:br>
            <a:br>
              <a:rPr lang="nb-NO" dirty="0"/>
            </a:br>
            <a:endParaRPr lang="nb-NO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nb-NO" dirty="0"/>
            </a:br>
            <a:r>
              <a:rPr lang="nb-NO" dirty="0"/>
              <a:t>Har du ikke bilde som passer til tema, kan du bruke en </a:t>
            </a:r>
            <a:r>
              <a:rPr lang="nb-NO" dirty="0" err="1"/>
              <a:t>malside</a:t>
            </a:r>
            <a:r>
              <a:rPr lang="nb-NO" dirty="0"/>
              <a:t> uten bilde. </a:t>
            </a:r>
          </a:p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8E4FBD05-0A6D-4BD8-AE79-60648C6B13B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48" t="11944" r="-1077" b="14626"/>
          <a:stretch/>
        </p:blipFill>
        <p:spPr>
          <a:xfrm>
            <a:off x="0" y="-57"/>
            <a:ext cx="1113338" cy="6858057"/>
          </a:xfrm>
          <a:prstGeom prst="rect">
            <a:avLst/>
          </a:prstGeom>
        </p:spPr>
      </p:pic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57DB4D93-69C3-4C85-94B3-FB1CCCAD82C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534401" y="6578104"/>
            <a:ext cx="3345074" cy="181967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 algn="r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C86F485D-915F-4273-A8A1-FE16466200A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414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5222119"/>
            <a:ext cx="12192000" cy="157708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A2E25528-2AA2-40E4-A95C-B0AE2228958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951" y="0"/>
            <a:ext cx="12192000" cy="52228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nb-NO" dirty="0"/>
              <a:t>Klikk på ikonet i midten for å sette inn et bilde på siste side i presentasjonen.</a:t>
            </a:r>
          </a:p>
        </p:txBody>
      </p:sp>
      <p:sp>
        <p:nvSpPr>
          <p:cNvPr id="22" name="Plassholder for tekst 9">
            <a:extLst>
              <a:ext uri="{FF2B5EF4-FFF2-40B4-BE49-F238E27FC236}">
                <a16:creationId xmlns:a16="http://schemas.microsoft.com/office/drawing/2014/main" id="{DFDAE691-7AD4-4AEA-BE0D-C69BCF1313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8651" y="1036321"/>
            <a:ext cx="3591125" cy="3206924"/>
          </a:xfrm>
          <a:prstGeom prst="rect">
            <a:avLst/>
          </a:prstGeom>
          <a:solidFill>
            <a:srgbClr val="00244E">
              <a:alpha val="80000"/>
            </a:srgbClr>
          </a:solidFill>
        </p:spPr>
        <p:txBody>
          <a:bodyPr wrap="square" lIns="324000" tIns="216000" rIns="252000" bIns="216000" anchor="ctr"/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69935EB5-EA56-40E3-885C-585EB177A2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83" t="29196" r="74740" b="29790"/>
          <a:stretch/>
        </p:blipFill>
        <p:spPr>
          <a:xfrm>
            <a:off x="10380617" y="5222119"/>
            <a:ext cx="1811383" cy="1633799"/>
          </a:xfrm>
          <a:prstGeom prst="rect">
            <a:avLst/>
          </a:prstGeom>
        </p:spPr>
      </p:pic>
      <p:sp>
        <p:nvSpPr>
          <p:cNvPr id="27" name="Plassholder for tekst 3">
            <a:extLst>
              <a:ext uri="{FF2B5EF4-FFF2-40B4-BE49-F238E27FC236}">
                <a16:creationId xmlns:a16="http://schemas.microsoft.com/office/drawing/2014/main" id="{8F07D5BA-48CD-4347-935E-32784EC97C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81966" y="5749013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4EE05753-9D49-4F8D-A32F-385E352349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1966" y="6050837"/>
            <a:ext cx="2772625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 her</a:t>
            </a:r>
          </a:p>
        </p:txBody>
      </p:sp>
      <p:sp>
        <p:nvSpPr>
          <p:cNvPr id="29" name="Plassholder for tekst 3">
            <a:extLst>
              <a:ext uri="{FF2B5EF4-FFF2-40B4-BE49-F238E27FC236}">
                <a16:creationId xmlns:a16="http://schemas.microsoft.com/office/drawing/2014/main" id="{08D8D5BA-DF3B-478D-823F-C82CE77B81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81963" y="6201750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telefonnummer</a:t>
            </a:r>
          </a:p>
        </p:txBody>
      </p:sp>
      <p:sp>
        <p:nvSpPr>
          <p:cNvPr id="30" name="Plassholder for tekst 3">
            <a:extLst>
              <a:ext uri="{FF2B5EF4-FFF2-40B4-BE49-F238E27FC236}">
                <a16:creationId xmlns:a16="http://schemas.microsoft.com/office/drawing/2014/main" id="{C6543016-07DA-41FD-8B8E-DF591F27FF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968" y="5899925"/>
            <a:ext cx="2772630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E831F85E-8785-4C6B-B398-C3BF356D2BB5}"/>
              </a:ext>
            </a:extLst>
          </p:cNvPr>
          <p:cNvSpPr txBox="1"/>
          <p:nvPr/>
        </p:nvSpPr>
        <p:spPr>
          <a:xfrm>
            <a:off x="8896396" y="5725022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975475F7-94A4-43AB-AFCC-48725A695B6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58650" y="5049866"/>
            <a:ext cx="3597487" cy="172253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69D4A491-9D7E-4D00-82ED-F7B6A546CCE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697" y="5773492"/>
            <a:ext cx="138505" cy="138505"/>
          </a:xfrm>
          <a:prstGeom prst="rect">
            <a:avLst/>
          </a:prstGeom>
        </p:spPr>
      </p:pic>
      <p:pic>
        <p:nvPicPr>
          <p:cNvPr id="14" name="Bilde 13">
            <a:extLst>
              <a:ext uri="{FF2B5EF4-FFF2-40B4-BE49-F238E27FC236}">
                <a16:creationId xmlns:a16="http://schemas.microsoft.com/office/drawing/2014/main" id="{5FF12AE2-FCFF-4B45-92E0-8C1188DCBA4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5443778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0622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34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725" userDrawn="1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  <p15:guide id="6" pos="5654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re 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lysbildenummer 5">
            <a:extLst>
              <a:ext uri="{FF2B5EF4-FFF2-40B4-BE49-F238E27FC236}">
                <a16:creationId xmlns:a16="http://schemas.microsoft.com/office/drawing/2014/main" id="{90A1533D-7ABC-4411-A97E-1A111AB129B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DB8AFD54-07BE-4940-BC0C-0C738D31EA7D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8" name="Plassholder for tittel 1">
            <a:extLst>
              <a:ext uri="{FF2B5EF4-FFF2-40B4-BE49-F238E27FC236}">
                <a16:creationId xmlns:a16="http://schemas.microsoft.com/office/drawing/2014/main" id="{17806027-8FF1-4947-B5AA-FF62073576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 (pkt. 36) på </a:t>
            </a:r>
            <a:r>
              <a:rPr lang="nb-NO" dirty="0" err="1"/>
              <a:t>malside</a:t>
            </a:r>
            <a:r>
              <a:rPr lang="nb-NO" dirty="0"/>
              <a:t> med kun tittel</a:t>
            </a:r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E5FA3954-742F-4DD6-A8DB-A675A20FB2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859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ACDE66F6-3636-4218-8D66-77005AFAE89D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36B78508-2033-4BC7-9A2B-3EA310F7D1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18B79961-EC85-4F5E-8A2B-5233E13A6F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8005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endefinert opps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5BC51FCA-1BA2-47B0-ADD7-5A54455D4249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Plassholder for tittel 1">
            <a:extLst>
              <a:ext uri="{FF2B5EF4-FFF2-40B4-BE49-F238E27FC236}">
                <a16:creationId xmlns:a16="http://schemas.microsoft.com/office/drawing/2014/main" id="{527570CC-C1F5-4F3F-BF08-E44D828EC5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5" name="Plassholder for tekst 37">
            <a:extLst>
              <a:ext uri="{FF2B5EF4-FFF2-40B4-BE49-F238E27FC236}">
                <a16:creationId xmlns:a16="http://schemas.microsoft.com/office/drawing/2014/main" id="{C221EF52-3926-4556-A22E-E292FA64D2B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10078772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7" name="Plassholder for lysbildenummer 5">
            <a:extLst>
              <a:ext uri="{FF2B5EF4-FFF2-40B4-BE49-F238E27FC236}">
                <a16:creationId xmlns:a16="http://schemas.microsoft.com/office/drawing/2014/main" id="{F6F22973-D61B-4BBA-88C0-3B1B9A27C63E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56046B91-AEAB-45BF-BD3F-55FF7616AA04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Oslo og Viken</a:t>
            </a:r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0BD20E72-0719-42FD-9E31-8D508A92AE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5861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10078772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4F464157-D61E-4BC0-A730-8F2B47E9BE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79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tel og innhold HVIT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600" baseline="0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Klikk for å skrive tittel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nb-NO" dirty="0"/>
              <a:t>Klikk for å legge til tekst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>
          <a:xfrm>
            <a:off x="9846000" y="6318000"/>
            <a:ext cx="1620000" cy="360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B60CFA0-78A4-4FAD-A11D-5CF225CEC2A8}" type="datetime1">
              <a:rPr lang="nb-NO" smtClean="0"/>
              <a:t>12.10.2021</a:t>
            </a:fld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11555999" y="6318000"/>
            <a:ext cx="450000" cy="360000"/>
          </a:xfrm>
          <a:prstGeom prst="rect">
            <a:avLst/>
          </a:prstGeom>
        </p:spPr>
        <p:txBody>
          <a:bodyPr/>
          <a:lstStyle/>
          <a:p>
            <a:fld id="{CBF60C1B-21D4-425B-89C8-B0A7AB09A1E4}" type="slidenum">
              <a:rPr lang="nb-NO" smtClean="0"/>
              <a:t>‹#›</a:t>
            </a:fld>
            <a:endParaRPr lang="nb-NO" dirty="0"/>
          </a:p>
        </p:txBody>
      </p:sp>
      <p:sp>
        <p:nvSpPr>
          <p:cNvPr id="8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808000" y="6318000"/>
            <a:ext cx="70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i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nb-NO" dirty="0"/>
          </a:p>
        </p:txBody>
      </p:sp>
      <p:sp>
        <p:nvSpPr>
          <p:cNvPr id="7" name="Plassholder for tekst 3"/>
          <p:cNvSpPr>
            <a:spLocks noGrp="1"/>
          </p:cNvSpPr>
          <p:nvPr>
            <p:ph type="body" sz="quarter" idx="15" hasCustomPrompt="1"/>
          </p:nvPr>
        </p:nvSpPr>
        <p:spPr>
          <a:xfrm>
            <a:off x="9846000" y="5698836"/>
            <a:ext cx="2150771" cy="478127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10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nb-NO" dirty="0"/>
              <a:t>Foto- / kildekreditering</a:t>
            </a:r>
          </a:p>
        </p:txBody>
      </p:sp>
    </p:spTree>
    <p:extLst>
      <p:ext uri="{BB962C8B-B14F-4D97-AF65-F5344CB8AC3E}">
        <p14:creationId xmlns:p14="http://schemas.microsoft.com/office/powerpoint/2010/main" val="4402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7036142-89D0-492C-A21D-412EEBCF0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9E9713C-A4F0-483D-BA91-D3E507A5C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AB3963A0-4B5D-43B8-9CD9-A49F56070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CDE72-D9C5-43A2-B866-21428A3A0533}" type="datetimeFigureOut">
              <a:rPr lang="nb-NO" smtClean="0"/>
              <a:t>12.10.2021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17FA086-A1F1-44F5-9520-2AB6E1FEE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B20A8472-5F0E-4127-922C-A21CC5EFC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C6B2-0534-4754-9E52-4344404BE0A4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17783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>
            <a:extLst>
              <a:ext uri="{FF2B5EF4-FFF2-40B4-BE49-F238E27FC236}">
                <a16:creationId xmlns:a16="http://schemas.microsoft.com/office/drawing/2014/main" id="{364315CE-F722-474E-BD88-64FFBC8D5DBB}"/>
              </a:ext>
            </a:extLst>
          </p:cNvPr>
          <p:cNvSpPr/>
          <p:nvPr userDrawn="1"/>
        </p:nvSpPr>
        <p:spPr>
          <a:xfrm>
            <a:off x="0" y="6793818"/>
            <a:ext cx="12192000" cy="7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25142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61" r:id="rId2"/>
    <p:sldLayoutId id="2147483666" r:id="rId3"/>
    <p:sldLayoutId id="2147483667" r:id="rId4"/>
    <p:sldLayoutId id="2147483669" r:id="rId5"/>
    <p:sldLayoutId id="2147483756" r:id="rId6"/>
    <p:sldLayoutId id="2147483730" r:id="rId7"/>
    <p:sldLayoutId id="2147483664" r:id="rId8"/>
    <p:sldLayoutId id="2147483713" r:id="rId9"/>
    <p:sldLayoutId id="2147483685" r:id="rId10"/>
    <p:sldLayoutId id="2147483714" r:id="rId11"/>
    <p:sldLayoutId id="2147483702" r:id="rId12"/>
    <p:sldLayoutId id="2147483736" r:id="rId13"/>
    <p:sldLayoutId id="2147483733" r:id="rId14"/>
    <p:sldLayoutId id="2147483716" r:id="rId15"/>
    <p:sldLayoutId id="2147483707" r:id="rId16"/>
    <p:sldLayoutId id="2147483675" r:id="rId17"/>
    <p:sldLayoutId id="2147483706" r:id="rId18"/>
    <p:sldLayoutId id="2147483709" r:id="rId19"/>
    <p:sldLayoutId id="2147483711" r:id="rId20"/>
    <p:sldLayoutId id="2147483710" r:id="rId21"/>
    <p:sldLayoutId id="2147483712" r:id="rId22"/>
    <p:sldLayoutId id="2147483655" r:id="rId23"/>
    <p:sldLayoutId id="2147483705" r:id="rId24"/>
    <p:sldLayoutId id="2147483690" r:id="rId25"/>
    <p:sldLayoutId id="2147483759" r:id="rId26"/>
    <p:sldLayoutId id="2147483758" r:id="rId27"/>
    <p:sldLayoutId id="2147483757" r:id="rId28"/>
    <p:sldLayoutId id="2147483746" r:id="rId29"/>
    <p:sldLayoutId id="2147483718" r:id="rId30"/>
    <p:sldLayoutId id="2147483719" r:id="rId31"/>
    <p:sldLayoutId id="2147483760" r:id="rId32"/>
    <p:sldLayoutId id="2147483761" r:id="rId33"/>
    <p:sldLayoutId id="2147483762" r:id="rId34"/>
    <p:sldLayoutId id="2147483764" r:id="rId35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n-lt"/>
          <a:ea typeface="Open Sans SemiBold" panose="020B0706030804020204" pitchFamily="34" charset="0"/>
          <a:cs typeface="Open Sans SemiBold" panose="020B07060308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6" userDrawn="1">
          <p15:clr>
            <a:srgbClr val="547EBF"/>
          </p15:clr>
        </p15:guide>
        <p15:guide id="2" pos="257" userDrawn="1">
          <p15:clr>
            <a:srgbClr val="F26B43"/>
          </p15:clr>
        </p15:guide>
        <p15:guide id="3" pos="665" userDrawn="1">
          <p15:clr>
            <a:srgbClr val="547EBF"/>
          </p15:clr>
        </p15:guide>
        <p15:guide id="4" orient="horz" pos="3974" userDrawn="1">
          <p15:clr>
            <a:srgbClr val="547EBF"/>
          </p15:clr>
        </p15:guide>
        <p15:guide id="5" pos="7015" userDrawn="1">
          <p15:clr>
            <a:srgbClr val="547EBF"/>
          </p15:clr>
        </p15:guide>
        <p15:guide id="6" orient="horz" pos="232" userDrawn="1">
          <p15:clr>
            <a:srgbClr val="F26B43"/>
          </p15:clr>
        </p15:guide>
        <p15:guide id="7" pos="7423" userDrawn="1">
          <p15:clr>
            <a:srgbClr val="F26B43"/>
          </p15:clr>
        </p15:guide>
        <p15:guide id="8" pos="7106" userDrawn="1">
          <p15:clr>
            <a:srgbClr val="F26B43"/>
          </p15:clr>
        </p15:guide>
        <p15:guide id="9" pos="3840" userDrawn="1">
          <p15:clr>
            <a:srgbClr val="FDE53C"/>
          </p15:clr>
        </p15:guide>
        <p15:guide id="11" orient="horz" pos="550" userDrawn="1">
          <p15:clr>
            <a:srgbClr val="F26B43"/>
          </p15:clr>
        </p15:guide>
        <p15:guide id="12" orient="horz" pos="4201" userDrawn="1">
          <p15:clr>
            <a:srgbClr val="F26B43"/>
          </p15:clr>
        </p15:guide>
        <p15:guide id="13" pos="2774" userDrawn="1">
          <p15:clr>
            <a:srgbClr val="F26B43"/>
          </p15:clr>
        </p15:guide>
        <p15:guide id="14" pos="4906" userDrawn="1">
          <p15:clr>
            <a:srgbClr val="F26B43"/>
          </p15:clr>
        </p15:guide>
        <p15:guide id="15" orient="horz" pos="2092" userDrawn="1">
          <p15:clr>
            <a:srgbClr val="F26B43"/>
          </p15:clr>
        </p15:guide>
        <p15:guide id="16" orient="horz" pos="272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sforvalteren.no/oslo-og-viken/kommunal-styring/kommunal-fornying/tildeling-av-prosjektskjonn-for-2021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sforvalteren.no/oslo-og-viken/abonnement/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0CA76C0-E215-4788-AA4B-73F9078CE4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b-NO" dirty="0"/>
              <a:t>Statsbudsjett for 2022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2816DAB5-B3A2-433A-97E8-F7F1949400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dirty="0"/>
              <a:t>Samordningsstaben</a:t>
            </a:r>
          </a:p>
        </p:txBody>
      </p:sp>
    </p:spTree>
    <p:extLst>
      <p:ext uri="{BB962C8B-B14F-4D97-AF65-F5344CB8AC3E}">
        <p14:creationId xmlns:p14="http://schemas.microsoft.com/office/powerpoint/2010/main" val="2701618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Et bilde som inneholder tekst, tavle&#10;&#10;Automatisk generert beskrivelse">
            <a:extLst>
              <a:ext uri="{FF2B5EF4-FFF2-40B4-BE49-F238E27FC236}">
                <a16:creationId xmlns:a16="http://schemas.microsoft.com/office/drawing/2014/main" id="{9C1EB42F-9150-433E-AA32-86ED0B304E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20" r="6887" b="27685"/>
          <a:stretch/>
        </p:blipFill>
        <p:spPr>
          <a:xfrm>
            <a:off x="1" y="0"/>
            <a:ext cx="12192000" cy="6105538"/>
          </a:xfrm>
          <a:prstGeom prst="rect">
            <a:avLst/>
          </a:prstGeom>
        </p:spPr>
      </p:pic>
      <p:sp>
        <p:nvSpPr>
          <p:cNvPr id="7" name="TekstSylinder 6">
            <a:extLst>
              <a:ext uri="{FF2B5EF4-FFF2-40B4-BE49-F238E27FC236}">
                <a16:creationId xmlns:a16="http://schemas.microsoft.com/office/drawing/2014/main" id="{2CA1117A-0E4E-4455-88CA-D6B9FAD89A45}"/>
              </a:ext>
            </a:extLst>
          </p:cNvPr>
          <p:cNvSpPr txBox="1"/>
          <p:nvPr/>
        </p:nvSpPr>
        <p:spPr>
          <a:xfrm>
            <a:off x="8390725" y="3949380"/>
            <a:ext cx="1938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2400" dirty="0">
                <a:solidFill>
                  <a:srgbClr val="EED7D5"/>
                </a:solidFill>
                <a:latin typeface="Bookman Old Style" panose="02050604050505020204" pitchFamily="18" charset="0"/>
              </a:rPr>
              <a:t>KALENDER</a:t>
            </a:r>
            <a:endParaRPr lang="nb-NO" sz="2000" dirty="0">
              <a:solidFill>
                <a:srgbClr val="EED7D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D18CD819-B3B9-4B4E-8B0F-F8686530E631}"/>
              </a:ext>
            </a:extLst>
          </p:cNvPr>
          <p:cNvSpPr/>
          <p:nvPr/>
        </p:nvSpPr>
        <p:spPr>
          <a:xfrm>
            <a:off x="8140700" y="4936854"/>
            <a:ext cx="2286000" cy="371746"/>
          </a:xfrm>
          <a:prstGeom prst="rect">
            <a:avLst/>
          </a:prstGeom>
          <a:solidFill>
            <a:srgbClr val="F1F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563D7456-C3EF-4276-89C8-3AA618834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78500" cy="4351338"/>
          </a:xfrm>
        </p:spPr>
        <p:txBody>
          <a:bodyPr/>
          <a:lstStyle/>
          <a:p>
            <a:r>
              <a:rPr lang="nb-NO" sz="2000" dirty="0" err="1"/>
              <a:t>Prop</a:t>
            </a:r>
            <a:r>
              <a:rPr lang="nb-NO" sz="2000" dirty="0"/>
              <a:t>. 1 S Tillegg 1 ("</a:t>
            </a:r>
            <a:r>
              <a:rPr lang="nb-NO" sz="2000" dirty="0" err="1"/>
              <a:t>tilleggsnummer</a:t>
            </a:r>
            <a:r>
              <a:rPr lang="nb-NO" sz="2000" dirty="0"/>
              <a:t>") – den nye regjeringens forslag til endringer i Solberg-regjeringens budsjettforslag</a:t>
            </a:r>
          </a:p>
          <a:p>
            <a:r>
              <a:rPr lang="nb-NO" sz="2000" dirty="0"/>
              <a:t>Legges fram seinest 10. november</a:t>
            </a:r>
          </a:p>
          <a:p>
            <a:r>
              <a:rPr lang="nb-NO" sz="2000" dirty="0"/>
              <a:t>Stortingets budsjettbehandling og -vedtak vil bygge på </a:t>
            </a:r>
            <a:r>
              <a:rPr lang="nb-NO" sz="2000" dirty="0" err="1"/>
              <a:t>Prop</a:t>
            </a:r>
            <a:r>
              <a:rPr lang="nb-NO" sz="2000" dirty="0"/>
              <a:t>. 1 S fra Solbergregjeringen og </a:t>
            </a:r>
            <a:r>
              <a:rPr lang="nb-NO" sz="2000" dirty="0" err="1"/>
              <a:t>Prop</a:t>
            </a:r>
            <a:r>
              <a:rPr lang="nb-NO" sz="2000" dirty="0"/>
              <a:t>. 1 S Tillegg 1 fra ny regjering</a:t>
            </a:r>
          </a:p>
          <a:p>
            <a:r>
              <a:rPr lang="nb-NO" sz="2000" dirty="0"/>
              <a:t>Innstilling fra Stortingets finanskomite, debatt og vedtak i slutten av november</a:t>
            </a:r>
          </a:p>
          <a:p>
            <a:r>
              <a:rPr lang="nb-NO" sz="2000" dirty="0"/>
              <a:t>Fagkomiteenes budsjettbehandling i desember </a:t>
            </a:r>
          </a:p>
          <a:p>
            <a:endParaRPr lang="nb-NO" sz="2000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6F972DBF-764E-414A-8FC8-F7C47B12F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19800" cy="1325563"/>
          </a:xfrm>
        </p:spPr>
        <p:txBody>
          <a:bodyPr>
            <a:normAutofit/>
          </a:bodyPr>
          <a:lstStyle/>
          <a:p>
            <a:r>
              <a:rPr lang="nb-NO" sz="3200" dirty="0"/>
              <a:t>Ny regjering – videre prosess med statsbudsjettet for 2022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3387F4B2-02CA-46F0-A1A3-3873327BA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2</a:t>
            </a:fld>
            <a:endParaRPr lang="nb-NO" dirty="0"/>
          </a:p>
        </p:txBody>
      </p:sp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E72D39D9-A546-49CE-B105-0ECE2A6E31AC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3F5FFF5E-3871-490C-9BBB-506B2BC019F6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6836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22370E3B-AC89-4982-85E0-41C03BB70F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solidFill>
                  <a:schemeClr val="tx2"/>
                </a:solidFill>
              </a:rPr>
              <a:t>Vekst i frie inntekter 35 mrd. kroner i perioden 2013-2019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solidFill>
                  <a:schemeClr val="tx2"/>
                </a:solidFill>
              </a:rPr>
              <a:t>Lavt nivå på antall ROBEK-kommuner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solidFill>
                  <a:schemeClr val="tx2"/>
                </a:solidFill>
              </a:rPr>
              <a:t>Gode driftsresultater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solidFill>
                  <a:schemeClr val="tx2"/>
                </a:solidFill>
              </a:rPr>
              <a:t>Penger på bok</a:t>
            </a:r>
          </a:p>
          <a:p>
            <a:endParaRPr lang="nb-NO" dirty="0"/>
          </a:p>
        </p:txBody>
      </p:sp>
      <p:sp>
        <p:nvSpPr>
          <p:cNvPr id="6" name="Tittel 5">
            <a:extLst>
              <a:ext uri="{FF2B5EF4-FFF2-40B4-BE49-F238E27FC236}">
                <a16:creationId xmlns:a16="http://schemas.microsoft.com/office/drawing/2014/main" id="{EBE49A86-41A1-4835-9BE8-521E0F202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>
                <a:solidFill>
                  <a:schemeClr val="tx2"/>
                </a:solidFill>
              </a:rPr>
              <a:t>Kommuneøkonomien – status</a:t>
            </a:r>
            <a:br>
              <a:rPr lang="nb-NO" dirty="0">
                <a:solidFill>
                  <a:schemeClr val="tx2"/>
                </a:solidFill>
              </a:rPr>
            </a:b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593733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A4DF9F42-7426-4BF0-8AD2-ABAE88EC13D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Oppjustering av skatteanslaget med 3,2 mrd. kroner i RNB 2021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Disse inntektene tas med inn i 2022 og innebærer en varig økning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Ytterligere økning i skatteinntektene på 5,9 mrd. kroner i Statsbudsjettet for 2022 (herav kommunene 5,0 mrd.)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Oppjustering av kostnadsvekst fra 2,7 pst. til 3,3 pst. – trekker isolert sett inntektsveksten i 2021 ned med 2,4 mrd. kroner</a:t>
            </a:r>
          </a:p>
          <a:p>
            <a:endParaRPr lang="nb-NO" dirty="0"/>
          </a:p>
        </p:txBody>
      </p:sp>
      <p:sp>
        <p:nvSpPr>
          <p:cNvPr id="3" name="Tittel 2">
            <a:extLst>
              <a:ext uri="{FF2B5EF4-FFF2-40B4-BE49-F238E27FC236}">
                <a16:creationId xmlns:a16="http://schemas.microsoft.com/office/drawing/2014/main" id="{EB2E3218-74CC-4554-A5D6-3282E8D27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Kommuneøkonomien- endringer i 2021</a:t>
            </a:r>
          </a:p>
        </p:txBody>
      </p:sp>
    </p:spTree>
    <p:extLst>
      <p:ext uri="{BB962C8B-B14F-4D97-AF65-F5344CB8AC3E}">
        <p14:creationId xmlns:p14="http://schemas.microsoft.com/office/powerpoint/2010/main" val="2903564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 descr="Et bilde som inneholder person&#10;&#10;Automatisk generert beskrivelse">
            <a:extLst>
              <a:ext uri="{FF2B5EF4-FFF2-40B4-BE49-F238E27FC236}">
                <a16:creationId xmlns:a16="http://schemas.microsoft.com/office/drawing/2014/main" id="{A95C4B7F-1614-4851-A94D-E847C4EDC1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640" t="22010" r="-82" b="26140"/>
          <a:stretch/>
        </p:blipFill>
        <p:spPr>
          <a:xfrm>
            <a:off x="0" y="0"/>
            <a:ext cx="12253108" cy="6105539"/>
          </a:xfrm>
          <a:prstGeom prst="rect">
            <a:avLst/>
          </a:prstGeom>
        </p:spPr>
      </p:pic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FE6BC2B-D084-4B67-92E8-85E912FFB7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6315" y="752461"/>
            <a:ext cx="6035179" cy="4351338"/>
          </a:xfrm>
        </p:spPr>
        <p:txBody>
          <a:bodyPr/>
          <a:lstStyle/>
          <a:p>
            <a:r>
              <a:rPr lang="nb-NO" sz="2300" dirty="0"/>
              <a:t>Regjeringen har vært tydelig på at kommunesektoren skal kompenseres for økte utgifter og tapte inntekter knyttet til pandemien</a:t>
            </a:r>
          </a:p>
          <a:p>
            <a:r>
              <a:rPr lang="nb-NO" sz="2300" dirty="0"/>
              <a:t>Staten og KS enig om godt samsvar mellom økonomiske konsekvenser og kompenserende tiltak for kommunesektoren i 2020 og 1. halvår 2021</a:t>
            </a:r>
          </a:p>
          <a:p>
            <a:r>
              <a:rPr lang="nb-NO" sz="2300" dirty="0"/>
              <a:t>Utfordringer for enkeltkommuner - skjønnsmidler</a:t>
            </a:r>
          </a:p>
          <a:p>
            <a:r>
              <a:rPr lang="nb-NO" sz="2300" dirty="0"/>
              <a:t>Arbeidsgruppen staten-KS: mandatet forlenget til 1. april 2022 – anslag på økonomiske konsekvenser for hele 2021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B5F10554-D8E7-4ABC-A552-CF75C77C0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5</a:t>
            </a:fld>
            <a:endParaRPr lang="nb-NO" dirty="0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B3196849-B7E5-4FFD-BE21-D4752BC95D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805304" y="6082375"/>
            <a:ext cx="2150771" cy="478127"/>
          </a:xfrm>
        </p:spPr>
        <p:txBody>
          <a:bodyPr/>
          <a:lstStyle/>
          <a:p>
            <a:r>
              <a:rPr lang="nb-NO" dirty="0" err="1"/>
              <a:t>Foto:Colourbox</a:t>
            </a:r>
            <a:endParaRPr lang="nb-NO" dirty="0"/>
          </a:p>
        </p:txBody>
      </p:sp>
      <p:sp>
        <p:nvSpPr>
          <p:cNvPr id="9" name="Tittel 1">
            <a:extLst>
              <a:ext uri="{FF2B5EF4-FFF2-40B4-BE49-F238E27FC236}">
                <a16:creationId xmlns:a16="http://schemas.microsoft.com/office/drawing/2014/main" id="{664620B4-643F-4714-BBB3-C6D59C92A124}"/>
              </a:ext>
            </a:extLst>
          </p:cNvPr>
          <p:cNvSpPr txBox="1">
            <a:spLocks/>
          </p:cNvSpPr>
          <p:nvPr/>
        </p:nvSpPr>
        <p:spPr>
          <a:xfrm>
            <a:off x="683607" y="4560889"/>
            <a:ext cx="46691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 baseline="0">
                <a:solidFill>
                  <a:schemeClr val="tx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Koronapandemien</a:t>
            </a:r>
          </a:p>
        </p:txBody>
      </p:sp>
      <p:cxnSp>
        <p:nvCxnSpPr>
          <p:cNvPr id="10" name="Rett linje 9">
            <a:extLst>
              <a:ext uri="{FF2B5EF4-FFF2-40B4-BE49-F238E27FC236}">
                <a16:creationId xmlns:a16="http://schemas.microsoft.com/office/drawing/2014/main" id="{F785A14C-8467-464C-A025-AD7A531ADDC8}"/>
              </a:ext>
            </a:extLst>
          </p:cNvPr>
          <p:cNvCxnSpPr>
            <a:cxnSpLocks/>
          </p:cNvCxnSpPr>
          <p:nvPr/>
        </p:nvCxnSpPr>
        <p:spPr>
          <a:xfrm>
            <a:off x="5854700" y="899160"/>
            <a:ext cx="0" cy="48145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Bilde 7">
            <a:extLst>
              <a:ext uri="{FF2B5EF4-FFF2-40B4-BE49-F238E27FC236}">
                <a16:creationId xmlns:a16="http://schemas.microsoft.com/office/drawing/2014/main" id="{C1AEE0B4-5DAF-425C-B656-E65ABF6EBAEC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388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>
            <a:extLst>
              <a:ext uri="{FF2B5EF4-FFF2-40B4-BE49-F238E27FC236}">
                <a16:creationId xmlns:a16="http://schemas.microsoft.com/office/drawing/2014/main" id="{82EC3A8F-7712-4EE8-A264-DCDF27859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Kommunal deflator 2021 og 2022</a:t>
            </a:r>
          </a:p>
        </p:txBody>
      </p:sp>
      <p:graphicFrame>
        <p:nvGraphicFramePr>
          <p:cNvPr id="8" name="Tabell 7">
            <a:extLst>
              <a:ext uri="{FF2B5EF4-FFF2-40B4-BE49-F238E27FC236}">
                <a16:creationId xmlns:a16="http://schemas.microsoft.com/office/drawing/2014/main" id="{A313268F-18CD-4ACF-9CB2-92C5ED21E3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2546369"/>
              </p:ext>
            </p:extLst>
          </p:nvPr>
        </p:nvGraphicFramePr>
        <p:xfrm>
          <a:off x="996779" y="2492890"/>
          <a:ext cx="10272582" cy="2919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799">
                  <a:extLst>
                    <a:ext uri="{9D8B030D-6E8A-4147-A177-3AD203B41FA5}">
                      <a16:colId xmlns:a16="http://schemas.microsoft.com/office/drawing/2014/main" val="4285172521"/>
                    </a:ext>
                  </a:extLst>
                </a:gridCol>
                <a:gridCol w="2567493">
                  <a:extLst>
                    <a:ext uri="{9D8B030D-6E8A-4147-A177-3AD203B41FA5}">
                      <a16:colId xmlns:a16="http://schemas.microsoft.com/office/drawing/2014/main" val="3132269864"/>
                    </a:ext>
                  </a:extLst>
                </a:gridCol>
                <a:gridCol w="2930730">
                  <a:extLst>
                    <a:ext uri="{9D8B030D-6E8A-4147-A177-3AD203B41FA5}">
                      <a16:colId xmlns:a16="http://schemas.microsoft.com/office/drawing/2014/main" val="1008526873"/>
                    </a:ext>
                  </a:extLst>
                </a:gridCol>
                <a:gridCol w="2205560">
                  <a:extLst>
                    <a:ext uri="{9D8B030D-6E8A-4147-A177-3AD203B41FA5}">
                      <a16:colId xmlns:a16="http://schemas.microsoft.com/office/drawing/2014/main" val="1423092302"/>
                    </a:ext>
                  </a:extLst>
                </a:gridCol>
              </a:tblGrid>
              <a:tr h="11982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endParaRPr lang="nb-NO" sz="16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1600" dirty="0">
                          <a:effectLst/>
                        </a:rPr>
                        <a:t>Anslag RNB 2021</a:t>
                      </a:r>
                      <a:endParaRPr lang="nb-NO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1600" dirty="0">
                          <a:effectLst/>
                        </a:rPr>
                        <a:t>Anslag 2021 i statsbudsjettet for 2022</a:t>
                      </a:r>
                      <a:endParaRPr lang="nb-NO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1600" dirty="0">
                          <a:effectLst/>
                        </a:rPr>
                        <a:t>Anslag 2022</a:t>
                      </a:r>
                      <a:endParaRPr lang="nb-NO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66255824"/>
                  </a:ext>
                </a:extLst>
              </a:tr>
              <a:tr h="808458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2000" b="1" dirty="0" err="1">
                          <a:effectLst/>
                          <a:latin typeface="+mj-lt"/>
                        </a:rPr>
                        <a:t>Deflator</a:t>
                      </a:r>
                      <a:endParaRPr lang="nb-NO" sz="2000" b="1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2000" b="1" dirty="0">
                          <a:solidFill>
                            <a:schemeClr val="tx2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2000" b="1" dirty="0">
                          <a:solidFill>
                            <a:schemeClr val="tx2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3,3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2000" b="1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2,5</a:t>
                      </a:r>
                      <a:endParaRPr lang="nb-NO" sz="2000" b="1" dirty="0">
                        <a:solidFill>
                          <a:schemeClr val="tx2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2412164"/>
                  </a:ext>
                </a:extLst>
              </a:tr>
              <a:tr h="912658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1600" i="1" dirty="0">
                          <a:effectLst/>
                          <a:latin typeface="+mn-lt"/>
                        </a:rPr>
                        <a:t>Herav lønnsvekst</a:t>
                      </a:r>
                      <a:endParaRPr lang="nb-NO" sz="1600" i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1600" b="0" i="1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1600" b="0" i="1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nb-NO" sz="1600" b="0" i="1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3,2</a:t>
                      </a:r>
                      <a:endParaRPr lang="nb-NO" sz="1600" b="0" i="1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3863243"/>
                  </a:ext>
                </a:extLst>
              </a:tr>
            </a:tbl>
          </a:graphicData>
        </a:graphic>
      </p:graphicFrame>
      <p:sp>
        <p:nvSpPr>
          <p:cNvPr id="9" name="TekstSylinder 8">
            <a:extLst>
              <a:ext uri="{FF2B5EF4-FFF2-40B4-BE49-F238E27FC236}">
                <a16:creationId xmlns:a16="http://schemas.microsoft.com/office/drawing/2014/main" id="{1CE7E292-A8C9-4975-83A7-672D82D2942A}"/>
              </a:ext>
            </a:extLst>
          </p:cNvPr>
          <p:cNvSpPr txBox="1"/>
          <p:nvPr/>
        </p:nvSpPr>
        <p:spPr>
          <a:xfrm>
            <a:off x="9610216" y="2123558"/>
            <a:ext cx="1179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/>
              <a:t>Prosent</a:t>
            </a: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AA4303A4-EE74-444E-8D5F-38D6A311CB2D}"/>
              </a:ext>
            </a:extLst>
          </p:cNvPr>
          <p:cNvPicPr/>
          <p:nvPr/>
        </p:nvPicPr>
        <p:blipFill rotWithShape="1">
          <a:blip r:embed="rId3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28021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 descr="Et bilde som inneholder fjell, himmel, utendørs, gress&#10;&#10;Automatisk generert beskrivelse">
            <a:extLst>
              <a:ext uri="{FF2B5EF4-FFF2-40B4-BE49-F238E27FC236}">
                <a16:creationId xmlns:a16="http://schemas.microsoft.com/office/drawing/2014/main" id="{1E45D132-3666-410F-A52A-BA6EF0D4EE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632" b="14250"/>
          <a:stretch/>
        </p:blipFill>
        <p:spPr>
          <a:xfrm>
            <a:off x="0" y="0"/>
            <a:ext cx="12192000" cy="6105539"/>
          </a:xfrm>
          <a:prstGeom prst="rect">
            <a:avLst/>
          </a:prstGeom>
        </p:spPr>
      </p:pic>
      <p:sp>
        <p:nvSpPr>
          <p:cNvPr id="23" name="Rektangel 22">
            <a:extLst>
              <a:ext uri="{FF2B5EF4-FFF2-40B4-BE49-F238E27FC236}">
                <a16:creationId xmlns:a16="http://schemas.microsoft.com/office/drawing/2014/main" id="{3D18416F-2A0C-4292-B36B-28077DFF5F3C}"/>
              </a:ext>
            </a:extLst>
          </p:cNvPr>
          <p:cNvSpPr/>
          <p:nvPr/>
        </p:nvSpPr>
        <p:spPr>
          <a:xfrm>
            <a:off x="-10090" y="-37347"/>
            <a:ext cx="5740330" cy="6142886"/>
          </a:xfrm>
          <a:prstGeom prst="rect">
            <a:avLst/>
          </a:prstGeom>
          <a:solidFill>
            <a:srgbClr val="C6DAE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170D8555-3530-4B29-B8C9-78DC5A552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321" y="168486"/>
            <a:ext cx="9000000" cy="1325563"/>
          </a:xfrm>
        </p:spPr>
        <p:txBody>
          <a:bodyPr/>
          <a:lstStyle/>
          <a:p>
            <a:r>
              <a:rPr lang="nb-NO" dirty="0"/>
              <a:t>Vekst i frie inntekter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F550271F-962B-47BA-A4FE-3AC81CE32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7</a:t>
            </a:fld>
            <a:endParaRPr lang="nb-NO" dirty="0"/>
          </a:p>
        </p:txBody>
      </p:sp>
      <p:sp>
        <p:nvSpPr>
          <p:cNvPr id="35" name="TekstSylinder 34">
            <a:extLst>
              <a:ext uri="{FF2B5EF4-FFF2-40B4-BE49-F238E27FC236}">
                <a16:creationId xmlns:a16="http://schemas.microsoft.com/office/drawing/2014/main" id="{73947DFF-D1D6-4133-AB38-8F0CA8765D49}"/>
              </a:ext>
            </a:extLst>
          </p:cNvPr>
          <p:cNvSpPr txBox="1"/>
          <p:nvPr/>
        </p:nvSpPr>
        <p:spPr>
          <a:xfrm>
            <a:off x="477320" y="1898623"/>
            <a:ext cx="50578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000" dirty="0"/>
              <a:t>Kommunesektoren får en samlet vekst i frie inntekter på 2,0 mrd. kroner</a:t>
            </a:r>
            <a:br>
              <a:rPr lang="nb-NO" sz="2000" dirty="0"/>
            </a:br>
            <a:endParaRPr lang="nb-NO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400" dirty="0"/>
              <a:t>Kommunene får en vekst på 1,6 mrd. kroner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400" dirty="0"/>
              <a:t>Fylkeskommunene får en vekst på 0,4 mrd. kroner</a:t>
            </a:r>
          </a:p>
        </p:txBody>
      </p:sp>
      <p:sp>
        <p:nvSpPr>
          <p:cNvPr id="36" name="TekstSylinder 35">
            <a:extLst>
              <a:ext uri="{FF2B5EF4-FFF2-40B4-BE49-F238E27FC236}">
                <a16:creationId xmlns:a16="http://schemas.microsoft.com/office/drawing/2014/main" id="{374F0B1F-A5F5-4473-8275-3B8427FA494B}"/>
              </a:ext>
            </a:extLst>
          </p:cNvPr>
          <p:cNvSpPr txBox="1"/>
          <p:nvPr/>
        </p:nvSpPr>
        <p:spPr>
          <a:xfrm>
            <a:off x="477320" y="4139078"/>
            <a:ext cx="513536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000" dirty="0"/>
              <a:t>Det er lagt inn bindinger på 100 mill. kroner for å legge til rette for flere barnehagelærere i grunnbemanningen og 100 mill. kroner til satsing på barn og unges psykiske helse.</a:t>
            </a:r>
          </a:p>
        </p:txBody>
      </p:sp>
      <p:sp>
        <p:nvSpPr>
          <p:cNvPr id="49" name="TekstSylinder 48">
            <a:extLst>
              <a:ext uri="{FF2B5EF4-FFF2-40B4-BE49-F238E27FC236}">
                <a16:creationId xmlns:a16="http://schemas.microsoft.com/office/drawing/2014/main" id="{ADBCC369-C3BC-4B66-9420-A4583CFAB360}"/>
              </a:ext>
            </a:extLst>
          </p:cNvPr>
          <p:cNvSpPr txBox="1"/>
          <p:nvPr/>
        </p:nvSpPr>
        <p:spPr>
          <a:xfrm>
            <a:off x="477320" y="1331128"/>
            <a:ext cx="1311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2800" b="1" dirty="0">
                <a:solidFill>
                  <a:srgbClr val="0084BD"/>
                </a:solidFill>
                <a:latin typeface="Arial Narrow" panose="020B0606020202030204" pitchFamily="34" charset="0"/>
              </a:rPr>
              <a:t>2,0 mrd.</a:t>
            </a:r>
          </a:p>
        </p:txBody>
      </p:sp>
      <p:sp>
        <p:nvSpPr>
          <p:cNvPr id="50" name="TekstSylinder 49">
            <a:extLst>
              <a:ext uri="{FF2B5EF4-FFF2-40B4-BE49-F238E27FC236}">
                <a16:creationId xmlns:a16="http://schemas.microsoft.com/office/drawing/2014/main" id="{7F8B3893-CA2C-4350-8542-E240C36D240C}"/>
              </a:ext>
            </a:extLst>
          </p:cNvPr>
          <p:cNvSpPr txBox="1"/>
          <p:nvPr/>
        </p:nvSpPr>
        <p:spPr>
          <a:xfrm>
            <a:off x="477320" y="3576966"/>
            <a:ext cx="13452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2800" b="1" dirty="0">
                <a:solidFill>
                  <a:srgbClr val="0084BD"/>
                </a:solidFill>
                <a:latin typeface="Arial Narrow" panose="020B0606020202030204" pitchFamily="34" charset="0"/>
              </a:rPr>
              <a:t>200 mill.</a:t>
            </a:r>
          </a:p>
        </p:txBody>
      </p:sp>
      <p:sp>
        <p:nvSpPr>
          <p:cNvPr id="24" name="Plassholder for tekst 4">
            <a:extLst>
              <a:ext uri="{FF2B5EF4-FFF2-40B4-BE49-F238E27FC236}">
                <a16:creationId xmlns:a16="http://schemas.microsoft.com/office/drawing/2014/main" id="{FE8B8A48-EC36-4118-853E-8D89FED82CA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805304" y="6082375"/>
            <a:ext cx="2150771" cy="478127"/>
          </a:xfrm>
        </p:spPr>
        <p:txBody>
          <a:bodyPr/>
          <a:lstStyle/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11" name="Bilde 10">
            <a:extLst>
              <a:ext uri="{FF2B5EF4-FFF2-40B4-BE49-F238E27FC236}">
                <a16:creationId xmlns:a16="http://schemas.microsoft.com/office/drawing/2014/main" id="{C47BAAC9-CD4A-4190-926A-F670841A5E1F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3070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>
            <a:extLst>
              <a:ext uri="{FF2B5EF4-FFF2-40B4-BE49-F238E27FC236}">
                <a16:creationId xmlns:a16="http://schemas.microsoft.com/office/drawing/2014/main" id="{E38DB984-B4A9-4242-AECB-58243D0FB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Handlingsrom</a:t>
            </a:r>
          </a:p>
        </p:txBody>
      </p:sp>
      <p:graphicFrame>
        <p:nvGraphicFramePr>
          <p:cNvPr id="8" name="Tabell 14">
            <a:extLst>
              <a:ext uri="{FF2B5EF4-FFF2-40B4-BE49-F238E27FC236}">
                <a16:creationId xmlns:a16="http://schemas.microsoft.com/office/drawing/2014/main" id="{918BDA07-A920-412E-915D-787E833BCD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8480684"/>
              </p:ext>
            </p:extLst>
          </p:nvPr>
        </p:nvGraphicFramePr>
        <p:xfrm>
          <a:off x="1055687" y="2164988"/>
          <a:ext cx="8733405" cy="3512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5655">
                  <a:extLst>
                    <a:ext uri="{9D8B030D-6E8A-4147-A177-3AD203B41FA5}">
                      <a16:colId xmlns:a16="http://schemas.microsoft.com/office/drawing/2014/main" val="410572458"/>
                    </a:ext>
                  </a:extLst>
                </a:gridCol>
                <a:gridCol w="2553875">
                  <a:extLst>
                    <a:ext uri="{9D8B030D-6E8A-4147-A177-3AD203B41FA5}">
                      <a16:colId xmlns:a16="http://schemas.microsoft.com/office/drawing/2014/main" val="4280355889"/>
                    </a:ext>
                  </a:extLst>
                </a:gridCol>
                <a:gridCol w="2553875">
                  <a:extLst>
                    <a:ext uri="{9D8B030D-6E8A-4147-A177-3AD203B41FA5}">
                      <a16:colId xmlns:a16="http://schemas.microsoft.com/office/drawing/2014/main" val="1843959328"/>
                    </a:ext>
                  </a:extLst>
                </a:gridCol>
              </a:tblGrid>
              <a:tr h="432265">
                <a:tc>
                  <a:txBody>
                    <a:bodyPr/>
                    <a:lstStyle/>
                    <a:p>
                      <a:pPr algn="ctr"/>
                      <a:endParaRPr lang="nb-NO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/>
                        <a:t>Kommunesektoren</a:t>
                      </a:r>
                    </a:p>
                    <a:p>
                      <a:pPr algn="ctr"/>
                      <a:r>
                        <a:rPr lang="nb-NO" dirty="0"/>
                        <a:t>Mrd. kroner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nb-NO" dirty="0"/>
                    </a:p>
                    <a:p>
                      <a:pPr algn="ctr"/>
                      <a:r>
                        <a:rPr lang="nb-NO" dirty="0"/>
                        <a:t>Herav kommunene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727082"/>
                  </a:ext>
                </a:extLst>
              </a:tr>
              <a:tr h="464996">
                <a:tc>
                  <a:txBody>
                    <a:bodyPr/>
                    <a:lstStyle/>
                    <a:p>
                      <a:pPr lvl="1" algn="l"/>
                      <a:r>
                        <a:rPr lang="nb-NO" b="1" dirty="0"/>
                        <a:t>Veksten i frie inntekter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1" dirty="0"/>
                        <a:t>2,0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1" dirty="0"/>
                        <a:t>1,600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9175701"/>
                  </a:ext>
                </a:extLst>
              </a:tr>
              <a:tr h="658470">
                <a:tc>
                  <a:txBody>
                    <a:bodyPr/>
                    <a:lstStyle/>
                    <a:p>
                      <a:pPr lvl="1" algn="l"/>
                      <a:r>
                        <a:rPr lang="nb-NO" b="0" dirty="0"/>
                        <a:t>Merkostnader til demografi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0" dirty="0"/>
                        <a:t>-0,9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0" dirty="0"/>
                        <a:t>-0,600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330023"/>
                  </a:ext>
                </a:extLst>
              </a:tr>
              <a:tr h="658470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b="0" dirty="0"/>
                        <a:t>Merkostnader til pensjon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0" dirty="0"/>
                        <a:t>-0,4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0" dirty="0"/>
                        <a:t>-0,360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26604259"/>
                  </a:ext>
                </a:extLst>
              </a:tr>
              <a:tr h="658470">
                <a:tc>
                  <a:txBody>
                    <a:bodyPr/>
                    <a:lstStyle/>
                    <a:p>
                      <a:pPr lvl="1" algn="l"/>
                      <a:r>
                        <a:rPr lang="nb-NO" b="0" dirty="0"/>
                        <a:t>Satsinger innenfor veksten i frie inntekter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0" dirty="0"/>
                        <a:t>-0,2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0" dirty="0"/>
                        <a:t>-0,175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93930576"/>
                  </a:ext>
                </a:extLst>
              </a:tr>
              <a:tr h="432265">
                <a:tc>
                  <a:txBody>
                    <a:bodyPr/>
                    <a:lstStyle/>
                    <a:p>
                      <a:pPr lvl="1" algn="l"/>
                      <a:r>
                        <a:rPr lang="nb-NO" b="1" dirty="0"/>
                        <a:t>Økt handlingsrom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1" dirty="0"/>
                        <a:t>0,5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1" dirty="0"/>
                        <a:t>0,465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3686189"/>
                  </a:ext>
                </a:extLst>
              </a:tr>
            </a:tbl>
          </a:graphicData>
        </a:graphic>
      </p:graphicFrame>
      <p:pic>
        <p:nvPicPr>
          <p:cNvPr id="9" name="Bilde 8">
            <a:extLst>
              <a:ext uri="{FF2B5EF4-FFF2-40B4-BE49-F238E27FC236}">
                <a16:creationId xmlns:a16="http://schemas.microsoft.com/office/drawing/2014/main" id="{12525427-616A-4E84-8A5F-2DD0779E1840}"/>
              </a:ext>
            </a:extLst>
          </p:cNvPr>
          <p:cNvPicPr/>
          <p:nvPr/>
        </p:nvPicPr>
        <p:blipFill rotWithShape="1">
          <a:blip r:embed="rId3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85110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96D569E1-B242-458E-96B9-6F4D20981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Anslag vekst regnskap 2021-2022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65A7C2B3-91DD-499C-8E81-B28A96DAB7F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817597"/>
              </p:ext>
            </p:extLst>
          </p:nvPr>
        </p:nvGraphicFramePr>
        <p:xfrm>
          <a:off x="866775" y="1950334"/>
          <a:ext cx="10458449" cy="4062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91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>
            <a:extLst>
              <a:ext uri="{FF2B5EF4-FFF2-40B4-BE49-F238E27FC236}">
                <a16:creationId xmlns:a16="http://schemas.microsoft.com/office/drawing/2014/main" id="{5874368E-8BB3-40E2-81C5-D920DA700DA3}"/>
              </a:ext>
            </a:extLst>
          </p:cNvPr>
          <p:cNvSpPr/>
          <p:nvPr/>
        </p:nvSpPr>
        <p:spPr>
          <a:xfrm>
            <a:off x="982191" y="2054421"/>
            <a:ext cx="4964584" cy="4051118"/>
          </a:xfrm>
          <a:prstGeom prst="rect">
            <a:avLst/>
          </a:prstGeom>
          <a:solidFill>
            <a:srgbClr val="C6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nb-NO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nb-NO" dirty="0"/>
          </a:p>
        </p:txBody>
      </p:sp>
      <p:sp>
        <p:nvSpPr>
          <p:cNvPr id="6" name="Tittel 5">
            <a:extLst>
              <a:ext uri="{FF2B5EF4-FFF2-40B4-BE49-F238E27FC236}">
                <a16:creationId xmlns:a16="http://schemas.microsoft.com/office/drawing/2014/main" id="{E093B8C7-5C86-4329-B25F-700C956D2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Ressurskrevende</a:t>
            </a:r>
            <a:r>
              <a:rPr lang="nn-NO" dirty="0"/>
              <a:t> </a:t>
            </a:r>
            <a:r>
              <a:rPr lang="nb-NO" dirty="0"/>
              <a:t>tjenester</a:t>
            </a:r>
          </a:p>
        </p:txBody>
      </p:sp>
      <p:sp>
        <p:nvSpPr>
          <p:cNvPr id="9" name="Plassholder for innhold 2">
            <a:extLst>
              <a:ext uri="{FF2B5EF4-FFF2-40B4-BE49-F238E27FC236}">
                <a16:creationId xmlns:a16="http://schemas.microsoft.com/office/drawing/2014/main" id="{CC792DB4-7D04-46DE-89A4-1565AC045E0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275" y="2165350"/>
            <a:ext cx="4889500" cy="4143375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/>
              <a:t>Sterk vekst i ordningen over tid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/>
              <a:t>I 2021 ble utgiftene lavere pga. lavere pensjonspremie og arbeidsgiveravgift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/>
              <a:t>Underliggende vekst i ordningen er sterk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/>
              <a:t>Øker innslagspunktet med 50 000 kroner utover lønnsveksten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/>
              <a:t>Innstramming på </a:t>
            </a:r>
            <a:br>
              <a:rPr lang="nb-NO" sz="1600" dirty="0"/>
            </a:br>
            <a:r>
              <a:rPr lang="nb-NO" sz="1600" dirty="0"/>
              <a:t>300 mill. kroner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/>
              <a:t>Påvirker ikke tilbudet til mottakerne</a:t>
            </a: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E4FE3EA2-0568-48AF-8A38-D9AF8565C6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9634"/>
              </p:ext>
            </p:extLst>
          </p:nvPr>
        </p:nvGraphicFramePr>
        <p:xfrm>
          <a:off x="6021859" y="2054420"/>
          <a:ext cx="5790132" cy="44864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3" name="Bilde 12">
            <a:extLst>
              <a:ext uri="{FF2B5EF4-FFF2-40B4-BE49-F238E27FC236}">
                <a16:creationId xmlns:a16="http://schemas.microsoft.com/office/drawing/2014/main" id="{1B424909-059A-470B-9A3F-B42D379F22E7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47530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4A22339-2035-47D0-B14E-1EC68189F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0A9B093-420B-448E-A82F-F789573DE1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EEFA0C2B-FBD6-453D-A42C-E329B7399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11</a:t>
            </a:fld>
            <a:endParaRPr lang="nb-NO" dirty="0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6A93B6F3-E6DA-4EAA-9150-84AFA7C831C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6" name="Bilde 5" descr="Et bilde som inneholder person, tilbehør&#10;&#10;Automatisk generert beskrivelse">
            <a:extLst>
              <a:ext uri="{FF2B5EF4-FFF2-40B4-BE49-F238E27FC236}">
                <a16:creationId xmlns:a16="http://schemas.microsoft.com/office/drawing/2014/main" id="{6B88730D-354B-4A32-A261-B3303C0C8F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983" t="1163" r="15986" b="-21"/>
          <a:stretch/>
        </p:blipFill>
        <p:spPr>
          <a:xfrm>
            <a:off x="7001271" y="0"/>
            <a:ext cx="5190729" cy="6105539"/>
          </a:xfrm>
          <a:prstGeom prst="rect">
            <a:avLst/>
          </a:prstGeom>
        </p:spPr>
      </p:pic>
      <p:sp>
        <p:nvSpPr>
          <p:cNvPr id="7" name="Rektangel 6">
            <a:extLst>
              <a:ext uri="{FF2B5EF4-FFF2-40B4-BE49-F238E27FC236}">
                <a16:creationId xmlns:a16="http://schemas.microsoft.com/office/drawing/2014/main" id="{145819E8-330F-44FF-AE4B-C6833D88FF02}"/>
              </a:ext>
            </a:extLst>
          </p:cNvPr>
          <p:cNvSpPr/>
          <p:nvPr/>
        </p:nvSpPr>
        <p:spPr>
          <a:xfrm>
            <a:off x="0" y="-74693"/>
            <a:ext cx="7032104" cy="6180232"/>
          </a:xfrm>
          <a:prstGeom prst="rect">
            <a:avLst/>
          </a:prstGeom>
          <a:solidFill>
            <a:srgbClr val="C6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A3D3CEC0-DAE7-49CE-93F6-38BD0F3A46D5}"/>
              </a:ext>
            </a:extLst>
          </p:cNvPr>
          <p:cNvSpPr txBox="1">
            <a:spLocks/>
          </p:cNvSpPr>
          <p:nvPr/>
        </p:nvSpPr>
        <p:spPr>
          <a:xfrm>
            <a:off x="335360" y="180100"/>
            <a:ext cx="10297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 baseline="0">
                <a:solidFill>
                  <a:schemeClr val="tx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/>
              <a:t>Ressurskrevende tjenester – </a:t>
            </a:r>
            <a:br>
              <a:rPr lang="nb-NO"/>
            </a:br>
            <a:r>
              <a:rPr lang="nb-NO"/>
              <a:t>tilleggskompensasjon</a:t>
            </a:r>
            <a:endParaRPr lang="nb-NO" dirty="0"/>
          </a:p>
        </p:txBody>
      </p:sp>
      <p:sp>
        <p:nvSpPr>
          <p:cNvPr id="9" name="Plassholder for innhold 2">
            <a:extLst>
              <a:ext uri="{FF2B5EF4-FFF2-40B4-BE49-F238E27FC236}">
                <a16:creationId xmlns:a16="http://schemas.microsoft.com/office/drawing/2014/main" id="{B3169106-4853-4D52-A5F4-487F5D52EC77}"/>
              </a:ext>
            </a:extLst>
          </p:cNvPr>
          <p:cNvSpPr txBox="1">
            <a:spLocks/>
          </p:cNvSpPr>
          <p:nvPr/>
        </p:nvSpPr>
        <p:spPr>
          <a:xfrm>
            <a:off x="232829" y="1844824"/>
            <a:ext cx="6768443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/>
            <a:r>
              <a:rPr lang="nb-NO" sz="2000" dirty="0"/>
              <a:t>Gjelder mindre kommuner med høye utgifter</a:t>
            </a:r>
          </a:p>
          <a:p>
            <a:pPr marL="457200" indent="-457200"/>
            <a:r>
              <a:rPr lang="nb-NO" sz="2000" dirty="0"/>
              <a:t>Skjønnsmidlene i 2021 erstattes av en øremerket tilleggskompensasjon med faste kriterier i 2022</a:t>
            </a:r>
          </a:p>
          <a:p>
            <a:pPr marL="457200" indent="-457200"/>
            <a:r>
              <a:rPr lang="nb-NO" sz="2000" dirty="0"/>
              <a:t>Gjelder kommuner under 3 200 innbyggere</a:t>
            </a:r>
          </a:p>
          <a:p>
            <a:pPr marL="457200" indent="-457200"/>
            <a:r>
              <a:rPr lang="nb-NO" sz="2000" dirty="0"/>
              <a:t>Mindre enn 120 pst. skatteinntekter de siste tre år</a:t>
            </a:r>
          </a:p>
          <a:p>
            <a:pPr marL="457200" indent="-457200"/>
            <a:r>
              <a:rPr lang="nb-NO" sz="2000" dirty="0"/>
              <a:t>Kommuner blir kompensert 80 pst. av egenandeler over en terskelverdi</a:t>
            </a:r>
          </a:p>
          <a:p>
            <a:pPr marL="457200" indent="-457200"/>
            <a:r>
              <a:rPr lang="nb-NO" sz="2000" dirty="0"/>
              <a:t>Terskelverdien anslås til 6 200 kroner per innbygger.</a:t>
            </a:r>
          </a:p>
          <a:p>
            <a:pPr marL="457200" indent="-457200"/>
            <a:r>
              <a:rPr lang="nb-NO" sz="2000" dirty="0"/>
              <a:t>Terskelverdien fastsettes endelig ved utbetalingen i juni 2022</a:t>
            </a:r>
          </a:p>
        </p:txBody>
      </p:sp>
      <p:sp>
        <p:nvSpPr>
          <p:cNvPr id="11" name="Plassholder for tekst 4">
            <a:extLst>
              <a:ext uri="{FF2B5EF4-FFF2-40B4-BE49-F238E27FC236}">
                <a16:creationId xmlns:a16="http://schemas.microsoft.com/office/drawing/2014/main" id="{0E564078-B0B9-4F25-A096-CCA29A80F0C4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417BEB84-E7E9-42B8-AFAF-C067DCF3BEB8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7603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>
            <a:extLst>
              <a:ext uri="{FF2B5EF4-FFF2-40B4-BE49-F238E27FC236}">
                <a16:creationId xmlns:a16="http://schemas.microsoft.com/office/drawing/2014/main" id="{892B004B-143B-40C7-80A9-005525B5F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b="1" dirty="0"/>
              <a:t>Skattøren 2022</a:t>
            </a:r>
            <a:endParaRPr lang="nb-NO" dirty="0"/>
          </a:p>
        </p:txBody>
      </p:sp>
      <p:graphicFrame>
        <p:nvGraphicFramePr>
          <p:cNvPr id="8" name="Tabell 6">
            <a:extLst>
              <a:ext uri="{FF2B5EF4-FFF2-40B4-BE49-F238E27FC236}">
                <a16:creationId xmlns:a16="http://schemas.microsoft.com/office/drawing/2014/main" id="{6612FC70-882C-40D4-8286-E96634904A5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091329"/>
              </p:ext>
            </p:extLst>
          </p:nvPr>
        </p:nvGraphicFramePr>
        <p:xfrm>
          <a:off x="1055688" y="2097474"/>
          <a:ext cx="10420866" cy="2523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3622">
                  <a:extLst>
                    <a:ext uri="{9D8B030D-6E8A-4147-A177-3AD203B41FA5}">
                      <a16:colId xmlns:a16="http://schemas.microsoft.com/office/drawing/2014/main" val="796585133"/>
                    </a:ext>
                  </a:extLst>
                </a:gridCol>
                <a:gridCol w="3473622">
                  <a:extLst>
                    <a:ext uri="{9D8B030D-6E8A-4147-A177-3AD203B41FA5}">
                      <a16:colId xmlns:a16="http://schemas.microsoft.com/office/drawing/2014/main" val="968304310"/>
                    </a:ext>
                  </a:extLst>
                </a:gridCol>
                <a:gridCol w="3473622">
                  <a:extLst>
                    <a:ext uri="{9D8B030D-6E8A-4147-A177-3AD203B41FA5}">
                      <a16:colId xmlns:a16="http://schemas.microsoft.com/office/drawing/2014/main" val="2289054371"/>
                    </a:ext>
                  </a:extLst>
                </a:gridCol>
              </a:tblGrid>
              <a:tr h="841318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/>
                        <a:t>Prosent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dirty="0"/>
                        <a:t>Endring fra 2021 (</a:t>
                      </a:r>
                      <a:r>
                        <a:rPr lang="nb-NO" dirty="0" err="1"/>
                        <a:t>pst.poeng</a:t>
                      </a:r>
                      <a:r>
                        <a:rPr lang="nb-NO" dirty="0"/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9925352"/>
                  </a:ext>
                </a:extLst>
              </a:tr>
              <a:tr h="841318">
                <a:tc>
                  <a:txBody>
                    <a:bodyPr/>
                    <a:lstStyle/>
                    <a:p>
                      <a:pPr lvl="1"/>
                      <a:r>
                        <a:rPr lang="nb-NO" b="1" dirty="0"/>
                        <a:t>Kommunene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1" dirty="0"/>
                        <a:t>10,95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1" dirty="0"/>
                        <a:t>-1,20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34768198"/>
                  </a:ext>
                </a:extLst>
              </a:tr>
              <a:tr h="841318">
                <a:tc>
                  <a:txBody>
                    <a:bodyPr/>
                    <a:lstStyle/>
                    <a:p>
                      <a:pPr lvl="1"/>
                      <a:r>
                        <a:rPr lang="nb-NO" b="1" dirty="0"/>
                        <a:t>Fylkeskommunene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1" dirty="0"/>
                        <a:t>2,40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b="1" dirty="0"/>
                        <a:t>-0,30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19114258"/>
                  </a:ext>
                </a:extLst>
              </a:tr>
            </a:tbl>
          </a:graphicData>
        </a:graphic>
      </p:graphicFrame>
      <p:pic>
        <p:nvPicPr>
          <p:cNvPr id="9" name="Bilde 8">
            <a:extLst>
              <a:ext uri="{FF2B5EF4-FFF2-40B4-BE49-F238E27FC236}">
                <a16:creationId xmlns:a16="http://schemas.microsoft.com/office/drawing/2014/main" id="{EFD655E8-E54C-4F6F-9D11-309EEC6C0C25}"/>
              </a:ext>
            </a:extLst>
          </p:cNvPr>
          <p:cNvPicPr/>
          <p:nvPr/>
        </p:nvPicPr>
        <p:blipFill rotWithShape="1">
          <a:blip r:embed="rId3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26661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>
            <a:extLst>
              <a:ext uri="{FF2B5EF4-FFF2-40B4-BE49-F238E27FC236}">
                <a16:creationId xmlns:a16="http://schemas.microsoft.com/office/drawing/2014/main" id="{6AFDAEB5-1583-42FD-88F3-8886867AC3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346" t="30596"/>
          <a:stretch/>
        </p:blipFill>
        <p:spPr>
          <a:xfrm>
            <a:off x="0" y="0"/>
            <a:ext cx="12193160" cy="6096000"/>
          </a:xfrm>
          <a:prstGeom prst="rect">
            <a:avLst/>
          </a:prstGeom>
        </p:spPr>
      </p:pic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BD196A93-E1C4-4F79-B0D8-C54EA9CD8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AC6B2-0534-4754-9E52-4344404BE0A4}" type="slidenum">
              <a:rPr lang="nb-NO" smtClean="0"/>
              <a:t>13</a:t>
            </a:fld>
            <a:endParaRPr lang="nb-NO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FC8D7535-1FB2-42FE-A1AC-F100DF4BD135}"/>
              </a:ext>
            </a:extLst>
          </p:cNvPr>
          <p:cNvSpPr/>
          <p:nvPr/>
        </p:nvSpPr>
        <p:spPr>
          <a:xfrm>
            <a:off x="-10090" y="-37347"/>
            <a:ext cx="12202090" cy="6142886"/>
          </a:xfrm>
          <a:prstGeom prst="rect">
            <a:avLst/>
          </a:prstGeom>
          <a:solidFill>
            <a:srgbClr val="C6DAE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ittel 10">
            <a:extLst>
              <a:ext uri="{FF2B5EF4-FFF2-40B4-BE49-F238E27FC236}">
                <a16:creationId xmlns:a16="http://schemas.microsoft.com/office/drawing/2014/main" id="{E2D14D12-D77A-45C7-8850-46FA0D4F1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0840" y="555941"/>
            <a:ext cx="9000000" cy="1325563"/>
          </a:xfrm>
        </p:spPr>
        <p:txBody>
          <a:bodyPr>
            <a:normAutofit fontScale="90000"/>
          </a:bodyPr>
          <a:lstStyle/>
          <a:p>
            <a:r>
              <a:rPr lang="nb-NO" dirty="0"/>
              <a:t>Utgiftsutjevningen 2022 </a:t>
            </a:r>
            <a:br>
              <a:rPr lang="nb-NO" dirty="0"/>
            </a:br>
            <a:r>
              <a:rPr lang="nb-NO" dirty="0"/>
              <a:t>– bruk av regnskapstall fra 2019</a:t>
            </a:r>
            <a:br>
              <a:rPr lang="nb-NO" dirty="0"/>
            </a:br>
            <a:endParaRPr lang="nb-NO" dirty="0"/>
          </a:p>
        </p:txBody>
      </p:sp>
      <p:sp>
        <p:nvSpPr>
          <p:cNvPr id="12" name="Tittel 1">
            <a:extLst>
              <a:ext uri="{FF2B5EF4-FFF2-40B4-BE49-F238E27FC236}">
                <a16:creationId xmlns:a16="http://schemas.microsoft.com/office/drawing/2014/main" id="{E131E0DD-450A-4D50-A490-58D31420142B}"/>
              </a:ext>
            </a:extLst>
          </p:cNvPr>
          <p:cNvSpPr txBox="1">
            <a:spLocks/>
          </p:cNvSpPr>
          <p:nvPr/>
        </p:nvSpPr>
        <p:spPr>
          <a:xfrm>
            <a:off x="960120" y="-993457"/>
            <a:ext cx="12405360" cy="5756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 baseline="0">
                <a:solidFill>
                  <a:schemeClr val="tx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 err="1"/>
              <a:t>Utgiftsutjevningen</a:t>
            </a:r>
            <a:r>
              <a:rPr lang="nb-NO" dirty="0"/>
              <a:t> 2022 </a:t>
            </a:r>
            <a:br>
              <a:rPr lang="nb-NO" dirty="0"/>
            </a:br>
            <a:r>
              <a:rPr lang="nb-NO" dirty="0"/>
              <a:t>– bruk av regnskapstall fra 2019</a:t>
            </a:r>
          </a:p>
        </p:txBody>
      </p:sp>
      <p:sp>
        <p:nvSpPr>
          <p:cNvPr id="13" name="Plassholder for innhold 2">
            <a:extLst>
              <a:ext uri="{FF2B5EF4-FFF2-40B4-BE49-F238E27FC236}">
                <a16:creationId xmlns:a16="http://schemas.microsoft.com/office/drawing/2014/main" id="{2BB6D5DF-CFED-478B-BE8E-BABBE2695507}"/>
              </a:ext>
            </a:extLst>
          </p:cNvPr>
          <p:cNvSpPr txBox="1">
            <a:spLocks/>
          </p:cNvSpPr>
          <p:nvPr/>
        </p:nvSpPr>
        <p:spPr>
          <a:xfrm>
            <a:off x="5890840" y="1918851"/>
            <a:ext cx="6407840" cy="36179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/>
              <a:t>Regnskapstall fra 2020 er preget av koronapandemien:</a:t>
            </a:r>
          </a:p>
          <a:p>
            <a:r>
              <a:rPr lang="nb-NO" dirty="0"/>
              <a:t>Ekstraordinære overføringer og endret aktivitet mellom de ulike sektorene i kommunene</a:t>
            </a:r>
          </a:p>
          <a:p>
            <a:r>
              <a:rPr lang="nb-NO" dirty="0"/>
              <a:t>Tar utgangspunkt i regnskapstall fra 2019 i </a:t>
            </a:r>
            <a:r>
              <a:rPr lang="nb-NO" dirty="0" err="1"/>
              <a:t>utgiftsutjevningen</a:t>
            </a:r>
            <a:r>
              <a:rPr lang="nb-NO" dirty="0"/>
              <a:t> for 2022:</a:t>
            </a:r>
            <a:br>
              <a:rPr lang="nb-NO" dirty="0"/>
            </a:br>
            <a:r>
              <a:rPr lang="nb-NO" dirty="0"/>
              <a:t>- Sektorandeler i kostnadsnøkkelen</a:t>
            </a:r>
            <a:br>
              <a:rPr lang="nb-NO" dirty="0"/>
            </a:br>
            <a:r>
              <a:rPr lang="nb-NO" dirty="0"/>
              <a:t>- Samlet utgiftsbehov</a:t>
            </a:r>
          </a:p>
        </p:txBody>
      </p:sp>
      <p:sp>
        <p:nvSpPr>
          <p:cNvPr id="14" name="Plassholder for tekst 4">
            <a:extLst>
              <a:ext uri="{FF2B5EF4-FFF2-40B4-BE49-F238E27FC236}">
                <a16:creationId xmlns:a16="http://schemas.microsoft.com/office/drawing/2014/main" id="{F3736BBB-F98D-4312-8CA1-489A8CF83734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287A7C56-F03E-402A-AA06-94110E18FEC9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18197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Et bilde som inneholder tekst, tavle&#10;&#10;Automatisk generert beskrivelse">
            <a:extLst>
              <a:ext uri="{FF2B5EF4-FFF2-40B4-BE49-F238E27FC236}">
                <a16:creationId xmlns:a16="http://schemas.microsoft.com/office/drawing/2014/main" id="{8A28F865-423F-4E83-BB86-338946E36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20" r="6887" b="27685"/>
          <a:stretch/>
        </p:blipFill>
        <p:spPr>
          <a:xfrm>
            <a:off x="1" y="0"/>
            <a:ext cx="12192000" cy="6105538"/>
          </a:xfrm>
          <a:prstGeom prst="rect">
            <a:avLst/>
          </a:prstGeom>
        </p:spPr>
      </p:pic>
      <p:sp>
        <p:nvSpPr>
          <p:cNvPr id="7" name="TekstSylinder 6">
            <a:extLst>
              <a:ext uri="{FF2B5EF4-FFF2-40B4-BE49-F238E27FC236}">
                <a16:creationId xmlns:a16="http://schemas.microsoft.com/office/drawing/2014/main" id="{273F24A2-1842-4519-A01C-7336DFE99E35}"/>
              </a:ext>
            </a:extLst>
          </p:cNvPr>
          <p:cNvSpPr txBox="1"/>
          <p:nvPr/>
        </p:nvSpPr>
        <p:spPr>
          <a:xfrm>
            <a:off x="8390725" y="3949380"/>
            <a:ext cx="1938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2400" dirty="0">
                <a:solidFill>
                  <a:srgbClr val="EED7D5"/>
                </a:solidFill>
                <a:latin typeface="Bookman Old Style" panose="02050604050505020204" pitchFamily="18" charset="0"/>
              </a:rPr>
              <a:t>KALENDER</a:t>
            </a:r>
            <a:endParaRPr lang="nb-NO" sz="2000" dirty="0">
              <a:solidFill>
                <a:srgbClr val="EED7D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D8C14441-55CD-43DE-A506-0ED36FC7A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930900" cy="1325563"/>
          </a:xfrm>
        </p:spPr>
        <p:txBody>
          <a:bodyPr>
            <a:normAutofit fontScale="90000"/>
          </a:bodyPr>
          <a:lstStyle/>
          <a:p>
            <a:r>
              <a:rPr lang="nb-NO" dirty="0"/>
              <a:t>Forsøk med statlig finansiering av omsorgstjenestene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6A738B24-2E06-40E4-B16A-F4C0017D6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689600" cy="4351338"/>
          </a:xfrm>
        </p:spPr>
        <p:txBody>
          <a:bodyPr/>
          <a:lstStyle/>
          <a:p>
            <a:r>
              <a:rPr lang="nb-NO" sz="2000" dirty="0"/>
              <a:t>Forsøk med statlig finansiering av omsorgstjenestene avvikles fra 1. januar 2022. </a:t>
            </a:r>
          </a:p>
          <a:p>
            <a:r>
              <a:rPr lang="nb-NO" sz="2000" dirty="0"/>
              <a:t>Forsøkskommunene f.o.m. 2022 vil ikke bli trukket i rammetilskuddet gjennom tabell C, men vil få rammetilskudd på "vanlig" måte gjennom de ordinære utbetalingsterminene. </a:t>
            </a:r>
          </a:p>
          <a:p>
            <a:r>
              <a:rPr lang="nb-NO" sz="2000" dirty="0"/>
              <a:t>Inntektspåslaget trappes ned til 60 prosent av inntektspåslaget i 2022, og til 40 prosent i 2023. </a:t>
            </a:r>
          </a:p>
          <a:p>
            <a:r>
              <a:rPr lang="nb-NO" sz="2000" dirty="0"/>
              <a:t>Inntektspåslaget blir utbetalt som øremerket tilskudd fra Helse- og omsorgsdepartementet. 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8BB62750-62E4-43F4-9FE9-9DAD7DD6C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14</a:t>
            </a:fld>
            <a:endParaRPr lang="nb-NO" dirty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37F92400-B89D-41C9-AC71-1C69B5FB79C8}"/>
              </a:ext>
            </a:extLst>
          </p:cNvPr>
          <p:cNvSpPr/>
          <p:nvPr/>
        </p:nvSpPr>
        <p:spPr>
          <a:xfrm>
            <a:off x="8140700" y="4936854"/>
            <a:ext cx="2286000" cy="371746"/>
          </a:xfrm>
          <a:prstGeom prst="rect">
            <a:avLst/>
          </a:prstGeom>
          <a:solidFill>
            <a:srgbClr val="F1F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73D03508-F942-478E-A20C-08D539B79FFC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9A9017D4-0CEE-40E7-9185-D5BC53F7A617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6483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e 8" descr="Et bilde som inneholder tekst, tavle&#10;&#10;Automatisk generert beskrivelse">
            <a:extLst>
              <a:ext uri="{FF2B5EF4-FFF2-40B4-BE49-F238E27FC236}">
                <a16:creationId xmlns:a16="http://schemas.microsoft.com/office/drawing/2014/main" id="{3A2594A2-3D4E-4562-A5B4-BCC6979C5B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20" r="6887" b="27685"/>
          <a:stretch/>
        </p:blipFill>
        <p:spPr>
          <a:xfrm>
            <a:off x="1" y="0"/>
            <a:ext cx="12192000" cy="6105538"/>
          </a:xfrm>
          <a:prstGeom prst="rect">
            <a:avLst/>
          </a:prstGeom>
        </p:spPr>
      </p:pic>
      <p:sp>
        <p:nvSpPr>
          <p:cNvPr id="10" name="TekstSylinder 9">
            <a:extLst>
              <a:ext uri="{FF2B5EF4-FFF2-40B4-BE49-F238E27FC236}">
                <a16:creationId xmlns:a16="http://schemas.microsoft.com/office/drawing/2014/main" id="{FFAA5C97-BC5E-4D5B-B0DC-FF0621D3BF5A}"/>
              </a:ext>
            </a:extLst>
          </p:cNvPr>
          <p:cNvSpPr txBox="1"/>
          <p:nvPr/>
        </p:nvSpPr>
        <p:spPr>
          <a:xfrm>
            <a:off x="8390725" y="3949380"/>
            <a:ext cx="1938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2400" dirty="0">
                <a:solidFill>
                  <a:srgbClr val="EED7D5"/>
                </a:solidFill>
                <a:latin typeface="Bookman Old Style" panose="02050604050505020204" pitchFamily="18" charset="0"/>
              </a:rPr>
              <a:t>KALENDER</a:t>
            </a:r>
            <a:endParaRPr lang="nb-NO" sz="2000" dirty="0">
              <a:solidFill>
                <a:srgbClr val="EED7D5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4911358A-15E9-455D-935E-BD38C700B007}"/>
              </a:ext>
            </a:extLst>
          </p:cNvPr>
          <p:cNvSpPr/>
          <p:nvPr/>
        </p:nvSpPr>
        <p:spPr>
          <a:xfrm>
            <a:off x="8140700" y="4936854"/>
            <a:ext cx="2286000" cy="371746"/>
          </a:xfrm>
          <a:prstGeom prst="rect">
            <a:avLst/>
          </a:prstGeom>
          <a:solidFill>
            <a:srgbClr val="F1F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F477490-3B45-4572-8C37-5EB5DC7EA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nb-NO" sz="3200" dirty="0"/>
            </a:br>
            <a:endParaRPr lang="nb-NO" sz="3200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7BCE8D5-33A4-43E6-BD12-D7A893959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775" y="1690688"/>
            <a:ext cx="5461000" cy="4351338"/>
          </a:xfrm>
        </p:spPr>
        <p:txBody>
          <a:bodyPr/>
          <a:lstStyle/>
          <a:p>
            <a:r>
              <a:rPr lang="nb-NO" sz="2200" dirty="0"/>
              <a:t>Fra 1. januar 2022 gjelder nytt virkeområde for differensiert arbeidsgiveravgift, med endringer i soner for 11 kommuner. Dette er medregnet gamle kommuner som er en del av nye kommuner. </a:t>
            </a:r>
          </a:p>
          <a:p>
            <a:r>
              <a:rPr lang="nb-NO" sz="2200" dirty="0"/>
              <a:t>Hvert enkelt kommune som får endret avgiftssats i 2022 får full kompensasjon eller trekk i rammetilskuddet i 2022. </a:t>
            </a:r>
          </a:p>
          <a:p>
            <a:r>
              <a:rPr lang="nb-NO" sz="2200" dirty="0"/>
              <a:t>Kompensasjon eller trekket blir deretter trappet ned over seks år. 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6B4F77E6-0C6D-4DAE-9FBC-E993B1FCF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15</a:t>
            </a:fld>
            <a:endParaRPr lang="nb-NO" dirty="0"/>
          </a:p>
        </p:txBody>
      </p:sp>
      <p:sp>
        <p:nvSpPr>
          <p:cNvPr id="12" name="Plassholder for tekst 4">
            <a:extLst>
              <a:ext uri="{FF2B5EF4-FFF2-40B4-BE49-F238E27FC236}">
                <a16:creationId xmlns:a16="http://schemas.microsoft.com/office/drawing/2014/main" id="{C80503D7-B055-456D-9992-B4CE025BC476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sp>
        <p:nvSpPr>
          <p:cNvPr id="13" name="Tittel 1">
            <a:extLst>
              <a:ext uri="{FF2B5EF4-FFF2-40B4-BE49-F238E27FC236}">
                <a16:creationId xmlns:a16="http://schemas.microsoft.com/office/drawing/2014/main" id="{FC38F61A-61BA-4B94-B4D5-E54032D9CF1D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5930900" cy="1325563"/>
          </a:xfr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baseline="0">
                <a:solidFill>
                  <a:schemeClr val="tx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Differensiert arbeidsgiveravgift</a:t>
            </a:r>
          </a:p>
        </p:txBody>
      </p:sp>
      <p:pic>
        <p:nvPicPr>
          <p:cNvPr id="14" name="Bilde 13">
            <a:extLst>
              <a:ext uri="{FF2B5EF4-FFF2-40B4-BE49-F238E27FC236}">
                <a16:creationId xmlns:a16="http://schemas.microsoft.com/office/drawing/2014/main" id="{30DAB426-667A-4164-9B19-C3E1297A01A1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0792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 descr="Et bilde som inneholder utendørs, gress, himmel, liten&#10;&#10;Automatisk generert beskrivelse">
            <a:extLst>
              <a:ext uri="{FF2B5EF4-FFF2-40B4-BE49-F238E27FC236}">
                <a16:creationId xmlns:a16="http://schemas.microsoft.com/office/drawing/2014/main" id="{D6DC38E2-4810-4CF0-A22E-5974DCF47C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0" t="20139" r="15123" b="15768"/>
          <a:stretch/>
        </p:blipFill>
        <p:spPr>
          <a:xfrm>
            <a:off x="0" y="-37347"/>
            <a:ext cx="12192000" cy="6142887"/>
          </a:xfrm>
          <a:prstGeom prst="rect">
            <a:avLst/>
          </a:prstGeom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DDC7B9EF-7111-4686-9D76-7F36C2CF6901}"/>
              </a:ext>
            </a:extLst>
          </p:cNvPr>
          <p:cNvSpPr/>
          <p:nvPr/>
        </p:nvSpPr>
        <p:spPr>
          <a:xfrm>
            <a:off x="-10090" y="-37347"/>
            <a:ext cx="6880790" cy="6142886"/>
          </a:xfrm>
          <a:prstGeom prst="rect">
            <a:avLst/>
          </a:prstGeom>
          <a:solidFill>
            <a:srgbClr val="C6DAE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0CD34EB1-5171-4C8C-84AB-3BA9FB06F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nb-NO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8F4DF84-2F4E-4D26-A603-89CE2AB8B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3224"/>
            <a:ext cx="5930900" cy="5629275"/>
          </a:xfrm>
        </p:spPr>
        <p:txBody>
          <a:bodyPr/>
          <a:lstStyle/>
          <a:p>
            <a:r>
              <a:rPr lang="nb-NO" dirty="0"/>
              <a:t>Økt kommunalt ansvar – 1 310 mill. kroner</a:t>
            </a:r>
          </a:p>
          <a:p>
            <a:pPr lvl="1"/>
            <a:r>
              <a:rPr lang="nb-NO" dirty="0"/>
              <a:t>655 mill. kr etter barnevernsnøkkelen</a:t>
            </a:r>
          </a:p>
          <a:p>
            <a:pPr lvl="1"/>
            <a:r>
              <a:rPr lang="nb-NO" dirty="0"/>
              <a:t>655 mill. kr etter særskilt fordeling </a:t>
            </a:r>
          </a:p>
          <a:p>
            <a:r>
              <a:rPr lang="nb-NO" dirty="0"/>
              <a:t>Kompetansekrav – 52,5 mill. kroner til kommunene</a:t>
            </a:r>
          </a:p>
          <a:p>
            <a:pPr lvl="1"/>
            <a:r>
              <a:rPr lang="nb-NO" dirty="0"/>
              <a:t>Fordelt etter barnevernsnøkkelen	</a:t>
            </a:r>
          </a:p>
          <a:p>
            <a:r>
              <a:rPr lang="nb-NO" dirty="0"/>
              <a:t>Innlemming av øremerket tilskudd til stillinger i barnevernet – 841,12 mill. kroner</a:t>
            </a:r>
          </a:p>
          <a:p>
            <a:pPr lvl="1"/>
            <a:r>
              <a:rPr lang="nb-NO" dirty="0"/>
              <a:t>Fordelt etter barnevernsnøkkelen</a:t>
            </a:r>
          </a:p>
          <a:p>
            <a:pPr marL="457200" lvl="1" indent="0">
              <a:buNone/>
            </a:pPr>
            <a:endParaRPr lang="nb-NO" dirty="0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FE22369B-791D-473F-95A3-E5D42C371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16</a:t>
            </a:fld>
            <a:endParaRPr lang="nb-NO" dirty="0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734BB300-6E96-4802-AB1B-E5C54D374BB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0A1A8E09-1B42-4827-868E-4053519E5E78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sp>
        <p:nvSpPr>
          <p:cNvPr id="11" name="Tittel 1">
            <a:extLst>
              <a:ext uri="{FF2B5EF4-FFF2-40B4-BE49-F238E27FC236}">
                <a16:creationId xmlns:a16="http://schemas.microsoft.com/office/drawing/2014/main" id="{7CED6A26-4A75-4ABB-A7A2-8E84F2C368A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5930900" cy="1325563"/>
          </a:xfr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baseline="0">
                <a:solidFill>
                  <a:schemeClr val="tx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Barne- og familiedepartementet (BFD) – barnevernsreform (1)</a:t>
            </a: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2BAD5D98-0710-409B-B04D-F9716A508B01}"/>
              </a:ext>
            </a:extLst>
          </p:cNvPr>
          <p:cNvSpPr txBox="1"/>
          <p:nvPr/>
        </p:nvSpPr>
        <p:spPr>
          <a:xfrm>
            <a:off x="0" y="-4207"/>
            <a:ext cx="4934465" cy="369332"/>
          </a:xfrm>
          <a:prstGeom prst="rect">
            <a:avLst/>
          </a:prstGeom>
          <a:solidFill>
            <a:srgbClr val="DDE3F3"/>
          </a:solidFill>
        </p:spPr>
        <p:txBody>
          <a:bodyPr wrap="square" rtlCol="0">
            <a:spAutoFit/>
          </a:bodyPr>
          <a:lstStyle/>
          <a:p>
            <a:endParaRPr lang="nb-NO" dirty="0"/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578962F9-CE5F-4754-AA13-6399DFD95DBF}"/>
              </a:ext>
            </a:extLst>
          </p:cNvPr>
          <p:cNvSpPr/>
          <p:nvPr/>
        </p:nvSpPr>
        <p:spPr>
          <a:xfrm>
            <a:off x="-10090" y="-37348"/>
            <a:ext cx="6880790" cy="402472"/>
          </a:xfrm>
          <a:prstGeom prst="rect">
            <a:avLst/>
          </a:prstGeom>
          <a:solidFill>
            <a:srgbClr val="C6DA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nb-NO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nb-NO" dirty="0"/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34C0AB5E-3CA5-481B-B461-CAAA34758894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7487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Et bilde som inneholder utendørs, gress, himmel, liten&#10;&#10;Automatisk generert beskrivelse">
            <a:extLst>
              <a:ext uri="{FF2B5EF4-FFF2-40B4-BE49-F238E27FC236}">
                <a16:creationId xmlns:a16="http://schemas.microsoft.com/office/drawing/2014/main" id="{9940CD59-0EB8-4C52-A612-4D34493030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0" t="20139" r="15123" b="15768"/>
          <a:stretch/>
        </p:blipFill>
        <p:spPr>
          <a:xfrm>
            <a:off x="0" y="-37347"/>
            <a:ext cx="12192000" cy="6142887"/>
          </a:xfrm>
          <a:prstGeom prst="rect">
            <a:avLst/>
          </a:prstGeom>
        </p:spPr>
      </p:pic>
      <p:sp>
        <p:nvSpPr>
          <p:cNvPr id="7" name="Rektangel 6">
            <a:extLst>
              <a:ext uri="{FF2B5EF4-FFF2-40B4-BE49-F238E27FC236}">
                <a16:creationId xmlns:a16="http://schemas.microsoft.com/office/drawing/2014/main" id="{D11218A1-3999-4D7D-972A-E7D804263171}"/>
              </a:ext>
            </a:extLst>
          </p:cNvPr>
          <p:cNvSpPr/>
          <p:nvPr/>
        </p:nvSpPr>
        <p:spPr>
          <a:xfrm>
            <a:off x="-10090" y="-37347"/>
            <a:ext cx="6880790" cy="6142886"/>
          </a:xfrm>
          <a:prstGeom prst="rect">
            <a:avLst/>
          </a:prstGeom>
          <a:solidFill>
            <a:srgbClr val="C6DAE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333D706E-7085-44F9-9FE1-499E0AFE5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731000" cy="1325563"/>
          </a:xfrm>
        </p:spPr>
        <p:txBody>
          <a:bodyPr/>
          <a:lstStyle/>
          <a:p>
            <a:r>
              <a:rPr lang="nb-NO" dirty="0"/>
              <a:t>BFD- barnevernsreformen (2) og inntektsgarantiordningen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60687C5-106D-4034-A00B-A2B6E62D6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42590" cy="4351338"/>
          </a:xfrm>
        </p:spPr>
        <p:txBody>
          <a:bodyPr/>
          <a:lstStyle/>
          <a:p>
            <a:r>
              <a:rPr lang="nb-NO" sz="2000" dirty="0"/>
              <a:t>INGAR: Ingen kommuner skal ha en beregnet vekst i rammetilskuddet som er mer enn 400 kr. per innbygger lavere enn landsgjennomsnittet</a:t>
            </a:r>
          </a:p>
          <a:p>
            <a:endParaRPr lang="nb-NO" sz="2000" dirty="0"/>
          </a:p>
          <a:p>
            <a:r>
              <a:rPr lang="nb-NO" sz="2000" dirty="0"/>
              <a:t>Endringer i fordelingen til den enkelte kommune ved en innlemming vil inngå i grunnlaget for inntektsgarantiordningen</a:t>
            </a:r>
          </a:p>
          <a:p>
            <a:r>
              <a:rPr lang="nb-NO" sz="2000" dirty="0"/>
              <a:t>Innlemming av øremerket tilskudd, stillinger</a:t>
            </a:r>
          </a:p>
          <a:p>
            <a:pPr lvl="1"/>
            <a:r>
              <a:rPr lang="nb-NO" sz="1800" dirty="0"/>
              <a:t>Fordeling i 2019 lagt til grunn. Trolig god tilnærming for 2021</a:t>
            </a:r>
          </a:p>
          <a:p>
            <a:pPr lvl="1"/>
            <a:r>
              <a:rPr lang="nb-NO" sz="1800" dirty="0"/>
              <a:t>Fordelt etter innbyggertall internt i </a:t>
            </a:r>
            <a:r>
              <a:rPr lang="nb-NO" sz="1800" dirty="0" err="1"/>
              <a:t>IKS'ene</a:t>
            </a:r>
            <a:endParaRPr lang="nb-NO" sz="1800" dirty="0"/>
          </a:p>
          <a:p>
            <a:endParaRPr lang="nb-NO" sz="2000" dirty="0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98C144B6-E205-4676-9B18-9C5F2FEB9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17</a:t>
            </a:fld>
            <a:endParaRPr lang="nb-NO" dirty="0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6083D22C-FA2F-443F-8975-2AF76856C7A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tekst 4">
            <a:extLst>
              <a:ext uri="{FF2B5EF4-FFF2-40B4-BE49-F238E27FC236}">
                <a16:creationId xmlns:a16="http://schemas.microsoft.com/office/drawing/2014/main" id="{3A4920BB-0922-4323-B690-DF745DD256A7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CDEEA405-C016-4C78-BD06-CB2E292F8F3A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4320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 descr="Et bilde som inneholder person, jente, huske, utendørsobjekt&#10;&#10;Automatisk generert beskrivelse">
            <a:extLst>
              <a:ext uri="{FF2B5EF4-FFF2-40B4-BE49-F238E27FC236}">
                <a16:creationId xmlns:a16="http://schemas.microsoft.com/office/drawing/2014/main" id="{F50F97E9-0509-4C92-87CB-5CD8F0D992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4" t="15076" r="10521" b="17266"/>
          <a:stretch/>
        </p:blipFill>
        <p:spPr>
          <a:xfrm>
            <a:off x="0" y="-52587"/>
            <a:ext cx="12192000" cy="6142886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60FA8338-F93B-4E74-B6B1-BE82C968808A}"/>
              </a:ext>
            </a:extLst>
          </p:cNvPr>
          <p:cNvSpPr/>
          <p:nvPr/>
        </p:nvSpPr>
        <p:spPr>
          <a:xfrm>
            <a:off x="0" y="-52587"/>
            <a:ext cx="7480300" cy="6142886"/>
          </a:xfrm>
          <a:prstGeom prst="rect">
            <a:avLst/>
          </a:prstGeom>
          <a:solidFill>
            <a:srgbClr val="C6DAE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65E0E3FF-877F-4B09-B993-DFEEF6916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nb-NO" dirty="0"/>
            </a:br>
            <a:r>
              <a:rPr lang="nb-NO" dirty="0"/>
              <a:t>	</a:t>
            </a:r>
            <a:br>
              <a:rPr lang="nb-NO" dirty="0"/>
            </a:br>
            <a:r>
              <a:rPr lang="nb-NO" dirty="0"/>
              <a:t>		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D19A07E-A6D2-4E30-B5B0-6D4C542110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264" y="912094"/>
            <a:ext cx="6262849" cy="4787075"/>
          </a:xfrm>
        </p:spPr>
        <p:txBody>
          <a:bodyPr/>
          <a:lstStyle/>
          <a:p>
            <a:pPr marL="0" indent="0">
              <a:buNone/>
            </a:pPr>
            <a:r>
              <a:rPr lang="nb-NO" sz="3200" b="1" dirty="0"/>
              <a:t>Kunnskapsdepartementet (KD)</a:t>
            </a:r>
          </a:p>
          <a:p>
            <a:r>
              <a:rPr lang="nb-NO" dirty="0"/>
              <a:t>Flere barnehagelærere – vekst i frie inntekter -100 mill. kroner</a:t>
            </a:r>
          </a:p>
          <a:p>
            <a:r>
              <a:rPr lang="nb-NO" dirty="0"/>
              <a:t>Reduksjon av tilskuddet til pensjon i private barnehager fra 13 prosent til 11 prosent</a:t>
            </a:r>
          </a:p>
          <a:p>
            <a:r>
              <a:rPr lang="nb-NO" dirty="0"/>
              <a:t>Kapitaltilskudd til private barnehager</a:t>
            </a:r>
          </a:p>
          <a:p>
            <a:r>
              <a:rPr lang="nb-NO" dirty="0"/>
              <a:t>Økonomisk tilsyn med private barnehager</a:t>
            </a:r>
          </a:p>
          <a:p>
            <a:pPr marL="0" indent="0">
              <a:buNone/>
            </a:pPr>
            <a:endParaRPr lang="nb-NO" dirty="0"/>
          </a:p>
          <a:p>
            <a:r>
              <a:rPr lang="nn-NO" dirty="0"/>
              <a:t>Om lag 22.5 mill. kroner til innføring av tolkeloven</a:t>
            </a:r>
          </a:p>
          <a:p>
            <a:endParaRPr lang="nb-NO" dirty="0"/>
          </a:p>
          <a:p>
            <a:pPr marL="457200" lvl="1" indent="0">
              <a:buNone/>
            </a:pPr>
            <a:endParaRPr lang="nb-NO" dirty="0"/>
          </a:p>
          <a:p>
            <a:pPr marL="0" indent="0">
              <a:buNone/>
            </a:pPr>
            <a:endParaRPr lang="nb-NO" dirty="0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9B177974-887E-435A-9B46-9FCD77CD8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18</a:t>
            </a:fld>
            <a:endParaRPr lang="nb-NO" dirty="0"/>
          </a:p>
        </p:txBody>
      </p:sp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869814D6-5B04-44CE-88DB-D0A1A761255E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FE128B27-50E3-4BF2-AFEF-8A6606C848FF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0233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 descr="Et bilde som inneholder person, tak, personer, gruppe&#10;&#10;Automatisk generert beskrivelse">
            <a:extLst>
              <a:ext uri="{FF2B5EF4-FFF2-40B4-BE49-F238E27FC236}">
                <a16:creationId xmlns:a16="http://schemas.microsoft.com/office/drawing/2014/main" id="{115200FA-252B-4D97-94E0-3654E50537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986" b="13437"/>
          <a:stretch/>
        </p:blipFill>
        <p:spPr>
          <a:xfrm>
            <a:off x="0" y="-52589"/>
            <a:ext cx="12192000" cy="6142887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0F90CCBD-6794-4B1C-987D-A6D84EA96BA2}"/>
              </a:ext>
            </a:extLst>
          </p:cNvPr>
          <p:cNvSpPr/>
          <p:nvPr/>
        </p:nvSpPr>
        <p:spPr>
          <a:xfrm>
            <a:off x="4711700" y="-52588"/>
            <a:ext cx="7480300" cy="6142886"/>
          </a:xfrm>
          <a:prstGeom prst="rect">
            <a:avLst/>
          </a:prstGeom>
          <a:solidFill>
            <a:srgbClr val="C6DAE7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B78D78B-C152-47F9-839C-97AD8E5B6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5100" y="237330"/>
            <a:ext cx="6946900" cy="1325563"/>
          </a:xfrm>
        </p:spPr>
        <p:txBody>
          <a:bodyPr/>
          <a:lstStyle/>
          <a:p>
            <a:r>
              <a:rPr lang="nb-NO" dirty="0"/>
              <a:t>Kunnskapsdepartementet (KD)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8E92DC3-C4A3-4B0F-80D6-3E0D0D8FF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7271" y="1852811"/>
            <a:ext cx="6159500" cy="4351338"/>
          </a:xfrm>
        </p:spPr>
        <p:txBody>
          <a:bodyPr/>
          <a:lstStyle/>
          <a:p>
            <a:r>
              <a:rPr lang="nb-NO" dirty="0"/>
              <a:t>Om lag 100 mill. kroner til å utvide timetallet i grunnskolen med en ekstra skoletime i naturfag.</a:t>
            </a:r>
          </a:p>
          <a:p>
            <a:r>
              <a:rPr lang="nb-NO" dirty="0"/>
              <a:t>800 mill. kroner til oppfølging av fullføringsreformen</a:t>
            </a:r>
          </a:p>
          <a:p>
            <a:r>
              <a:rPr lang="nb-NO" dirty="0"/>
              <a:t>Nominell videreføring av lærlingetilskuddet</a:t>
            </a:r>
          </a:p>
          <a:p>
            <a:r>
              <a:rPr lang="nb-NO" dirty="0"/>
              <a:t>Utfasing av midlertidig økning av lærlingetilskuddet</a:t>
            </a:r>
          </a:p>
          <a:p>
            <a:endParaRPr lang="nb-NO" dirty="0"/>
          </a:p>
          <a:p>
            <a:endParaRPr lang="nb-NO" dirty="0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566F4894-F936-47E5-A255-3ED343389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19</a:t>
            </a:fld>
            <a:endParaRPr lang="nb-NO" dirty="0"/>
          </a:p>
        </p:txBody>
      </p:sp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D4A31389-674D-4BB2-9E2E-3C890974FD52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66855D70-BC2A-48E2-8A46-70B207D4AD8C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2492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 descr="Et bilde som inneholder person&#10;&#10;Automatisk generert beskrivelse">
            <a:extLst>
              <a:ext uri="{FF2B5EF4-FFF2-40B4-BE49-F238E27FC236}">
                <a16:creationId xmlns:a16="http://schemas.microsoft.com/office/drawing/2014/main" id="{458F24C2-D0AB-4E61-BC8B-0F1C6CF578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79" b="22734"/>
          <a:stretch/>
        </p:blipFill>
        <p:spPr>
          <a:xfrm>
            <a:off x="0" y="0"/>
            <a:ext cx="12192000" cy="6090298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BD0F026E-BB28-4A4C-84A6-6A7FD4AC4FC6}"/>
              </a:ext>
            </a:extLst>
          </p:cNvPr>
          <p:cNvSpPr/>
          <p:nvPr/>
        </p:nvSpPr>
        <p:spPr>
          <a:xfrm>
            <a:off x="5118100" y="-52588"/>
            <a:ext cx="7073900" cy="6142886"/>
          </a:xfrm>
          <a:prstGeom prst="rect">
            <a:avLst/>
          </a:prstGeom>
          <a:solidFill>
            <a:srgbClr val="C6DAE7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E48A9BC7-7484-4351-8634-B8458C48F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8600" y="359025"/>
            <a:ext cx="6883400" cy="1325563"/>
          </a:xfrm>
        </p:spPr>
        <p:txBody>
          <a:bodyPr/>
          <a:lstStyle/>
          <a:p>
            <a:r>
              <a:rPr lang="nb-NO" dirty="0"/>
              <a:t>Helse- og omsorgsdepartementet (HOD)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66A0657-A3FA-472C-BFC3-631EDD74E0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8601" y="1791548"/>
            <a:ext cx="6883399" cy="4351338"/>
          </a:xfrm>
        </p:spPr>
        <p:txBody>
          <a:bodyPr/>
          <a:lstStyle/>
          <a:p>
            <a:r>
              <a:rPr lang="nb-NO" dirty="0"/>
              <a:t>Barn og unges psykiske helse – Vekst i frie inntekter: 100 mill. kroner </a:t>
            </a:r>
          </a:p>
          <a:p>
            <a:r>
              <a:rPr lang="nb-NO" dirty="0"/>
              <a:t>E-helse: 322,2 mill. kroner</a:t>
            </a:r>
          </a:p>
          <a:p>
            <a:r>
              <a:rPr lang="nb-NO" dirty="0"/>
              <a:t>Rusreform – rådgivende enheter i kommunene: 100 mill. kroner</a:t>
            </a:r>
          </a:p>
          <a:p>
            <a:r>
              <a:rPr lang="nb-NO" dirty="0"/>
              <a:t>Barnekoordinator – 100 mill. kroner</a:t>
            </a:r>
          </a:p>
          <a:p>
            <a:r>
              <a:rPr lang="nb-NO" dirty="0"/>
              <a:t>Økt basistilskudd til fastleger: 51 mill. kroner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r>
              <a:rPr lang="nb-NO" dirty="0"/>
              <a:t>Tilskudd til 500 nye heldøgns omsorgsplasser</a:t>
            </a:r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7F85BFBE-F026-49C7-81AE-26359A9E0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0C1B-21D4-425B-89C8-B0A7AB09A1E4}" type="slidenum">
              <a:rPr lang="nb-NO" smtClean="0"/>
              <a:t>20</a:t>
            </a:fld>
            <a:endParaRPr lang="nb-NO" dirty="0"/>
          </a:p>
        </p:txBody>
      </p:sp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34F9FAD1-726A-4FCE-B2DC-328A06A96C98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1A249931-DAB2-46C8-8C40-B957A8AAEF14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4444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Et bilde som inneholder utendørs, himmel, fjell&#10;&#10;Automatisk generert beskrivelse">
            <a:extLst>
              <a:ext uri="{FF2B5EF4-FFF2-40B4-BE49-F238E27FC236}">
                <a16:creationId xmlns:a16="http://schemas.microsoft.com/office/drawing/2014/main" id="{EC0932F8-7363-484B-80F2-85895C13F9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407" b="12381"/>
          <a:stretch/>
        </p:blipFill>
        <p:spPr>
          <a:xfrm>
            <a:off x="0" y="-37347"/>
            <a:ext cx="12191999" cy="6142886"/>
          </a:xfrm>
          <a:prstGeom prst="rect">
            <a:avLst/>
          </a:prstGeom>
        </p:spPr>
      </p:pic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F7EBDD04-7F60-47A4-977A-4DBA1717E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FF88676C-83D1-42F4-A97C-E4D8FDC49A74}"/>
              </a:ext>
            </a:extLst>
          </p:cNvPr>
          <p:cNvSpPr/>
          <p:nvPr/>
        </p:nvSpPr>
        <p:spPr>
          <a:xfrm>
            <a:off x="-10090" y="3032759"/>
            <a:ext cx="12191998" cy="3072779"/>
          </a:xfrm>
          <a:prstGeom prst="rect">
            <a:avLst/>
          </a:prstGeom>
          <a:solidFill>
            <a:srgbClr val="C6DAE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nb-NO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ittel 1">
            <a:extLst>
              <a:ext uri="{FF2B5EF4-FFF2-40B4-BE49-F238E27FC236}">
                <a16:creationId xmlns:a16="http://schemas.microsoft.com/office/drawing/2014/main" id="{509C7162-7DA3-4DFD-9759-39087D395CF9}"/>
              </a:ext>
            </a:extLst>
          </p:cNvPr>
          <p:cNvSpPr txBox="1">
            <a:spLocks/>
          </p:cNvSpPr>
          <p:nvPr/>
        </p:nvSpPr>
        <p:spPr>
          <a:xfrm>
            <a:off x="685800" y="3763645"/>
            <a:ext cx="458724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kern="1200" baseline="0">
                <a:solidFill>
                  <a:schemeClr val="tx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Kommunenes skjønnstilskudd 2022</a:t>
            </a:r>
          </a:p>
        </p:txBody>
      </p:sp>
      <p:sp>
        <p:nvSpPr>
          <p:cNvPr id="18" name="Plassholder for innhold 2">
            <a:extLst>
              <a:ext uri="{FF2B5EF4-FFF2-40B4-BE49-F238E27FC236}">
                <a16:creationId xmlns:a16="http://schemas.microsoft.com/office/drawing/2014/main" id="{86390F08-13A2-4503-80EF-6DF3A817812D}"/>
              </a:ext>
            </a:extLst>
          </p:cNvPr>
          <p:cNvSpPr txBox="1">
            <a:spLocks/>
          </p:cNvSpPr>
          <p:nvPr/>
        </p:nvSpPr>
        <p:spPr>
          <a:xfrm>
            <a:off x="6223001" y="3434280"/>
            <a:ext cx="4952996" cy="2600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/>
              <a:t>Total skjønnsramme for kommunene er 990 mill. kroner</a:t>
            </a:r>
          </a:p>
          <a:p>
            <a:r>
              <a:rPr lang="nb-NO" dirty="0"/>
              <a:t>Basisrammen 850 mill. kroner</a:t>
            </a:r>
          </a:p>
          <a:p>
            <a:r>
              <a:rPr lang="nb-NO" dirty="0"/>
              <a:t>Reservepotten 120 mill. kroner</a:t>
            </a:r>
          </a:p>
          <a:p>
            <a:r>
              <a:rPr lang="nb-NO" dirty="0"/>
              <a:t>Prosjektskjønn 20 mill. kroner</a:t>
            </a:r>
          </a:p>
        </p:txBody>
      </p:sp>
      <p:cxnSp>
        <p:nvCxnSpPr>
          <p:cNvPr id="19" name="Rett linje 18">
            <a:extLst>
              <a:ext uri="{FF2B5EF4-FFF2-40B4-BE49-F238E27FC236}">
                <a16:creationId xmlns:a16="http://schemas.microsoft.com/office/drawing/2014/main" id="{AB990A72-533C-45F6-8182-8F53C23A6CA7}"/>
              </a:ext>
            </a:extLst>
          </p:cNvPr>
          <p:cNvCxnSpPr>
            <a:cxnSpLocks/>
          </p:cNvCxnSpPr>
          <p:nvPr/>
        </p:nvCxnSpPr>
        <p:spPr>
          <a:xfrm>
            <a:off x="5854700" y="3429000"/>
            <a:ext cx="0" cy="228473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lassholder for tekst 4">
            <a:extLst>
              <a:ext uri="{FF2B5EF4-FFF2-40B4-BE49-F238E27FC236}">
                <a16:creationId xmlns:a16="http://schemas.microsoft.com/office/drawing/2014/main" id="{28785813-E2F1-4B6E-8C84-0347C6C9B511}"/>
              </a:ext>
            </a:extLst>
          </p:cNvPr>
          <p:cNvSpPr txBox="1">
            <a:spLocks/>
          </p:cNvSpPr>
          <p:nvPr/>
        </p:nvSpPr>
        <p:spPr>
          <a:xfrm>
            <a:off x="9805304" y="6082375"/>
            <a:ext cx="2150771" cy="47812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dirty="0" err="1"/>
              <a:t>Foto:Colourbox</a:t>
            </a:r>
            <a:endParaRPr lang="nb-NO" dirty="0"/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1517C221-902F-4C42-8C7B-1162574CE777}"/>
              </a:ext>
            </a:extLst>
          </p:cNvPr>
          <p:cNvPicPr/>
          <p:nvPr/>
        </p:nvPicPr>
        <p:blipFill rotWithShape="1">
          <a:blip r:embed="rId4"/>
          <a:srcRect l="30423" t="62726" r="56459" b="31645"/>
          <a:stretch/>
        </p:blipFill>
        <p:spPr bwMode="auto">
          <a:xfrm>
            <a:off x="722330" y="6105538"/>
            <a:ext cx="2806065" cy="660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9013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EEFB181-2AB7-4E4D-B37A-5E26B623D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688" y="873125"/>
            <a:ext cx="10080625" cy="10772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nb-NO" kern="1200"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rPr>
              <a:t>Formålet med skjønnsmidlene</a:t>
            </a: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C75EF3C2-16C9-4AEA-B095-43BCFEF29FE8}"/>
              </a:ext>
            </a:extLst>
          </p:cNvPr>
          <p:cNvSpPr/>
          <p:nvPr/>
        </p:nvSpPr>
        <p:spPr>
          <a:xfrm>
            <a:off x="1057541" y="2164988"/>
            <a:ext cx="10078772" cy="414425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nb-NO" sz="2000" kern="1200" dirty="0">
                <a:latin typeface="+mj-lt"/>
                <a:ea typeface="+mn-ea"/>
                <a:cs typeface="+mn-cs"/>
              </a:rPr>
              <a:t>Å fange opp forhold som ikke blir godt nok ivaretatt i inntektssystemet eller gjennom andre tilskuddsordninger</a:t>
            </a:r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endParaRPr lang="nb-NO" sz="2000" kern="1200" dirty="0">
              <a:latin typeface="+mj-lt"/>
              <a:ea typeface="+mn-ea"/>
              <a:cs typeface="+mn-cs"/>
            </a:endParaRPr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nb-NO" sz="2000" kern="1200" dirty="0">
                <a:latin typeface="+mj-lt"/>
                <a:ea typeface="+mn-ea"/>
                <a:cs typeface="+mn-cs"/>
              </a:rPr>
              <a:t>Bidra til fornying og utvikling av kommunene</a:t>
            </a:r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endParaRPr lang="nb-NO" sz="2000" kern="1200" dirty="0">
              <a:latin typeface="+mj-lt"/>
              <a:ea typeface="+mn-ea"/>
              <a:cs typeface="+mn-cs"/>
            </a:endParaRPr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nb-NO" sz="2000" dirty="0">
                <a:latin typeface="+mj-lt"/>
              </a:rPr>
              <a:t>Spesielle utgiftskrevende forhold i kommunene</a:t>
            </a:r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endParaRPr lang="nb-NO" sz="2000" kern="1200" dirty="0">
              <a:latin typeface="+mj-lt"/>
              <a:ea typeface="+mn-ea"/>
              <a:cs typeface="+mn-cs"/>
            </a:endParaRPr>
          </a:p>
          <a:p>
            <a:pPr marL="228600" indent="-2286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nb-NO" sz="2000" dirty="0">
                <a:latin typeface="+mj-lt"/>
              </a:rPr>
              <a:t>Andre spesielle føringer</a:t>
            </a:r>
            <a:endParaRPr lang="nb-NO" sz="2000" kern="1200" dirty="0"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2395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0818FC2-F21F-4F07-AAC6-8C3B6F1B5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Skjønnsrammen for 2022- ordinære midler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696EFBB7-DB51-4763-9317-944F7FED66D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1650"/>
              </p:ext>
            </p:extLst>
          </p:nvPr>
        </p:nvGraphicFramePr>
        <p:xfrm>
          <a:off x="816595" y="2543547"/>
          <a:ext cx="6867315" cy="3374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TekstSylinder 19">
            <a:extLst>
              <a:ext uri="{FF2B5EF4-FFF2-40B4-BE49-F238E27FC236}">
                <a16:creationId xmlns:a16="http://schemas.microsoft.com/office/drawing/2014/main" id="{F2087E42-B91A-47A8-8936-E9E30755F122}"/>
              </a:ext>
            </a:extLst>
          </p:cNvPr>
          <p:cNvSpPr txBox="1"/>
          <p:nvPr/>
        </p:nvSpPr>
        <p:spPr>
          <a:xfrm>
            <a:off x="7683910" y="2684302"/>
            <a:ext cx="4048432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/>
              <a:t>Ingen endringer i skjønnsrammen sentralt og lokalt fra 2021 til 2022.</a:t>
            </a:r>
          </a:p>
          <a:p>
            <a:endParaRPr lang="nb-NO" dirty="0"/>
          </a:p>
          <a:p>
            <a:r>
              <a:rPr lang="nb-NO" b="1" dirty="0"/>
              <a:t>Minner om at: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500" dirty="0"/>
              <a:t>Rammen har gått ned før pandemien, og vil ytterligere gå ned i årene som kommer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500" dirty="0"/>
              <a:t>Mer og mer skal gis etter faste kriterier dvs. gjennom innbyggertilskudd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500" dirty="0"/>
              <a:t>Skjønnsmidler er ikke en påregnelig inntekt for kommunene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59821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E2E9113-E27C-45A8-82D3-B8269FE4F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Skjønnsmidler for Oslo og Viken 2022</a:t>
            </a:r>
          </a:p>
        </p:txBody>
      </p:sp>
      <p:graphicFrame>
        <p:nvGraphicFramePr>
          <p:cNvPr id="4" name="Tabell 4">
            <a:extLst>
              <a:ext uri="{FF2B5EF4-FFF2-40B4-BE49-F238E27FC236}">
                <a16:creationId xmlns:a16="http://schemas.microsoft.com/office/drawing/2014/main" id="{63691E4A-BBD1-40EC-BCF3-E86660F05A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499749"/>
              </p:ext>
            </p:extLst>
          </p:nvPr>
        </p:nvGraphicFramePr>
        <p:xfrm>
          <a:off x="1055687" y="2077173"/>
          <a:ext cx="10607777" cy="3279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4016">
                  <a:extLst>
                    <a:ext uri="{9D8B030D-6E8A-4147-A177-3AD203B41FA5}">
                      <a16:colId xmlns:a16="http://schemas.microsoft.com/office/drawing/2014/main" val="3674034100"/>
                    </a:ext>
                  </a:extLst>
                </a:gridCol>
                <a:gridCol w="1017639">
                  <a:extLst>
                    <a:ext uri="{9D8B030D-6E8A-4147-A177-3AD203B41FA5}">
                      <a16:colId xmlns:a16="http://schemas.microsoft.com/office/drawing/2014/main" val="2498211624"/>
                    </a:ext>
                  </a:extLst>
                </a:gridCol>
                <a:gridCol w="5646122">
                  <a:extLst>
                    <a:ext uri="{9D8B030D-6E8A-4147-A177-3AD203B41FA5}">
                      <a16:colId xmlns:a16="http://schemas.microsoft.com/office/drawing/2014/main" val="4035030285"/>
                    </a:ext>
                  </a:extLst>
                </a:gridCol>
              </a:tblGrid>
              <a:tr h="432721">
                <a:tc>
                  <a:txBody>
                    <a:bodyPr/>
                    <a:lstStyle/>
                    <a:p>
                      <a:r>
                        <a:rPr lang="nb-NO" dirty="0"/>
                        <a:t>Rammen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I mill. kroner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Kommentarer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929203"/>
                  </a:ext>
                </a:extLst>
              </a:tr>
              <a:tr h="414598">
                <a:tc>
                  <a:txBody>
                    <a:bodyPr/>
                    <a:lstStyle/>
                    <a:p>
                      <a:r>
                        <a:rPr lang="nb-NO" sz="1600" b="1" dirty="0"/>
                        <a:t>Skjønnsrammen totalt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16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121</a:t>
                      </a:r>
                      <a:endParaRPr lang="nb-NO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nb-NO" sz="1600" b="0" dirty="0"/>
                        <a:t>Samme ramme som i fjor.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7346019"/>
                  </a:ext>
                </a:extLst>
              </a:tr>
              <a:tr h="4211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Tildelt 1. gang</a:t>
                      </a:r>
                      <a:endParaRPr lang="nb-N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Fordelt gjennom statsbudsjett for 2022.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Nesten alle kommuner har gått ned i skjønnsmidler, for å frigjøre midler til senere  fordeling.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8025441"/>
                  </a:ext>
                </a:extLst>
              </a:tr>
              <a:tr h="414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Tilbakeholdte skjønnsmidler:	</a:t>
                      </a:r>
                    </a:p>
                    <a:p>
                      <a:pPr marL="742950" lvl="1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b-NO" sz="1400" dirty="0">
                          <a:effectLst/>
                          <a:latin typeface="14"/>
                          <a:ea typeface="Calibri" panose="020F0502020204030204" pitchFamily="34" charset="0"/>
                        </a:rPr>
                        <a:t>Prosjektskjønn Oslo og Viken</a:t>
                      </a:r>
                    </a:p>
                    <a:p>
                      <a:pPr marL="742950" lvl="1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b-NO" sz="1400" dirty="0">
                          <a:effectLst/>
                          <a:latin typeface="14"/>
                          <a:ea typeface="Times New Roman" panose="02020603050405020304" pitchFamily="18" charset="0"/>
                        </a:rPr>
                        <a:t>Spesielle utgiftskrevende forhold </a:t>
                      </a:r>
                      <a:r>
                        <a:rPr lang="nb-NO" sz="1400" dirty="0">
                          <a:effectLst/>
                          <a:latin typeface="14"/>
                          <a:ea typeface="Calibri" panose="020F0502020204030204" pitchFamily="34" charset="0"/>
                        </a:rPr>
                        <a:t>som oppstår i løpet året</a:t>
                      </a:r>
                    </a:p>
                    <a:p>
                      <a:pPr marL="742950" lvl="1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b-NO" sz="1400" dirty="0">
                          <a:latin typeface="14"/>
                        </a:rPr>
                        <a:t>Evt. konsekvenser av barnevernsreformen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Større andel er holdt tilbake, forventer større behov for midler i forbindelse med reform.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8045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72235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FC316C4-CC89-4157-AB2E-985834552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Hvordan er de ordinære midlene for 2022 fordelt til kommunene?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E5F3C7C2-D624-46BD-8659-906DC8CCDC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Mange forhold er vurdert, slik som inntektsforutsetninger, økonomi, størrelse, særlig tjenestetilbud, som underbygger andre kommuners behov, osv.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Jobber med utjevning av skjevheter grunnet tidligere embeters praksis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0704972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B20DE30-0907-41B6-A587-C07258967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Kommunevis fordeling av ordinær skjønn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71C4C9B-E3FE-4DB7-846E-CC7639F1AF9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7964608"/>
              </p:ext>
            </p:extLst>
          </p:nvPr>
        </p:nvGraphicFramePr>
        <p:xfrm>
          <a:off x="1055687" y="2337618"/>
          <a:ext cx="10330067" cy="4129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293359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3DE6798-DECC-4E6D-8884-15CF6D745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Tilbakeholdte skjønnsmidler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AB67D08-2D0E-4DA1-BE45-6CCCF8F979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latin typeface="+mn-lt"/>
              </a:rPr>
              <a:t>I hovedsak samme føringer som tidligere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latin typeface="+mn-lt"/>
              </a:rPr>
              <a:t>Ny føring for 2022 er:</a:t>
            </a:r>
          </a:p>
          <a:p>
            <a: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  <a:t>«Fra 2022 får kommunene økt finansieringsansvar for barneverntiltak, jf. Prop. 73 L (2016–</a:t>
            </a:r>
            <a:b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</a:br>
            <a: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  <a:t>2017). Deler av midlene som kommunene tilføres pga. reformen, skal fordeles særskilt</a:t>
            </a:r>
            <a:b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</a:br>
            <a: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  <a:t>gjennom tabell C. De fulle anslåtte fordelingsvirkningene vil ikke bli klare før Grønt hefte</a:t>
            </a:r>
            <a:b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</a:br>
            <a: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  <a:t>foreligger, men reformen kan gi større utslag for enkelte kommuner, avhengig av deres bruk</a:t>
            </a:r>
            <a:b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</a:br>
            <a: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  <a:t>av barnevernstiltak. Statsforvalteren kan derfor ta hensyn til denne saken når de fastsetter</a:t>
            </a:r>
            <a:b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</a:br>
            <a:r>
              <a:rPr lang="nb-NO" sz="1800" b="0" i="0" dirty="0">
                <a:solidFill>
                  <a:srgbClr val="000000"/>
                </a:solidFill>
                <a:effectLst/>
                <a:latin typeface="ArialMT"/>
              </a:rPr>
              <a:t>størrelsen på de tilbakeholdte skjønnsmidlene.»</a:t>
            </a:r>
            <a:endParaRPr lang="nb-NO" dirty="0"/>
          </a:p>
          <a:p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latin typeface="+mn-lt"/>
              </a:rPr>
              <a:t>Nærmere informasjon vil bli gitt til kommunene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br>
              <a:rPr lang="nb-NO" dirty="0"/>
            </a:br>
            <a:endParaRPr lang="nb-NO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21869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E2E9113-E27C-45A8-82D3-B8269FE4F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Skjønnsmidler for Oslo og Viken 2021</a:t>
            </a:r>
          </a:p>
        </p:txBody>
      </p:sp>
      <p:graphicFrame>
        <p:nvGraphicFramePr>
          <p:cNvPr id="4" name="Tabell 4">
            <a:extLst>
              <a:ext uri="{FF2B5EF4-FFF2-40B4-BE49-F238E27FC236}">
                <a16:creationId xmlns:a16="http://schemas.microsoft.com/office/drawing/2014/main" id="{63691E4A-BBD1-40EC-BCF3-E86660F05A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901536"/>
              </p:ext>
            </p:extLst>
          </p:nvPr>
        </p:nvGraphicFramePr>
        <p:xfrm>
          <a:off x="977866" y="2291024"/>
          <a:ext cx="10607777" cy="358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1606">
                  <a:extLst>
                    <a:ext uri="{9D8B030D-6E8A-4147-A177-3AD203B41FA5}">
                      <a16:colId xmlns:a16="http://schemas.microsoft.com/office/drawing/2014/main" val="3674034100"/>
                    </a:ext>
                  </a:extLst>
                </a:gridCol>
                <a:gridCol w="1809345">
                  <a:extLst>
                    <a:ext uri="{9D8B030D-6E8A-4147-A177-3AD203B41FA5}">
                      <a16:colId xmlns:a16="http://schemas.microsoft.com/office/drawing/2014/main" val="2498211624"/>
                    </a:ext>
                  </a:extLst>
                </a:gridCol>
                <a:gridCol w="4756826">
                  <a:extLst>
                    <a:ext uri="{9D8B030D-6E8A-4147-A177-3AD203B41FA5}">
                      <a16:colId xmlns:a16="http://schemas.microsoft.com/office/drawing/2014/main" val="4035030285"/>
                    </a:ext>
                  </a:extLst>
                </a:gridCol>
              </a:tblGrid>
              <a:tr h="432721">
                <a:tc>
                  <a:txBody>
                    <a:bodyPr/>
                    <a:lstStyle/>
                    <a:p>
                      <a:r>
                        <a:rPr lang="nb-NO" dirty="0"/>
                        <a:t>Rammen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I mill. kroner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Kommentarer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929203"/>
                  </a:ext>
                </a:extLst>
              </a:tr>
              <a:tr h="414598">
                <a:tc>
                  <a:txBody>
                    <a:bodyPr/>
                    <a:lstStyle/>
                    <a:p>
                      <a:r>
                        <a:rPr lang="nb-NO" sz="1600" b="1" dirty="0"/>
                        <a:t>Skjønnsrammen totalt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121,000</a:t>
                      </a:r>
                      <a:endParaRPr lang="nb-NO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nb-NO" sz="1600" b="0" dirty="0"/>
                        <a:t>Rammen redusert med 11 mill. kr fra 2020.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7346019"/>
                  </a:ext>
                </a:extLst>
              </a:tr>
              <a:tr h="4211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Tildelt 1. gang</a:t>
                      </a:r>
                      <a:endParaRPr lang="nb-N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80,600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Fordelt gjennom statsbudsjett for 2021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8025441"/>
                  </a:ext>
                </a:extLst>
              </a:tr>
              <a:tr h="414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Prosjektskjønn	</a:t>
                      </a:r>
                      <a:endParaRPr lang="nb-N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7,310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https://www.statsforvalteren.no/oslo-og-viken/kommunal-styring/kommunal-fornying/tildeling-av-prosjektskjonn-for-2021/</a:t>
                      </a:r>
                      <a:endParaRPr lang="nb-NO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nb-NO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Ikke åpnet opp for nye prosjekter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8045679"/>
                  </a:ext>
                </a:extLst>
              </a:tr>
              <a:tr h="2535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Tilbakeholdte midler ufordelt for 2021	</a:t>
                      </a:r>
                    </a:p>
                    <a:p>
                      <a:pPr marL="742950" lvl="1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b-NO" sz="1500" dirty="0">
                          <a:effectLst/>
                          <a:latin typeface="14"/>
                          <a:ea typeface="Calibri" panose="020F0502020204030204" pitchFamily="34" charset="0"/>
                        </a:rPr>
                        <a:t>Eventuelle søknader </a:t>
                      </a:r>
                      <a:r>
                        <a:rPr lang="nb-NO" sz="1500" dirty="0">
                          <a:effectLst/>
                          <a:latin typeface="14"/>
                          <a:ea typeface="Times New Roman" panose="02020603050405020304" pitchFamily="18" charset="0"/>
                        </a:rPr>
                        <a:t>til spesielle utgiftskrevende forhold </a:t>
                      </a:r>
                      <a:r>
                        <a:rPr lang="nb-NO" sz="1500" dirty="0">
                          <a:effectLst/>
                          <a:latin typeface="14"/>
                          <a:ea typeface="Calibri" panose="020F0502020204030204" pitchFamily="34" charset="0"/>
                        </a:rPr>
                        <a:t>kan tas opp med oss løpende gjennom året. Vi har fått noen henvendelser og saker. </a:t>
                      </a:r>
                    </a:p>
                    <a:p>
                      <a:pPr marL="742950" lvl="1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b-NO" sz="1500" dirty="0">
                          <a:latin typeface="14"/>
                        </a:rPr>
                        <a:t>Koronakompensasjon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33,090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Skal fordeles på november termin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69482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54097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011C37F-AB42-4DBC-9888-5A5452E28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686" y="886377"/>
            <a:ext cx="10080625" cy="1077209"/>
          </a:xfrm>
        </p:spPr>
        <p:txBody>
          <a:bodyPr/>
          <a:lstStyle/>
          <a:p>
            <a:r>
              <a:rPr lang="nb-NO" dirty="0"/>
              <a:t>Ekstra skjønnsmidler begrunnet med pandemien 2021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4BF894F4-51E9-4144-B23D-03FE2B9E93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r>
              <a:rPr lang="nb-NO" dirty="0"/>
              <a:t>Midlene må ses i sammenheng</a:t>
            </a:r>
          </a:p>
        </p:txBody>
      </p:sp>
      <p:graphicFrame>
        <p:nvGraphicFramePr>
          <p:cNvPr id="4" name="Tabell 4">
            <a:extLst>
              <a:ext uri="{FF2B5EF4-FFF2-40B4-BE49-F238E27FC236}">
                <a16:creationId xmlns:a16="http://schemas.microsoft.com/office/drawing/2014/main" id="{AF83C1FD-1C9F-44DC-BE00-27C29F2412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133745"/>
              </p:ext>
            </p:extLst>
          </p:nvPr>
        </p:nvGraphicFramePr>
        <p:xfrm>
          <a:off x="1055685" y="2164988"/>
          <a:ext cx="10296054" cy="302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4480">
                  <a:extLst>
                    <a:ext uri="{9D8B030D-6E8A-4147-A177-3AD203B41FA5}">
                      <a16:colId xmlns:a16="http://schemas.microsoft.com/office/drawing/2014/main" val="901013431"/>
                    </a:ext>
                  </a:extLst>
                </a:gridCol>
                <a:gridCol w="1191799">
                  <a:extLst>
                    <a:ext uri="{9D8B030D-6E8A-4147-A177-3AD203B41FA5}">
                      <a16:colId xmlns:a16="http://schemas.microsoft.com/office/drawing/2014/main" val="537376936"/>
                    </a:ext>
                  </a:extLst>
                </a:gridCol>
                <a:gridCol w="1133821">
                  <a:extLst>
                    <a:ext uri="{9D8B030D-6E8A-4147-A177-3AD203B41FA5}">
                      <a16:colId xmlns:a16="http://schemas.microsoft.com/office/drawing/2014/main" val="424300875"/>
                    </a:ext>
                  </a:extLst>
                </a:gridCol>
                <a:gridCol w="1269106">
                  <a:extLst>
                    <a:ext uri="{9D8B030D-6E8A-4147-A177-3AD203B41FA5}">
                      <a16:colId xmlns:a16="http://schemas.microsoft.com/office/drawing/2014/main" val="3246344670"/>
                    </a:ext>
                  </a:extLst>
                </a:gridCol>
                <a:gridCol w="1101609">
                  <a:extLst>
                    <a:ext uri="{9D8B030D-6E8A-4147-A177-3AD203B41FA5}">
                      <a16:colId xmlns:a16="http://schemas.microsoft.com/office/drawing/2014/main" val="1373958380"/>
                    </a:ext>
                  </a:extLst>
                </a:gridCol>
                <a:gridCol w="4275239">
                  <a:extLst>
                    <a:ext uri="{9D8B030D-6E8A-4147-A177-3AD203B41FA5}">
                      <a16:colId xmlns:a16="http://schemas.microsoft.com/office/drawing/2014/main" val="23197280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nb-NO" dirty="0"/>
                        <a:t>Innbyggertilskudd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nb-NO" dirty="0"/>
                        <a:t>Skjønnsmidler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/>
                        <a:t>Kommentarer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4845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dirty="0"/>
                        <a:t>Nasjonal ramme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dirty="0"/>
                        <a:t>Oslo og Viken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dirty="0"/>
                        <a:t>Nasjonal </a:t>
                      </a:r>
                    </a:p>
                    <a:p>
                      <a:pPr algn="r"/>
                      <a:r>
                        <a:rPr lang="nb-NO" dirty="0"/>
                        <a:t>ramme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dirty="0"/>
                        <a:t>Oslo og Viken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5077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sz="1600" dirty="0"/>
                        <a:t>Første halvår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dirty="0"/>
                        <a:t>4 400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dirty="0"/>
                        <a:t>1 590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dirty="0"/>
                        <a:t>1 500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dirty="0"/>
                        <a:t>950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Fordelt før sommeren til alle våre kommuner.  Mange forhold ble vurdert.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9530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sz="1600" dirty="0"/>
                        <a:t>Andre halvår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dirty="0"/>
                        <a:t>1 000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dirty="0"/>
                        <a:t>362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dirty="0"/>
                        <a:t>1 500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dirty="0"/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1600" dirty="0"/>
                        <a:t>Den fylkesvise rammen blir kjent i november, og vi tar sikte på fordeling av disse i desember. </a:t>
                      </a:r>
                    </a:p>
                    <a:p>
                      <a:r>
                        <a:rPr lang="nb-NO" sz="1600" dirty="0"/>
                        <a:t>Føringer foreløpig ikke kjent.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1183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b-NO" sz="1600" b="1" dirty="0"/>
                        <a:t>SUM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5 400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1 952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3 000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nb-NO" sz="1600" b="1" dirty="0"/>
                        <a:t>950+?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4055269"/>
                  </a:ext>
                </a:extLst>
              </a:tr>
            </a:tbl>
          </a:graphicData>
        </a:graphic>
      </p:graphicFrame>
      <p:cxnSp>
        <p:nvCxnSpPr>
          <p:cNvPr id="6" name="Rett linje 5">
            <a:extLst>
              <a:ext uri="{FF2B5EF4-FFF2-40B4-BE49-F238E27FC236}">
                <a16:creationId xmlns:a16="http://schemas.microsoft.com/office/drawing/2014/main" id="{9A89BCA5-4827-442B-A031-A76844CE01CA}"/>
              </a:ext>
            </a:extLst>
          </p:cNvPr>
          <p:cNvCxnSpPr/>
          <p:nvPr/>
        </p:nvCxnSpPr>
        <p:spPr>
          <a:xfrm>
            <a:off x="2380847" y="2164988"/>
            <a:ext cx="0" cy="302768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ett linje 6">
            <a:extLst>
              <a:ext uri="{FF2B5EF4-FFF2-40B4-BE49-F238E27FC236}">
                <a16:creationId xmlns:a16="http://schemas.microsoft.com/office/drawing/2014/main" id="{9004E9B4-DE45-4432-B292-7C7D0A9F8EB0}"/>
              </a:ext>
            </a:extLst>
          </p:cNvPr>
          <p:cNvCxnSpPr/>
          <p:nvPr/>
        </p:nvCxnSpPr>
        <p:spPr>
          <a:xfrm>
            <a:off x="4725626" y="2164988"/>
            <a:ext cx="0" cy="302768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27860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BCBA790-D16A-49DD-BEED-FACBCF41D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Ekstra skjønnsmidler begrunnet med pandemien- andre halvår 2021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2D83C9FC-A7A3-4368-B509-CEFC780600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Ny bestilling til kommunene med rapporteringsfrist til 20. oktober.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Faktiske påløpte netto merutgifter for perioden juli-september, og prognoser for resten av året. Endringer for første halvår rapporteres særskilt.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Rapporteringen skal sendes til departementet, slik at sentrale midler på 1,5 mrd. kroner kan fordeles mellom fylkene.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Samme rapportering brukes for å fordele midlene til kommunene.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6246499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208E6AA-A2EA-4214-8A85-FDD231E4A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Smittesituasjonen fra mars 2020 til sept. 2021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A64C9D3-4A5C-47BB-A57A-7E49FA21D6E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6282195"/>
              </p:ext>
            </p:extLst>
          </p:nvPr>
        </p:nvGraphicFramePr>
        <p:xfrm>
          <a:off x="1055686" y="2086553"/>
          <a:ext cx="10469050" cy="4067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ktangel 5">
            <a:extLst>
              <a:ext uri="{FF2B5EF4-FFF2-40B4-BE49-F238E27FC236}">
                <a16:creationId xmlns:a16="http://schemas.microsoft.com/office/drawing/2014/main" id="{B7744A31-8B56-47DA-B8C4-37E5F56B101D}"/>
              </a:ext>
            </a:extLst>
          </p:cNvPr>
          <p:cNvSpPr/>
          <p:nvPr/>
        </p:nvSpPr>
        <p:spPr>
          <a:xfrm>
            <a:off x="1530777" y="2636108"/>
            <a:ext cx="5257201" cy="2627870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b-NO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7" name="TekstSylinder 1">
            <a:extLst>
              <a:ext uri="{FF2B5EF4-FFF2-40B4-BE49-F238E27FC236}">
                <a16:creationId xmlns:a16="http://schemas.microsoft.com/office/drawing/2014/main" id="{2B5B5245-0F8B-43D1-A0E1-770C5FD2DD3C}"/>
              </a:ext>
            </a:extLst>
          </p:cNvPr>
          <p:cNvSpPr txBox="1"/>
          <p:nvPr/>
        </p:nvSpPr>
        <p:spPr>
          <a:xfrm>
            <a:off x="1545792" y="2553730"/>
            <a:ext cx="462987" cy="289368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nb-NO" sz="1100" dirty="0">
                <a:latin typeface="Calibri" panose="020F0502020204030204" pitchFamily="34" charset="0"/>
                <a:cs typeface="Calibri" panose="020F0502020204030204" pitchFamily="34" charset="0"/>
              </a:rPr>
              <a:t>2020</a:t>
            </a:r>
          </a:p>
        </p:txBody>
      </p:sp>
    </p:spTree>
    <p:extLst>
      <p:ext uri="{BB962C8B-B14F-4D97-AF65-F5344CB8AC3E}">
        <p14:creationId xmlns:p14="http://schemas.microsoft.com/office/powerpoint/2010/main" val="13203409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5122D8BD-D15C-4FAA-9BFA-449B1BFC65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b-NO" sz="1800" dirty="0"/>
              <a:t>Samordningsstaben</a:t>
            </a:r>
          </a:p>
        </p:txBody>
      </p:sp>
      <p:sp>
        <p:nvSpPr>
          <p:cNvPr id="8" name="Plassholder for tekst 7">
            <a:extLst>
              <a:ext uri="{FF2B5EF4-FFF2-40B4-BE49-F238E27FC236}">
                <a16:creationId xmlns:a16="http://schemas.microsoft.com/office/drawing/2014/main" id="{3FD1B43B-5177-4A3C-ADF4-30EBD344AD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55689" y="873125"/>
            <a:ext cx="4017756" cy="2320925"/>
          </a:xfrm>
        </p:spPr>
        <p:txBody>
          <a:bodyPr/>
          <a:lstStyle/>
          <a:p>
            <a:r>
              <a:rPr lang="nb-NO" b="1" dirty="0"/>
              <a:t>Takk for oppmerksomheten!</a:t>
            </a:r>
          </a:p>
          <a:p>
            <a:endParaRPr lang="nb-NO" b="1" dirty="0"/>
          </a:p>
          <a:p>
            <a:r>
              <a:rPr lang="nb-NO" dirty="0"/>
              <a:t>Abonner på nettsiden vår for aktuell kommuneinformasjon: </a:t>
            </a:r>
            <a:r>
              <a:rPr lang="nb-NO" dirty="0">
                <a:hlinkClick r:id="rId3"/>
              </a:rPr>
              <a:t>https://www.statsforvalteren.no/oslo-og-viken/abonnement/</a:t>
            </a:r>
            <a:endParaRPr lang="nb-NO" dirty="0"/>
          </a:p>
          <a:p>
            <a:endParaRPr lang="nb-NO" b="1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798300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FM_designprofil_2018">
      <a:dk1>
        <a:srgbClr val="00244E"/>
      </a:dk1>
      <a:lt1>
        <a:sysClr val="window" lastClr="FFFFFF"/>
      </a:lt1>
      <a:dk2>
        <a:srgbClr val="00244E"/>
      </a:dk2>
      <a:lt2>
        <a:srgbClr val="E7E6E6"/>
      </a:lt2>
      <a:accent1>
        <a:srgbClr val="00ADBA"/>
      </a:accent1>
      <a:accent2>
        <a:srgbClr val="4C76BA"/>
      </a:accent2>
      <a:accent3>
        <a:srgbClr val="BFC2C0"/>
      </a:accent3>
      <a:accent4>
        <a:srgbClr val="F39200"/>
      </a:accent4>
      <a:accent5>
        <a:srgbClr val="C90B1C"/>
      </a:accent5>
      <a:accent6>
        <a:srgbClr val="87C0C4"/>
      </a:accent6>
      <a:hlink>
        <a:srgbClr val="00ADBA"/>
      </a:hlink>
      <a:folHlink>
        <a:srgbClr val="C90B1C"/>
      </a:folHlink>
    </a:clrScheme>
    <a:fontScheme name="FM_OpenSans">
      <a:majorFont>
        <a:latin typeface="Open Sans Light"/>
        <a:ea typeface=""/>
        <a:cs typeface=""/>
      </a:majorFont>
      <a:minorFont>
        <a:latin typeface="Open Sans"/>
        <a:ea typeface=""/>
        <a:cs typeface=""/>
      </a:minorFont>
    </a:fontScheme>
    <a:fmtScheme name="Røykfarget glass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sjon statsbudsjett 2022- kommunene" id="{0CEBE92C-DF3D-4CC9-BA67-2D4FE4E0B49C}" vid="{0F20379A-7776-4886-95A9-080597F040ED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959</TotalTime>
  <Words>1760</Words>
  <Application>Microsoft Office PowerPoint</Application>
  <PresentationFormat>Widescreen</PresentationFormat>
  <Paragraphs>321</Paragraphs>
  <Slides>32</Slides>
  <Notes>32</Notes>
  <HiddenSlides>0</HiddenSlides>
  <MMClips>0</MMClips>
  <ScaleCrop>false</ScaleCrop>
  <HeadingPairs>
    <vt:vector size="6" baseType="variant">
      <vt:variant>
        <vt:lpstr>Brukte skrifter</vt:lpstr>
      </vt:variant>
      <vt:variant>
        <vt:i4>10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32</vt:i4>
      </vt:variant>
    </vt:vector>
  </HeadingPairs>
  <TitlesOfParts>
    <vt:vector size="43" baseType="lpstr">
      <vt:lpstr>14</vt:lpstr>
      <vt:lpstr>Arial</vt:lpstr>
      <vt:lpstr>Arial Narrow</vt:lpstr>
      <vt:lpstr>ArialMT</vt:lpstr>
      <vt:lpstr>Bookman Old Style</vt:lpstr>
      <vt:lpstr>Calibri</vt:lpstr>
      <vt:lpstr>Courier New</vt:lpstr>
      <vt:lpstr>Open Sans</vt:lpstr>
      <vt:lpstr>Open Sans Light</vt:lpstr>
      <vt:lpstr>Open Sans SemiBold</vt:lpstr>
      <vt:lpstr>Office-tema</vt:lpstr>
      <vt:lpstr>PowerPoint-presentasjon</vt:lpstr>
      <vt:lpstr>Ny regjering – videre prosess med statsbudsjettet for 2022</vt:lpstr>
      <vt:lpstr>Kommuneøkonomien – status </vt:lpstr>
      <vt:lpstr>Kommuneøkonomien- endringer i 2021</vt:lpstr>
      <vt:lpstr>PowerPoint-presentasjon</vt:lpstr>
      <vt:lpstr>Kommunal deflator 2021 og 2022</vt:lpstr>
      <vt:lpstr>Vekst i frie inntekter</vt:lpstr>
      <vt:lpstr>Handlingsrom</vt:lpstr>
      <vt:lpstr>Anslag vekst regnskap 2021-2022</vt:lpstr>
      <vt:lpstr>Ressurskrevende tjenester</vt:lpstr>
      <vt:lpstr>PowerPoint-presentasjon</vt:lpstr>
      <vt:lpstr>Skattøren 2022</vt:lpstr>
      <vt:lpstr>Utgiftsutjevningen 2022  – bruk av regnskapstall fra 2019 </vt:lpstr>
      <vt:lpstr>Forsøk med statlig finansiering av omsorgstjenestene</vt:lpstr>
      <vt:lpstr> </vt:lpstr>
      <vt:lpstr>PowerPoint-presentasjon</vt:lpstr>
      <vt:lpstr>BFD- barnevernsreformen (2) og inntektsgarantiordningen</vt:lpstr>
      <vt:lpstr>     </vt:lpstr>
      <vt:lpstr>Kunnskapsdepartementet (KD)</vt:lpstr>
      <vt:lpstr>Helse- og omsorgsdepartementet (HOD)</vt:lpstr>
      <vt:lpstr>PowerPoint-presentasjon</vt:lpstr>
      <vt:lpstr>Formålet med skjønnsmidlene</vt:lpstr>
      <vt:lpstr>Skjønnsrammen for 2022- ordinære midler</vt:lpstr>
      <vt:lpstr>Skjønnsmidler for Oslo og Viken 2022</vt:lpstr>
      <vt:lpstr>Hvordan er de ordinære midlene for 2022 fordelt til kommunene?</vt:lpstr>
      <vt:lpstr>Kommunevis fordeling av ordinær skjønn </vt:lpstr>
      <vt:lpstr>Tilbakeholdte skjønnsmidler</vt:lpstr>
      <vt:lpstr>Skjønnsmidler for Oslo og Viken 2021</vt:lpstr>
      <vt:lpstr>Ekstra skjønnsmidler begrunnet med pandemien 2021</vt:lpstr>
      <vt:lpstr>Ekstra skjønnsmidler begrunnet med pandemien- andre halvår 2021</vt:lpstr>
      <vt:lpstr>Smittesituasjonen fra mars 2020 til sept. 2021</vt:lpstr>
      <vt:lpstr>PowerPoint-presentasjon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Krokeide, Astrid Aaserud</dc:creator>
  <cp:lastModifiedBy>Butt, Fakra</cp:lastModifiedBy>
  <cp:revision>57</cp:revision>
  <cp:lastPrinted>2021-10-11T13:36:38Z</cp:lastPrinted>
  <dcterms:created xsi:type="dcterms:W3CDTF">2021-07-05T10:17:03Z</dcterms:created>
  <dcterms:modified xsi:type="dcterms:W3CDTF">2021-10-12T09:01:07Z</dcterms:modified>
</cp:coreProperties>
</file>