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1.xml" ContentType="application/vnd.openxmlformats-officedocument.themeOverride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.xml" ContentType="application/vnd.openxmlformats-officedocument.themeOverr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90" r:id="rId2"/>
    <p:sldId id="288" r:id="rId3"/>
    <p:sldId id="307" r:id="rId4"/>
    <p:sldId id="296" r:id="rId5"/>
    <p:sldId id="323" r:id="rId6"/>
    <p:sldId id="324" r:id="rId7"/>
    <p:sldId id="297" r:id="rId8"/>
    <p:sldId id="308" r:id="rId9"/>
    <p:sldId id="326" r:id="rId10"/>
    <p:sldId id="298" r:id="rId11"/>
    <p:sldId id="315" r:id="rId12"/>
    <p:sldId id="313" r:id="rId13"/>
    <p:sldId id="316" r:id="rId14"/>
    <p:sldId id="318" r:id="rId15"/>
    <p:sldId id="320" r:id="rId16"/>
    <p:sldId id="303" r:id="rId17"/>
    <p:sldId id="299" r:id="rId18"/>
    <p:sldId id="293" r:id="rId19"/>
    <p:sldId id="294" r:id="rId20"/>
    <p:sldId id="295" r:id="rId21"/>
    <p:sldId id="301" r:id="rId22"/>
    <p:sldId id="302" r:id="rId23"/>
    <p:sldId id="319" r:id="rId24"/>
    <p:sldId id="325" r:id="rId25"/>
    <p:sldId id="311" r:id="rId26"/>
    <p:sldId id="322" r:id="rId27"/>
  </p:sldIdLst>
  <p:sldSz cx="12192000" cy="6858000"/>
  <p:notesSz cx="6735763" cy="9866313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DBA"/>
    <a:srgbClr val="00244E"/>
    <a:srgbClr val="93F7FF"/>
    <a:srgbClr val="000000"/>
    <a:srgbClr val="7A942F"/>
    <a:srgbClr val="DBEB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9" autoAdjust="0"/>
    <p:restoredTop sz="88533" autoAdjust="0"/>
  </p:normalViewPr>
  <p:slideViewPr>
    <p:cSldViewPr snapToGrid="0">
      <p:cViewPr varScale="1">
        <p:scale>
          <a:sx n="159" d="100"/>
          <a:sy n="159" d="100"/>
        </p:scale>
        <p:origin x="384" y="13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fylkesmannen.local\embete\Fil\SFOV\Avdeling\Kommune&#248;konomi,%20Analyse%20og%20Internkontroll\Tilsyn\2023\Utvikling%20i%20planlagte%20tilsyn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fylkesmannen.local\embete\Fil\SFOV\Avdeling\Kommune&#248;konomi,%20Analyse%20og%20Internkontroll\Tilsyn\2023\Utvikling%20i%20planlagte%20tilsy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fylkesmannen.local\embete\Fil\SFOV\Avdeling\Kommune&#248;konomi,%20Analyse%20og%20Internkontroll\Tilsyn\2023\Utvikling%20i%20planlagte%20tilsyn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nb-NO" dirty="0">
                <a:solidFill>
                  <a:schemeClr val="tx1"/>
                </a:solidFill>
              </a:rPr>
              <a:t>Samlet</a:t>
            </a:r>
            <a:r>
              <a:rPr lang="nb-NO" baseline="0" dirty="0">
                <a:solidFill>
                  <a:schemeClr val="tx1"/>
                </a:solidFill>
              </a:rPr>
              <a:t> antall planlagte tilsyn med Oslo og Viken kommuner</a:t>
            </a:r>
            <a:endParaRPr lang="nb-NO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b-N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'Ark1'!$C$40</c:f>
              <c:strCache>
                <c:ptCount val="1"/>
                <c:pt idx="0">
                  <c:v>09.12.22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'Ark1'!$B$41</c:f>
              <c:strCache>
                <c:ptCount val="1"/>
                <c:pt idx="0">
                  <c:v>Samlet antall tilsyn</c:v>
                </c:pt>
              </c:strCache>
            </c:strRef>
          </c:cat>
          <c:val>
            <c:numRef>
              <c:f>'Ark1'!$C$41</c:f>
              <c:numCache>
                <c:formatCode>General</c:formatCode>
                <c:ptCount val="1"/>
                <c:pt idx="0">
                  <c:v>128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82-463F-97C6-28CF87B3B78C}"/>
            </c:ext>
          </c:extLst>
        </c:ser>
        <c:ser>
          <c:idx val="1"/>
          <c:order val="1"/>
          <c:tx>
            <c:strRef>
              <c:f>'Ark1'!$D$40</c:f>
              <c:strCache>
                <c:ptCount val="1"/>
                <c:pt idx="0">
                  <c:v>22.12.22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'Ark1'!$B$41</c:f>
              <c:strCache>
                <c:ptCount val="1"/>
                <c:pt idx="0">
                  <c:v>Samlet antall tilsyn</c:v>
                </c:pt>
              </c:strCache>
            </c:strRef>
          </c:cat>
          <c:val>
            <c:numRef>
              <c:f>'Ark1'!$D$41</c:f>
              <c:numCache>
                <c:formatCode>General</c:formatCode>
                <c:ptCount val="1"/>
                <c:pt idx="0">
                  <c:v>162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582-463F-97C6-28CF87B3B78C}"/>
            </c:ext>
          </c:extLst>
        </c:ser>
        <c:ser>
          <c:idx val="2"/>
          <c:order val="2"/>
          <c:tx>
            <c:strRef>
              <c:f>'Ark1'!$E$40</c:f>
              <c:strCache>
                <c:ptCount val="1"/>
                <c:pt idx="0">
                  <c:v>24.02.23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'Ark1'!$B$41</c:f>
              <c:strCache>
                <c:ptCount val="1"/>
                <c:pt idx="0">
                  <c:v>Samlet antall tilsyn</c:v>
                </c:pt>
              </c:strCache>
            </c:strRef>
          </c:cat>
          <c:val>
            <c:numRef>
              <c:f>'Ark1'!$E$41</c:f>
              <c:numCache>
                <c:formatCode>General</c:formatCode>
                <c:ptCount val="1"/>
                <c:pt idx="0">
                  <c:v>180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582-463F-97C6-28CF87B3B78C}"/>
            </c:ext>
          </c:extLst>
        </c:ser>
        <c:ser>
          <c:idx val="3"/>
          <c:order val="3"/>
          <c:tx>
            <c:strRef>
              <c:f>'Ark1'!$F$40</c:f>
              <c:strCache>
                <c:ptCount val="1"/>
                <c:pt idx="0">
                  <c:v>08.05.23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'Ark1'!$B$41</c:f>
              <c:strCache>
                <c:ptCount val="1"/>
                <c:pt idx="0">
                  <c:v>Samlet antall tilsyn</c:v>
                </c:pt>
              </c:strCache>
            </c:strRef>
          </c:cat>
          <c:val>
            <c:numRef>
              <c:f>'Ark1'!$F$41</c:f>
              <c:numCache>
                <c:formatCode>General</c:formatCode>
                <c:ptCount val="1"/>
                <c:pt idx="0">
                  <c:v>204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582-463F-97C6-28CF87B3B78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59304064"/>
        <c:axId val="759303344"/>
      </c:barChart>
      <c:catAx>
        <c:axId val="7593040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759303344"/>
        <c:crosses val="autoZero"/>
        <c:auto val="1"/>
        <c:lblAlgn val="ctr"/>
        <c:lblOffset val="100"/>
        <c:noMultiLvlLbl val="0"/>
      </c:catAx>
      <c:valAx>
        <c:axId val="759303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759304064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nb-NO" dirty="0">
                <a:solidFill>
                  <a:schemeClr val="tx1"/>
                </a:solidFill>
              </a:rPr>
              <a:t>Tilsynsmyndigheter</a:t>
            </a:r>
            <a:r>
              <a:rPr lang="nb-NO" baseline="0" dirty="0">
                <a:solidFill>
                  <a:schemeClr val="tx1"/>
                </a:solidFill>
              </a:rPr>
              <a:t> (eksl. SFOV)</a:t>
            </a:r>
            <a:endParaRPr lang="nb-NO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b-N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'Ark1'!$C$4</c:f>
              <c:strCache>
                <c:ptCount val="1"/>
                <c:pt idx="0">
                  <c:v>09.12.22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'Ark1'!$B$5:$B$9</c:f>
              <c:strCache>
                <c:ptCount val="5"/>
                <c:pt idx="0">
                  <c:v>Kartverket</c:v>
                </c:pt>
                <c:pt idx="1">
                  <c:v>Kystverket</c:v>
                </c:pt>
                <c:pt idx="2">
                  <c:v>Arkivverket</c:v>
                </c:pt>
                <c:pt idx="3">
                  <c:v>Arbeidstilsynet</c:v>
                </c:pt>
                <c:pt idx="4">
                  <c:v>Mattilsynet</c:v>
                </c:pt>
              </c:strCache>
            </c:strRef>
          </c:cat>
          <c:val>
            <c:numRef>
              <c:f>'Ark1'!$C$5:$C$9</c:f>
              <c:numCache>
                <c:formatCode>General</c:formatCode>
                <c:ptCount val="5"/>
                <c:pt idx="0">
                  <c:v>11</c:v>
                </c:pt>
                <c:pt idx="1">
                  <c:v>5</c:v>
                </c:pt>
                <c:pt idx="2">
                  <c:v>8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E26-4548-B8A9-512C8898FF50}"/>
            </c:ext>
          </c:extLst>
        </c:ser>
        <c:ser>
          <c:idx val="1"/>
          <c:order val="1"/>
          <c:tx>
            <c:strRef>
              <c:f>'Ark1'!$D$4</c:f>
              <c:strCache>
                <c:ptCount val="1"/>
                <c:pt idx="0">
                  <c:v>22.12.22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'Ark1'!$B$5:$B$9</c:f>
              <c:strCache>
                <c:ptCount val="5"/>
                <c:pt idx="0">
                  <c:v>Kartverket</c:v>
                </c:pt>
                <c:pt idx="1">
                  <c:v>Kystverket</c:v>
                </c:pt>
                <c:pt idx="2">
                  <c:v>Arkivverket</c:v>
                </c:pt>
                <c:pt idx="3">
                  <c:v>Arbeidstilsynet</c:v>
                </c:pt>
                <c:pt idx="4">
                  <c:v>Mattilsynet</c:v>
                </c:pt>
              </c:strCache>
            </c:strRef>
          </c:cat>
          <c:val>
            <c:numRef>
              <c:f>'Ark1'!$D$5:$D$9</c:f>
              <c:numCache>
                <c:formatCode>General</c:formatCode>
                <c:ptCount val="5"/>
                <c:pt idx="0">
                  <c:v>11</c:v>
                </c:pt>
                <c:pt idx="1">
                  <c:v>5</c:v>
                </c:pt>
                <c:pt idx="2">
                  <c:v>8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E26-4548-B8A9-512C8898FF50}"/>
            </c:ext>
          </c:extLst>
        </c:ser>
        <c:ser>
          <c:idx val="2"/>
          <c:order val="2"/>
          <c:tx>
            <c:strRef>
              <c:f>'Ark1'!$E$4</c:f>
              <c:strCache>
                <c:ptCount val="1"/>
                <c:pt idx="0">
                  <c:v>24.02.23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'Ark1'!$B$5:$B$9</c:f>
              <c:strCache>
                <c:ptCount val="5"/>
                <c:pt idx="0">
                  <c:v>Kartverket</c:v>
                </c:pt>
                <c:pt idx="1">
                  <c:v>Kystverket</c:v>
                </c:pt>
                <c:pt idx="2">
                  <c:v>Arkivverket</c:v>
                </c:pt>
                <c:pt idx="3">
                  <c:v>Arbeidstilsynet</c:v>
                </c:pt>
                <c:pt idx="4">
                  <c:v>Mattilsynet</c:v>
                </c:pt>
              </c:strCache>
            </c:strRef>
          </c:cat>
          <c:val>
            <c:numRef>
              <c:f>'Ark1'!$E$5:$E$9</c:f>
              <c:numCache>
                <c:formatCode>General</c:formatCode>
                <c:ptCount val="5"/>
                <c:pt idx="0">
                  <c:v>11</c:v>
                </c:pt>
                <c:pt idx="1">
                  <c:v>5</c:v>
                </c:pt>
                <c:pt idx="2">
                  <c:v>5</c:v>
                </c:pt>
                <c:pt idx="3">
                  <c:v>18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E26-4548-B8A9-512C8898FF50}"/>
            </c:ext>
          </c:extLst>
        </c:ser>
        <c:ser>
          <c:idx val="3"/>
          <c:order val="3"/>
          <c:tx>
            <c:strRef>
              <c:f>'Ark1'!$F$4</c:f>
              <c:strCache>
                <c:ptCount val="1"/>
                <c:pt idx="0">
                  <c:v>08.05.23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'Ark1'!$B$5:$B$9</c:f>
              <c:strCache>
                <c:ptCount val="5"/>
                <c:pt idx="0">
                  <c:v>Kartverket</c:v>
                </c:pt>
                <c:pt idx="1">
                  <c:v>Kystverket</c:v>
                </c:pt>
                <c:pt idx="2">
                  <c:v>Arkivverket</c:v>
                </c:pt>
                <c:pt idx="3">
                  <c:v>Arbeidstilsynet</c:v>
                </c:pt>
                <c:pt idx="4">
                  <c:v>Mattilsynet</c:v>
                </c:pt>
              </c:strCache>
            </c:strRef>
          </c:cat>
          <c:val>
            <c:numRef>
              <c:f>'Ark1'!$F$5:$F$9</c:f>
              <c:numCache>
                <c:formatCode>General</c:formatCode>
                <c:ptCount val="5"/>
                <c:pt idx="0">
                  <c:v>11</c:v>
                </c:pt>
                <c:pt idx="1">
                  <c:v>5</c:v>
                </c:pt>
                <c:pt idx="2">
                  <c:v>5</c:v>
                </c:pt>
                <c:pt idx="3">
                  <c:v>33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E26-4548-B8A9-512C8898FF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56982664"/>
        <c:axId val="456981944"/>
      </c:barChart>
      <c:catAx>
        <c:axId val="456982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456981944"/>
        <c:crosses val="autoZero"/>
        <c:auto val="1"/>
        <c:lblAlgn val="ctr"/>
        <c:lblOffset val="100"/>
        <c:noMultiLvlLbl val="0"/>
      </c:catAx>
      <c:valAx>
        <c:axId val="456981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nb-NO">
                    <a:solidFill>
                      <a:schemeClr val="tx1"/>
                    </a:solidFill>
                  </a:rPr>
                  <a:t>Antall tilsyn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nb-NO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456982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b-NO" dirty="0">
                <a:solidFill>
                  <a:schemeClr val="tx1"/>
                </a:solidFill>
              </a:rPr>
              <a:t>Egenkontrollen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'Ark1'!$C$29</c:f>
              <c:strCache>
                <c:ptCount val="1"/>
                <c:pt idx="0">
                  <c:v>09.12.2022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'Ark1'!$B$30:$B$35</c:f>
              <c:strCache>
                <c:ptCount val="6"/>
                <c:pt idx="0">
                  <c:v>Oslo Kontrollutvalgssekretariat</c:v>
                </c:pt>
                <c:pt idx="1">
                  <c:v>Østfold kontrollutvalgssekretariat</c:v>
                </c:pt>
                <c:pt idx="2">
                  <c:v>Viken kontrollutvalgssekretariat</c:v>
                </c:pt>
                <c:pt idx="3">
                  <c:v>Åsjord økonomi og rettshjelp AS</c:v>
                </c:pt>
                <c:pt idx="4">
                  <c:v>Hanne Heen Wengen</c:v>
                </c:pt>
                <c:pt idx="5">
                  <c:v>Kontrollutvalgstjenester AS</c:v>
                </c:pt>
              </c:strCache>
            </c:strRef>
          </c:cat>
          <c:val>
            <c:numRef>
              <c:f>'Ark1'!$C$30:$C$35</c:f>
              <c:numCache>
                <c:formatCode>General</c:formatCode>
                <c:ptCount val="6"/>
                <c:pt idx="0">
                  <c:v>0</c:v>
                </c:pt>
                <c:pt idx="1">
                  <c:v>16</c:v>
                </c:pt>
                <c:pt idx="2">
                  <c:v>5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42-4799-AEDF-429ADE8465AB}"/>
            </c:ext>
          </c:extLst>
        </c:ser>
        <c:ser>
          <c:idx val="1"/>
          <c:order val="1"/>
          <c:tx>
            <c:strRef>
              <c:f>'Ark1'!$D$29</c:f>
              <c:strCache>
                <c:ptCount val="1"/>
                <c:pt idx="0">
                  <c:v>24.02.2023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'Ark1'!$B$30:$B$35</c:f>
              <c:strCache>
                <c:ptCount val="6"/>
                <c:pt idx="0">
                  <c:v>Oslo Kontrollutvalgssekretariat</c:v>
                </c:pt>
                <c:pt idx="1">
                  <c:v>Østfold kontrollutvalgssekretariat</c:v>
                </c:pt>
                <c:pt idx="2">
                  <c:v>Viken kontrollutvalgssekretariat</c:v>
                </c:pt>
                <c:pt idx="3">
                  <c:v>Åsjord økonomi og rettshjelp AS</c:v>
                </c:pt>
                <c:pt idx="4">
                  <c:v>Hanne Heen Wengen</c:v>
                </c:pt>
                <c:pt idx="5">
                  <c:v>Kontrollutvalgstjenester AS</c:v>
                </c:pt>
              </c:strCache>
            </c:strRef>
          </c:cat>
          <c:val>
            <c:numRef>
              <c:f>'Ark1'!$D$30:$D$35</c:f>
              <c:numCache>
                <c:formatCode>General</c:formatCode>
                <c:ptCount val="6"/>
                <c:pt idx="0">
                  <c:v>8</c:v>
                </c:pt>
                <c:pt idx="1">
                  <c:v>33</c:v>
                </c:pt>
                <c:pt idx="2">
                  <c:v>22</c:v>
                </c:pt>
                <c:pt idx="3">
                  <c:v>2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142-4799-AEDF-429ADE8465AB}"/>
            </c:ext>
          </c:extLst>
        </c:ser>
        <c:ser>
          <c:idx val="2"/>
          <c:order val="2"/>
          <c:tx>
            <c:strRef>
              <c:f>'Ark1'!$E$29</c:f>
              <c:strCache>
                <c:ptCount val="1"/>
                <c:pt idx="0">
                  <c:v>08.05.2023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'Ark1'!$B$30:$B$35</c:f>
              <c:strCache>
                <c:ptCount val="6"/>
                <c:pt idx="0">
                  <c:v>Oslo Kontrollutvalgssekretariat</c:v>
                </c:pt>
                <c:pt idx="1">
                  <c:v>Østfold kontrollutvalgssekretariat</c:v>
                </c:pt>
                <c:pt idx="2">
                  <c:v>Viken kontrollutvalgssekretariat</c:v>
                </c:pt>
                <c:pt idx="3">
                  <c:v>Åsjord økonomi og rettshjelp AS</c:v>
                </c:pt>
                <c:pt idx="4">
                  <c:v>Hanne Heen Wengen</c:v>
                </c:pt>
                <c:pt idx="5">
                  <c:v>Kontrollutvalgstjenester AS</c:v>
                </c:pt>
              </c:strCache>
            </c:strRef>
          </c:cat>
          <c:val>
            <c:numRef>
              <c:f>'Ark1'!$E$30:$E$35</c:f>
              <c:numCache>
                <c:formatCode>General</c:formatCode>
                <c:ptCount val="6"/>
                <c:pt idx="0">
                  <c:v>8</c:v>
                </c:pt>
                <c:pt idx="1">
                  <c:v>33</c:v>
                </c:pt>
                <c:pt idx="2">
                  <c:v>35</c:v>
                </c:pt>
                <c:pt idx="3">
                  <c:v>2</c:v>
                </c:pt>
                <c:pt idx="4">
                  <c:v>12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142-4799-AEDF-429ADE8465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51418112"/>
        <c:axId val="551417392"/>
      </c:barChart>
      <c:catAx>
        <c:axId val="5514181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9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551417392"/>
        <c:crosses val="autoZero"/>
        <c:auto val="1"/>
        <c:lblAlgn val="ctr"/>
        <c:lblOffset val="100"/>
        <c:noMultiLvlLbl val="0"/>
      </c:catAx>
      <c:valAx>
        <c:axId val="5514173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551418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632529527559053"/>
          <c:y val="0.89594461766104738"/>
          <c:w val="0.42734940944881888"/>
          <c:h val="6.953956258823351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b-NO" sz="2000" b="1" dirty="0"/>
              <a:t>Netto</a:t>
            </a:r>
            <a:r>
              <a:rPr lang="nb-NO" sz="2000" b="1" baseline="0" dirty="0"/>
              <a:t> lånegjeld i % av driftsinntekter</a:t>
            </a:r>
            <a:endParaRPr lang="nb-NO" sz="2000" b="1" dirty="0"/>
          </a:p>
        </c:rich>
      </c:tx>
      <c:layout>
        <c:manualLayout>
          <c:xMode val="edge"/>
          <c:yMode val="edge"/>
          <c:x val="0.29277347788646024"/>
          <c:y val="2.77777845198668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'2019-2023'!$T$64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rgbClr val="00ADBA">
                <a:lumMod val="75000"/>
              </a:srgb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'2019-2023'!$S$65:$S$67</c:f>
              <c:strCache>
                <c:ptCount val="3"/>
                <c:pt idx="0">
                  <c:v>Viken</c:v>
                </c:pt>
                <c:pt idx="1">
                  <c:v>Oslo</c:v>
                </c:pt>
                <c:pt idx="2">
                  <c:v>Landet uten Oslo</c:v>
                </c:pt>
              </c:strCache>
            </c:strRef>
          </c:cat>
          <c:val>
            <c:numRef>
              <c:f>'2019-2023'!$T$65:$T$67</c:f>
              <c:numCache>
                <c:formatCode>General</c:formatCode>
                <c:ptCount val="3"/>
                <c:pt idx="0">
                  <c:v>96.4</c:v>
                </c:pt>
                <c:pt idx="1">
                  <c:v>52.8</c:v>
                </c:pt>
                <c:pt idx="2">
                  <c:v>95.1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F4-4CBC-B6D5-83DECF9E710F}"/>
            </c:ext>
          </c:extLst>
        </c:ser>
        <c:ser>
          <c:idx val="1"/>
          <c:order val="1"/>
          <c:tx>
            <c:strRef>
              <c:f>'2019-2023'!$U$64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'2019-2023'!$S$65:$S$67</c:f>
              <c:strCache>
                <c:ptCount val="3"/>
                <c:pt idx="0">
                  <c:v>Viken</c:v>
                </c:pt>
                <c:pt idx="1">
                  <c:v>Oslo</c:v>
                </c:pt>
                <c:pt idx="2">
                  <c:v>Landet uten Oslo</c:v>
                </c:pt>
              </c:strCache>
            </c:strRef>
          </c:cat>
          <c:val>
            <c:numRef>
              <c:f>'2019-2023'!$U$65:$U$67</c:f>
              <c:numCache>
                <c:formatCode>General</c:formatCode>
                <c:ptCount val="3"/>
                <c:pt idx="0">
                  <c:v>91.8</c:v>
                </c:pt>
                <c:pt idx="1">
                  <c:v>53.3</c:v>
                </c:pt>
                <c:pt idx="2">
                  <c:v>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3F4-4CBC-B6D5-83DECF9E710F}"/>
            </c:ext>
          </c:extLst>
        </c:ser>
        <c:ser>
          <c:idx val="2"/>
          <c:order val="2"/>
          <c:tx>
            <c:strRef>
              <c:f>'2019-2023'!$V$64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F39200">
                <a:lumMod val="60000"/>
                <a:lumOff val="40000"/>
              </a:srgb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'2019-2023'!$S$65:$S$67</c:f>
              <c:strCache>
                <c:ptCount val="3"/>
                <c:pt idx="0">
                  <c:v>Viken</c:v>
                </c:pt>
                <c:pt idx="1">
                  <c:v>Oslo</c:v>
                </c:pt>
                <c:pt idx="2">
                  <c:v>Landet uten Oslo</c:v>
                </c:pt>
              </c:strCache>
            </c:strRef>
          </c:cat>
          <c:val>
            <c:numRef>
              <c:f>'2019-2023'!$V$65:$V$67</c:f>
              <c:numCache>
                <c:formatCode>General</c:formatCode>
                <c:ptCount val="3"/>
                <c:pt idx="0">
                  <c:v>93.6</c:v>
                </c:pt>
                <c:pt idx="1">
                  <c:v>59.1</c:v>
                </c:pt>
                <c:pt idx="2">
                  <c:v>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3F4-4CBC-B6D5-83DECF9E71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84523576"/>
        <c:axId val="584523936"/>
      </c:barChart>
      <c:catAx>
        <c:axId val="584523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584523936"/>
        <c:crosses val="autoZero"/>
        <c:auto val="1"/>
        <c:lblAlgn val="ctr"/>
        <c:lblOffset val="100"/>
        <c:noMultiLvlLbl val="0"/>
      </c:catAx>
      <c:valAx>
        <c:axId val="584523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584523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b-NO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b-NO" sz="2000" b="1" dirty="0">
                <a:latin typeface="+mn-lt"/>
              </a:rPr>
              <a:t>Netto renteeksponert gjeld i % av brutto driftsinntekter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'2019-2023'!$AC$64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rgbClr val="00ADBA">
                <a:lumMod val="75000"/>
              </a:srgbClr>
            </a:solidFill>
            <a:ln>
              <a:solidFill>
                <a:srgbClr val="87C0C4">
                  <a:lumMod val="75000"/>
                </a:srgb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'2019-2023'!$AB$65:$AB$67</c:f>
              <c:strCache>
                <c:ptCount val="3"/>
                <c:pt idx="0">
                  <c:v>Viken</c:v>
                </c:pt>
                <c:pt idx="1">
                  <c:v>Oslo</c:v>
                </c:pt>
                <c:pt idx="2">
                  <c:v>Landet uten Oslo</c:v>
                </c:pt>
              </c:strCache>
            </c:strRef>
          </c:cat>
          <c:val>
            <c:numRef>
              <c:f>'2019-2023'!$AC$65:$AC$67</c:f>
              <c:numCache>
                <c:formatCode>General</c:formatCode>
                <c:ptCount val="3"/>
                <c:pt idx="0">
                  <c:v>48.1</c:v>
                </c:pt>
                <c:pt idx="1">
                  <c:v>19.899999999999999</c:v>
                </c:pt>
                <c:pt idx="2">
                  <c:v>50.3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7C-4ADE-A4C3-8F9BE9B35B7A}"/>
            </c:ext>
          </c:extLst>
        </c:ser>
        <c:ser>
          <c:idx val="1"/>
          <c:order val="1"/>
          <c:tx>
            <c:strRef>
              <c:f>'2019-2023'!$AD$64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'2019-2023'!$AB$65:$AB$67</c:f>
              <c:strCache>
                <c:ptCount val="3"/>
                <c:pt idx="0">
                  <c:v>Viken</c:v>
                </c:pt>
                <c:pt idx="1">
                  <c:v>Oslo</c:v>
                </c:pt>
                <c:pt idx="2">
                  <c:v>Landet uten Oslo</c:v>
                </c:pt>
              </c:strCache>
            </c:strRef>
          </c:cat>
          <c:val>
            <c:numRef>
              <c:f>'2019-2023'!$AD$65:$AD$67</c:f>
              <c:numCache>
                <c:formatCode>General</c:formatCode>
                <c:ptCount val="3"/>
                <c:pt idx="0" formatCode="0.0">
                  <c:v>46</c:v>
                </c:pt>
                <c:pt idx="1">
                  <c:v>18.3</c:v>
                </c:pt>
                <c:pt idx="2">
                  <c:v>48.6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E7C-4ADE-A4C3-8F9BE9B35B7A}"/>
            </c:ext>
          </c:extLst>
        </c:ser>
        <c:ser>
          <c:idx val="2"/>
          <c:order val="2"/>
          <c:tx>
            <c:strRef>
              <c:f>'2019-2023'!$AE$64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F39200">
                <a:lumMod val="60000"/>
                <a:lumOff val="40000"/>
              </a:srgb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'2019-2023'!$AB$65:$AB$67</c:f>
              <c:strCache>
                <c:ptCount val="3"/>
                <c:pt idx="0">
                  <c:v>Viken</c:v>
                </c:pt>
                <c:pt idx="1">
                  <c:v>Oslo</c:v>
                </c:pt>
                <c:pt idx="2">
                  <c:v>Landet uten Oslo</c:v>
                </c:pt>
              </c:strCache>
            </c:strRef>
          </c:cat>
          <c:val>
            <c:numRef>
              <c:f>'2019-2023'!$AE$65:$AE$67</c:f>
              <c:numCache>
                <c:formatCode>General</c:formatCode>
                <c:ptCount val="3"/>
                <c:pt idx="0" formatCode="0.0">
                  <c:v>46</c:v>
                </c:pt>
                <c:pt idx="1">
                  <c:v>22.6</c:v>
                </c:pt>
                <c:pt idx="2">
                  <c:v>46.7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E7C-4ADE-A4C3-8F9BE9B35B7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64648392"/>
        <c:axId val="464649832"/>
      </c:barChart>
      <c:catAx>
        <c:axId val="464648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464649832"/>
        <c:crosses val="autoZero"/>
        <c:auto val="1"/>
        <c:lblAlgn val="ctr"/>
        <c:lblOffset val="100"/>
        <c:noMultiLvlLbl val="0"/>
      </c:catAx>
      <c:valAx>
        <c:axId val="464649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b-NO"/>
          </a:p>
        </c:txPr>
        <c:crossAx val="464648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b-N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/>
      </a:pPr>
      <a:endParaRPr lang="nb-NO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0.38571</cdr:x>
      <cdr:y>0.43583</cdr:y>
    </cdr:from>
    <cdr:to>
      <cdr:x>0.45536</cdr:x>
      <cdr:y>0.52656</cdr:y>
    </cdr:to>
    <cdr:sp macro="" textlink="">
      <cdr:nvSpPr>
        <cdr:cNvPr id="3" name="TekstSylinder 2">
          <a:extLst xmlns:a="http://schemas.openxmlformats.org/drawingml/2006/main">
            <a:ext uri="{FF2B5EF4-FFF2-40B4-BE49-F238E27FC236}">
              <a16:creationId xmlns:a16="http://schemas.microsoft.com/office/drawing/2014/main" id="{53EF3C6C-D4F9-CBFE-3E41-56303A70DD4F}"/>
            </a:ext>
          </a:extLst>
        </cdr:cNvPr>
        <cdr:cNvSpPr txBox="1"/>
      </cdr:nvSpPr>
      <cdr:spPr>
        <a:xfrm xmlns:a="http://schemas.openxmlformats.org/drawingml/2006/main">
          <a:off x="2351314" y="1443264"/>
          <a:ext cx="424543" cy="3004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nb-NO" sz="1100" dirty="0"/>
        </a:p>
      </cdr:txBody>
    </cdr:sp>
  </cdr:relSizeAnchor>
  <cdr:relSizeAnchor xmlns:cdr="http://schemas.openxmlformats.org/drawingml/2006/chartDrawing">
    <cdr:from>
      <cdr:x>0.37076</cdr:x>
      <cdr:y>0.43066</cdr:y>
    </cdr:from>
    <cdr:to>
      <cdr:x>0.46826</cdr:x>
      <cdr:y>0.57739</cdr:y>
    </cdr:to>
    <cdr:sp macro="" textlink="">
      <cdr:nvSpPr>
        <cdr:cNvPr id="4" name="TekstSylinder 3">
          <a:extLst xmlns:a="http://schemas.openxmlformats.org/drawingml/2006/main">
            <a:ext uri="{FF2B5EF4-FFF2-40B4-BE49-F238E27FC236}">
              <a16:creationId xmlns:a16="http://schemas.microsoft.com/office/drawing/2014/main" id="{10F73BAB-C112-AB96-5EA5-99EEA4CCDAC2}"/>
            </a:ext>
          </a:extLst>
        </cdr:cNvPr>
        <cdr:cNvSpPr txBox="1"/>
      </cdr:nvSpPr>
      <cdr:spPr>
        <a:xfrm xmlns:a="http://schemas.openxmlformats.org/drawingml/2006/main">
          <a:off x="1879796" y="1017644"/>
          <a:ext cx="494330" cy="34672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nb-NO" sz="800" dirty="0"/>
            <a:t>Samordnet </a:t>
          </a:r>
        </a:p>
        <a:p xmlns:a="http://schemas.openxmlformats.org/drawingml/2006/main">
          <a:r>
            <a:rPr lang="nb-NO" sz="800" dirty="0"/>
            <a:t>før</a:t>
          </a:r>
        </a:p>
      </cdr:txBody>
    </cdr:sp>
  </cdr:relSizeAnchor>
  <cdr:relSizeAnchor xmlns:cdr="http://schemas.openxmlformats.org/drawingml/2006/chartDrawing">
    <cdr:from>
      <cdr:x>0.375</cdr:x>
      <cdr:y>0.45561</cdr:y>
    </cdr:from>
    <cdr:to>
      <cdr:x>0.525</cdr:x>
      <cdr:y>0.73173</cdr:y>
    </cdr:to>
    <cdr:sp macro="" textlink="">
      <cdr:nvSpPr>
        <cdr:cNvPr id="5" name="TekstSylinder 4">
          <a:extLst xmlns:a="http://schemas.openxmlformats.org/drawingml/2006/main">
            <a:ext uri="{FF2B5EF4-FFF2-40B4-BE49-F238E27FC236}">
              <a16:creationId xmlns:a16="http://schemas.microsoft.com/office/drawing/2014/main" id="{43BC1319-9212-6B38-9205-61335A1A7386}"/>
            </a:ext>
          </a:extLst>
        </cdr:cNvPr>
        <cdr:cNvSpPr txBox="1"/>
      </cdr:nvSpPr>
      <cdr:spPr>
        <a:xfrm xmlns:a="http://schemas.openxmlformats.org/drawingml/2006/main">
          <a:off x="2286000" y="150875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nb-NO" sz="1100" dirty="0"/>
        </a:p>
      </cdr:txBody>
    </cdr:sp>
  </cdr:relSizeAnchor>
  <cdr:relSizeAnchor xmlns:cdr="http://schemas.openxmlformats.org/drawingml/2006/chartDrawing">
    <cdr:from>
      <cdr:x>0.36627</cdr:x>
      <cdr:y>0.53099</cdr:y>
    </cdr:from>
    <cdr:to>
      <cdr:x>0.51627</cdr:x>
      <cdr:y>0.80712</cdr:y>
    </cdr:to>
    <cdr:sp macro="" textlink="">
      <cdr:nvSpPr>
        <cdr:cNvPr id="6" name="TekstSylinder 5">
          <a:extLst xmlns:a="http://schemas.openxmlformats.org/drawingml/2006/main">
            <a:ext uri="{FF2B5EF4-FFF2-40B4-BE49-F238E27FC236}">
              <a16:creationId xmlns:a16="http://schemas.microsoft.com/office/drawing/2014/main" id="{32455B49-1FFC-E6B3-E23A-E0C4E419247E}"/>
            </a:ext>
          </a:extLst>
        </cdr:cNvPr>
        <cdr:cNvSpPr txBox="1"/>
      </cdr:nvSpPr>
      <cdr:spPr>
        <a:xfrm xmlns:a="http://schemas.openxmlformats.org/drawingml/2006/main">
          <a:off x="1857031" y="1254727"/>
          <a:ext cx="760507" cy="65249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nb-NO" sz="800" dirty="0"/>
            <a:t>årsskiftet</a:t>
          </a:r>
        </a:p>
      </cdr:txBody>
    </cdr:sp>
  </cdr:relSizeAnchor>
  <cdr:relSizeAnchor xmlns:cdr="http://schemas.openxmlformats.org/drawingml/2006/chartDrawing">
    <cdr:from>
      <cdr:x>0.71571</cdr:x>
      <cdr:y>0.28893</cdr:y>
    </cdr:from>
    <cdr:to>
      <cdr:x>0.86571</cdr:x>
      <cdr:y>0.56506</cdr:y>
    </cdr:to>
    <cdr:sp macro="" textlink="">
      <cdr:nvSpPr>
        <cdr:cNvPr id="7" name="TekstSylinder 6">
          <a:extLst xmlns:a="http://schemas.openxmlformats.org/drawingml/2006/main">
            <a:ext uri="{FF2B5EF4-FFF2-40B4-BE49-F238E27FC236}">
              <a16:creationId xmlns:a16="http://schemas.microsoft.com/office/drawing/2014/main" id="{85C0DE60-0ADF-3AEA-4FA0-30907B6CE834}"/>
            </a:ext>
          </a:extLst>
        </cdr:cNvPr>
        <cdr:cNvSpPr txBox="1"/>
      </cdr:nvSpPr>
      <cdr:spPr>
        <a:xfrm xmlns:a="http://schemas.openxmlformats.org/drawingml/2006/main">
          <a:off x="4362993" y="95680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nb-NO" sz="1100" dirty="0"/>
        </a:p>
      </cdr:txBody>
    </cdr:sp>
  </cdr:relSizeAnchor>
  <cdr:relSizeAnchor xmlns:cdr="http://schemas.openxmlformats.org/drawingml/2006/chartDrawing">
    <cdr:from>
      <cdr:x>0.70714</cdr:x>
      <cdr:y>0.32932</cdr:y>
    </cdr:from>
    <cdr:to>
      <cdr:x>0.85714</cdr:x>
      <cdr:y>0.60545</cdr:y>
    </cdr:to>
    <cdr:sp macro="" textlink="">
      <cdr:nvSpPr>
        <cdr:cNvPr id="9" name="TekstSylinder 8">
          <a:extLst xmlns:a="http://schemas.openxmlformats.org/drawingml/2006/main">
            <a:ext uri="{FF2B5EF4-FFF2-40B4-BE49-F238E27FC236}">
              <a16:creationId xmlns:a16="http://schemas.microsoft.com/office/drawing/2014/main" id="{113746E5-8ADF-EC2D-8F9A-702BB13D82CD}"/>
            </a:ext>
          </a:extLst>
        </cdr:cNvPr>
        <cdr:cNvSpPr txBox="1"/>
      </cdr:nvSpPr>
      <cdr:spPr>
        <a:xfrm xmlns:a="http://schemas.openxmlformats.org/drawingml/2006/main">
          <a:off x="4310742" y="1090567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nb-NO" sz="1100" dirty="0"/>
        </a:p>
      </cdr:txBody>
    </cdr:sp>
  </cdr:relSizeAnchor>
  <cdr:relSizeAnchor xmlns:cdr="http://schemas.openxmlformats.org/drawingml/2006/chartDrawing">
    <cdr:from>
      <cdr:x>0.69925</cdr:x>
      <cdr:y>0.33796</cdr:y>
    </cdr:from>
    <cdr:to>
      <cdr:x>0.84925</cdr:x>
      <cdr:y>0.61408</cdr:y>
    </cdr:to>
    <cdr:sp macro="" textlink="">
      <cdr:nvSpPr>
        <cdr:cNvPr id="10" name="TekstSylinder 9">
          <a:extLst xmlns:a="http://schemas.openxmlformats.org/drawingml/2006/main">
            <a:ext uri="{FF2B5EF4-FFF2-40B4-BE49-F238E27FC236}">
              <a16:creationId xmlns:a16="http://schemas.microsoft.com/office/drawing/2014/main" id="{DC9EDE66-D73B-E0FB-41E5-EC32A73DB074}"/>
            </a:ext>
          </a:extLst>
        </cdr:cNvPr>
        <cdr:cNvSpPr txBox="1"/>
      </cdr:nvSpPr>
      <cdr:spPr>
        <a:xfrm xmlns:a="http://schemas.openxmlformats.org/drawingml/2006/main">
          <a:off x="3545232" y="798600"/>
          <a:ext cx="760507" cy="65246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nb-NO" sz="800" dirty="0"/>
            <a:t>Telling før</a:t>
          </a:r>
        </a:p>
        <a:p xmlns:a="http://schemas.openxmlformats.org/drawingml/2006/main">
          <a:r>
            <a:rPr lang="nb-NO" sz="800" dirty="0"/>
            <a:t>nåværende </a:t>
          </a:r>
        </a:p>
        <a:p xmlns:a="http://schemas.openxmlformats.org/drawingml/2006/main">
          <a:r>
            <a:rPr lang="nb-NO" sz="800" dirty="0"/>
            <a:t>Tilsyns-</a:t>
          </a:r>
        </a:p>
        <a:p xmlns:a="http://schemas.openxmlformats.org/drawingml/2006/main">
          <a:r>
            <a:rPr lang="nb-NO" sz="800" dirty="0"/>
            <a:t>forum </a:t>
          </a:r>
        </a:p>
        <a:p xmlns:a="http://schemas.openxmlformats.org/drawingml/2006/main">
          <a:r>
            <a:rPr lang="nb-NO" sz="800" dirty="0"/>
            <a:t>møte </a:t>
          </a:r>
        </a:p>
        <a:p xmlns:a="http://schemas.openxmlformats.org/drawingml/2006/main">
          <a:endParaRPr lang="nb-NO" sz="800" dirty="0"/>
        </a:p>
        <a:p xmlns:a="http://schemas.openxmlformats.org/drawingml/2006/main">
          <a:endParaRPr lang="nb-NO" sz="800" dirty="0"/>
        </a:p>
        <a:p xmlns:a="http://schemas.openxmlformats.org/drawingml/2006/main">
          <a:endParaRPr lang="nb-NO" sz="8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4B0CA8-D4C0-4EDF-983C-013F20071413}" type="datetimeFigureOut">
              <a:rPr lang="nb-NO" smtClean="0"/>
              <a:t>23.05.2023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4FB80-D5CD-4F8B-B310-9170DDB90797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75288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  <a:p>
            <a:endParaRPr lang="nb-NO" dirty="0"/>
          </a:p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220719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33705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4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16665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18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278582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19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1126214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20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722461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769580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7553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138C16EE-710F-4022-B0C5-EA9C5CDBBD65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8360EE4D-DFF5-4E20-B16B-DE5A691E1F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12"/>
          <a:stretch/>
        </p:blipFill>
        <p:spPr>
          <a:xfrm>
            <a:off x="8867838" y="2759103"/>
            <a:ext cx="3324162" cy="3371354"/>
          </a:xfrm>
          <a:prstGeom prst="rect">
            <a:avLst/>
          </a:prstGeom>
        </p:spPr>
      </p:pic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EA6A4735-2CFC-41E4-A5FE-C807F85015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A9FF001B-633E-41C9-B008-C3077FC683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6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00312B7A-81C4-4D54-B329-087A58EB94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0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9) turk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20423A4E-76FC-4E24-A6E7-5F6F8037AB1B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783E95BF-0C76-4910-AB5A-AAAE3C045E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50"/>
          <a:stretch/>
        </p:blipFill>
        <p:spPr>
          <a:xfrm>
            <a:off x="8881859" y="2791838"/>
            <a:ext cx="3310142" cy="3326296"/>
          </a:xfrm>
          <a:prstGeom prst="rect">
            <a:avLst/>
          </a:prstGeom>
          <a:noFill/>
        </p:spPr>
      </p:pic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F90A31C9-3E58-4011-9698-C055090CCAA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10" name="Plassholder for tekst 6">
            <a:extLst>
              <a:ext uri="{FF2B5EF4-FFF2-40B4-BE49-F238E27FC236}">
                <a16:creationId xmlns:a16="http://schemas.microsoft.com/office/drawing/2014/main" id="{95B3425A-F007-457E-823B-2A49C81FA9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4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C404FBC3-6B15-4405-8FBC-A209FD0677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055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1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A63243C1-A252-4053-8244-056467326F18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05C17324-2AA0-4F49-99AF-369C8EC177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2249" b="11068"/>
          <a:stretch/>
        </p:blipFill>
        <p:spPr>
          <a:xfrm>
            <a:off x="8194355" y="1535030"/>
            <a:ext cx="3997640" cy="4747878"/>
          </a:xfrm>
          <a:prstGeom prst="rect">
            <a:avLst/>
          </a:prstGeom>
        </p:spPr>
      </p:pic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AED83DA5-01BC-4DC7-B616-8EEE237218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DD524CBD-8441-4DA7-A7A5-36FDED7A2D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31303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0A34269E-E164-42A8-BCBD-A2FF6A0E04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35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68190" y="1122363"/>
            <a:ext cx="5127810" cy="2387600"/>
          </a:xfrm>
          <a:prstGeom prst="rect">
            <a:avLst/>
          </a:prstGeom>
          <a:effectLst>
            <a:glow rad="127000">
              <a:schemeClr val="accent1"/>
            </a:glow>
            <a:outerShdw blurRad="50800" dist="38100" dir="2700000" algn="tl" rotWithShape="0">
              <a:schemeClr val="bg2">
                <a:lumMod val="25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ett bilde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8BAAC390-F47B-47BD-8525-7B87AD441C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55289" y="3945693"/>
            <a:ext cx="5152663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5F6A47D4-6B0A-4D0F-83C5-44F1B0DB5A36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561608" y="0"/>
            <a:ext cx="5630392" cy="522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 inn bilde som passer presentasjonens tema. </a:t>
            </a:r>
          </a:p>
          <a:p>
            <a:endParaRPr lang="nb-NO"/>
          </a:p>
          <a:p>
            <a:r>
              <a:rPr lang="nb-NO"/>
              <a:t>Hvis du ikke har et bilde som er relevant, kan du bruke en </a:t>
            </a:r>
            <a:r>
              <a:rPr lang="nb-NO" err="1"/>
              <a:t>forsidemal</a:t>
            </a:r>
            <a:r>
              <a:rPr lang="nb-NO"/>
              <a:t> uten bilde. 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E9EAED0C-2A6E-42D7-9B25-A273B08EBCC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12B0D010-84EE-4BAB-86B8-8E2F390169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39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tre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2592000"/>
            <a:ext cx="12192000" cy="262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42806100-589A-4BF8-8707-38D3F5B24DD2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1"/>
            <a:ext cx="5352000" cy="259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</a:t>
            </a:r>
            <a:br>
              <a:rPr lang="nb-NO"/>
            </a:br>
            <a:r>
              <a:rPr lang="nb-NO"/>
              <a:t>inn et bilde i liggende format.</a:t>
            </a:r>
          </a:p>
          <a:p>
            <a:r>
              <a:rPr lang="nb-NO"/>
              <a:t>Denne forsidemalen må ha </a:t>
            </a:r>
            <a:br>
              <a:rPr lang="nb-NO"/>
            </a:br>
            <a:r>
              <a:rPr lang="nb-NO"/>
              <a:t>tre bilder, hvis ikke blir </a:t>
            </a:r>
            <a:br>
              <a:rPr lang="nb-NO"/>
            </a:br>
            <a:r>
              <a:rPr lang="nb-NO"/>
              <a:t>det tomrom.</a:t>
            </a:r>
          </a:p>
        </p:txBody>
      </p:sp>
      <p:sp>
        <p:nvSpPr>
          <p:cNvPr id="14" name="Plassholder for bilde 2">
            <a:extLst>
              <a:ext uri="{FF2B5EF4-FFF2-40B4-BE49-F238E27FC236}">
                <a16:creationId xmlns:a16="http://schemas.microsoft.com/office/drawing/2014/main" id="{D878FE25-CFBD-48C8-99CE-16AC2905ACA1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8772000" y="0"/>
            <a:ext cx="3420000" cy="259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bilde 3</a:t>
            </a:r>
          </a:p>
        </p:txBody>
      </p:sp>
      <p:sp>
        <p:nvSpPr>
          <p:cNvPr id="15" name="Plassholder for bilde 2">
            <a:extLst>
              <a:ext uri="{FF2B5EF4-FFF2-40B4-BE49-F238E27FC236}">
                <a16:creationId xmlns:a16="http://schemas.microsoft.com/office/drawing/2014/main" id="{CCCC7427-8045-4B95-9170-92E6EF6EB33C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352000" y="0"/>
            <a:ext cx="3420000" cy="2592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 bilde 2</a:t>
            </a:r>
          </a:p>
        </p:txBody>
      </p:sp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DBC048E8-BE31-4C00-999A-87E1E8D977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715" y="3173506"/>
            <a:ext cx="9847062" cy="1326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4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tre bilder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F086707E-73C6-42D7-8341-430749AEADF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62216" y="4520658"/>
            <a:ext cx="6826059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avdeling.</a:t>
            </a: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37C1F5E2-EAC2-40D9-8401-564CC1EA7F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7" name="Bilde 16">
            <a:extLst>
              <a:ext uri="{FF2B5EF4-FFF2-40B4-BE49-F238E27FC236}">
                <a16:creationId xmlns:a16="http://schemas.microsoft.com/office/drawing/2014/main" id="{AFCECF22-4434-43B2-9CC1-26097DE0128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35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B25F000E-37A8-4940-9530-AC41E4F2980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52260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/>
              <a:t>Klikk på ikonet for å legge til et bilde</a:t>
            </a:r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1859" y="2728451"/>
            <a:ext cx="9904918" cy="927561"/>
          </a:xfrm>
          <a:prstGeom prst="rect">
            <a:avLst/>
          </a:prstGeom>
          <a:effectLst>
            <a:outerShdw blurRad="50800" dist="25400" dir="2700000" algn="tl" rotWithShape="0">
              <a:schemeClr val="tx1">
                <a:alpha val="40000"/>
              </a:schemeClr>
            </a:outerShdw>
          </a:effectLst>
        </p:spPr>
        <p:txBody>
          <a:bodyPr anchor="b"/>
          <a:lstStyle>
            <a:lvl1pPr algn="l">
              <a:defRPr sz="5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54) </a:t>
            </a:r>
            <a:r>
              <a:rPr lang="nb-NO" dirty="0" err="1"/>
              <a:t>bildemal</a:t>
            </a:r>
            <a:endParaRPr lang="nb-NO" dirty="0"/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8BEBCF7A-C37A-4B02-B277-083E4CB6AD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9" y="3952084"/>
            <a:ext cx="4941876" cy="10366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56788206-D5AB-41F9-80E6-8340542FB7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8" name="Bilde 7">
            <a:extLst>
              <a:ext uri="{FF2B5EF4-FFF2-40B4-BE49-F238E27FC236}">
                <a16:creationId xmlns:a16="http://schemas.microsoft.com/office/drawing/2014/main" id="{55A44D97-1F9A-4245-97DB-B1718D3E83A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73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Sjumilssteg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>
            <a:extLst>
              <a:ext uri="{FF2B5EF4-FFF2-40B4-BE49-F238E27FC236}">
                <a16:creationId xmlns:a16="http://schemas.microsoft.com/office/drawing/2014/main" id="{C820F921-B1FB-4C7D-947B-927D22FBD2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224272"/>
          </a:xfrm>
          <a:prstGeom prst="rect">
            <a:avLst/>
          </a:prstGeom>
        </p:spPr>
      </p:pic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1701" y="1122363"/>
            <a:ext cx="9829799" cy="2387600"/>
          </a:xfrm>
          <a:prstGeom prst="rect">
            <a:avLst/>
          </a:prstGeom>
          <a:effectLst>
            <a:outerShdw blurRad="50800" dist="38100" dir="2700000" algn="tl" rotWithShape="0">
              <a:schemeClr val="tx1">
                <a:alpha val="11000"/>
              </a:schemeClr>
            </a:outerShdw>
          </a:effectLst>
        </p:spPr>
        <p:txBody>
          <a:bodyPr anchor="b"/>
          <a:lstStyle>
            <a:lvl1pPr algn="l">
              <a:defRPr sz="5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for Sjumilssteget</a:t>
            </a:r>
          </a:p>
        </p:txBody>
      </p:sp>
      <p:sp>
        <p:nvSpPr>
          <p:cNvPr id="11" name="Plassholder for tekst 6">
            <a:extLst>
              <a:ext uri="{FF2B5EF4-FFF2-40B4-BE49-F238E27FC236}">
                <a16:creationId xmlns:a16="http://schemas.microsoft.com/office/drawing/2014/main" id="{DB4086AD-CE9C-4879-A5B8-BC4278632B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9" y="3945157"/>
            <a:ext cx="4941876" cy="1036667"/>
          </a:xfrm>
          <a:prstGeom prst="rect">
            <a:avLst/>
          </a:prstGeom>
          <a:effectLst>
            <a:outerShdw blurRad="50800" dist="38100" dir="2700000" algn="tl" rotWithShape="0">
              <a:schemeClr val="bg1">
                <a:alpha val="25000"/>
              </a:schemeClr>
            </a:outerShdw>
          </a:effectLst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4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80963FE4-15FB-4A02-BF6F-86DA52DE81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3080" y="4463490"/>
            <a:ext cx="1580933" cy="521982"/>
          </a:xfrm>
          <a:prstGeom prst="rect">
            <a:avLst/>
          </a:prstGeom>
        </p:spPr>
      </p:pic>
      <p:pic>
        <p:nvPicPr>
          <p:cNvPr id="9" name="Bilde 8">
            <a:extLst>
              <a:ext uri="{FF2B5EF4-FFF2-40B4-BE49-F238E27FC236}">
                <a16:creationId xmlns:a16="http://schemas.microsoft.com/office/drawing/2014/main" id="{231B145F-CB43-4E87-9B39-53B6091C8E2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980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39" name="Plassholder for tekst 37">
            <a:extLst>
              <a:ext uri="{FF2B5EF4-FFF2-40B4-BE49-F238E27FC236}">
                <a16:creationId xmlns:a16="http://schemas.microsoft.com/office/drawing/2014/main" id="{2F115D20-C136-40E3-BA4F-92B43A3D707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4F464157-D61E-4BC0-A730-8F2B47E9BE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24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>
            <a:extLst>
              <a:ext uri="{FF2B5EF4-FFF2-40B4-BE49-F238E27FC236}">
                <a16:creationId xmlns:a16="http://schemas.microsoft.com/office/drawing/2014/main" id="{B7A5C0EF-D6AE-4DC0-9C4A-98CACCE3F362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0E22CC3F-B1E4-439E-AD2C-365EB63BD0D5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A313FA3F-7BA2-4A81-9EC3-B718AACCD38C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9" name="Plassholder for tekst 37">
            <a:extLst>
              <a:ext uri="{FF2B5EF4-FFF2-40B4-BE49-F238E27FC236}">
                <a16:creationId xmlns:a16="http://schemas.microsoft.com/office/drawing/2014/main" id="{579AAE86-25D6-4547-B61E-07621E6805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12" name="Plassholder for tekst 37">
            <a:extLst>
              <a:ext uri="{FF2B5EF4-FFF2-40B4-BE49-F238E27FC236}">
                <a16:creationId xmlns:a16="http://schemas.microsoft.com/office/drawing/2014/main" id="{EE53005B-2098-4CDA-B68C-FAC23E6EDF7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146E3D18-B3A6-4ABF-92D3-234B19B811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2798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+ faktabo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492621" y="2164467"/>
            <a:ext cx="3643689" cy="4144258"/>
          </a:xfrm>
          <a:prstGeom prst="rect">
            <a:avLst/>
          </a:prstGeom>
          <a:solidFill>
            <a:srgbClr val="00244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788275" y="2468281"/>
            <a:ext cx="3044826" cy="3516593"/>
          </a:xfrm>
          <a:prstGeom prst="rect">
            <a:avLst/>
          </a:prstGeom>
        </p:spPr>
        <p:txBody>
          <a:bodyPr numCol="1"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I </a:t>
            </a:r>
            <a:r>
              <a:rPr lang="nb-NO" dirty="0" err="1"/>
              <a:t>faktaboksen</a:t>
            </a:r>
            <a:r>
              <a:rPr lang="nb-NO" dirty="0"/>
              <a:t> kan du skrive viktig informasjon som hører til tema du snakker om. </a:t>
            </a:r>
            <a:br>
              <a:rPr lang="nb-NO" dirty="0"/>
            </a:br>
            <a:r>
              <a:rPr lang="nb-NO" dirty="0"/>
              <a:t>For eksempel en lovparagraf, statistikk eller en huskeliste med nyttige tips.</a:t>
            </a:r>
            <a:br>
              <a:rPr lang="nb-NO" dirty="0"/>
            </a:br>
            <a:r>
              <a:rPr lang="nb-NO" dirty="0"/>
              <a:t>Bruk stor bokstav og punktum i dersom det er hele setninger i hvert punkt.</a:t>
            </a:r>
            <a:br>
              <a:rPr lang="nb-NO" dirty="0"/>
            </a:br>
            <a:r>
              <a:rPr lang="nb-NO" dirty="0"/>
              <a:t>Skriv gjerne inn kilde for fakta, som for eksempel SSB.no.</a:t>
            </a:r>
          </a:p>
        </p:txBody>
      </p:sp>
      <p:sp>
        <p:nvSpPr>
          <p:cNvPr id="15" name="Plassholder for tittel 1">
            <a:extLst>
              <a:ext uri="{FF2B5EF4-FFF2-40B4-BE49-F238E27FC236}">
                <a16:creationId xmlns:a16="http://schemas.microsoft.com/office/drawing/2014/main" id="{86BEE725-2BED-4954-90BD-F58FC2EC92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2" y="873126"/>
            <a:ext cx="10080626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1" name="Plassholder for tekst 37">
            <a:extLst>
              <a:ext uri="{FF2B5EF4-FFF2-40B4-BE49-F238E27FC236}">
                <a16:creationId xmlns:a16="http://schemas.microsoft.com/office/drawing/2014/main" id="{709C256E-3453-444E-9DA4-926896843EE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5688" y="2164467"/>
            <a:ext cx="6150591" cy="414425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 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  <a:p>
            <a:pPr lvl="0"/>
            <a:endParaRPr lang="nb-NO" dirty="0"/>
          </a:p>
        </p:txBody>
      </p:sp>
      <p:sp>
        <p:nvSpPr>
          <p:cNvPr id="23" name="Plassholder for lysbildenummer 5">
            <a:extLst>
              <a:ext uri="{FF2B5EF4-FFF2-40B4-BE49-F238E27FC236}">
                <a16:creationId xmlns:a16="http://schemas.microsoft.com/office/drawing/2014/main" id="{1A68D441-1FE4-45DF-A9CA-628415C9F5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4" name="TekstSylinder 23">
            <a:extLst>
              <a:ext uri="{FF2B5EF4-FFF2-40B4-BE49-F238E27FC236}">
                <a16:creationId xmlns:a16="http://schemas.microsoft.com/office/drawing/2014/main" id="{3CC8C128-2F49-404D-A2E6-C30A58B3F6F8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A92FA234-1C3D-4926-B19D-B4FC10AC74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616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v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2695388"/>
            <a:ext cx="5040306" cy="361333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</a:t>
            </a:r>
            <a:br>
              <a:rPr lang="nb-NO" dirty="0"/>
            </a:br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5552141" cy="68001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det du skal snakke om. </a:t>
            </a:r>
            <a:br>
              <a:rPr lang="nb-NO"/>
            </a:br>
            <a:br>
              <a:rPr lang="nb-NO"/>
            </a:br>
            <a:br>
              <a:rPr lang="nb-NO"/>
            </a:br>
            <a:r>
              <a:rPr lang="nb-NO"/>
              <a:t>Har du ikke bilde som passer til tema, kan du bruke en </a:t>
            </a:r>
            <a:r>
              <a:rPr lang="nb-NO" err="1"/>
              <a:t>malside</a:t>
            </a:r>
            <a:r>
              <a:rPr lang="nb-NO"/>
              <a:t> uten bilde. </a:t>
            </a:r>
          </a:p>
          <a:p>
            <a:endParaRPr lang="nb-NO"/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1426144"/>
            <a:ext cx="5040306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7373CDF4-BFBE-4FCB-B38E-D0FBBDCBDACC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0E873371-82D0-4343-A34E-2316BA10B5CF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9" name="TekstSylinder 18">
            <a:extLst>
              <a:ext uri="{FF2B5EF4-FFF2-40B4-BE49-F238E27FC236}">
                <a16:creationId xmlns:a16="http://schemas.microsoft.com/office/drawing/2014/main" id="{7602988D-E292-4CF2-9D58-3DFB70E57FD5}"/>
              </a:ext>
            </a:extLst>
          </p:cNvPr>
          <p:cNvSpPr txBox="1"/>
          <p:nvPr userDrawn="1"/>
        </p:nvSpPr>
        <p:spPr>
          <a:xfrm>
            <a:off x="5899150" y="658731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2FA60F08-6BD9-4C46-909F-CA25100A039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39148" y="6600400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BD42D404-3A7D-4C6D-8B57-8F5A1BA61A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5581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- innhold -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8" y="2164466"/>
            <a:ext cx="10225087" cy="414425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19813" y="2486213"/>
            <a:ext cx="6400800" cy="358588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 </a:t>
            </a:r>
            <a:br>
              <a:rPr lang="nb-NO" dirty="0"/>
            </a:br>
            <a:r>
              <a:rPr lang="nb-NO" dirty="0"/>
              <a:t>Mye tekst vil gjøre at publikum leser, og ikke hører etter.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055687" y="2164466"/>
            <a:ext cx="3348037" cy="414425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1055687" y="6398168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5" y="6411256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29F86442-67F8-4A18-AC07-0C59FEB11E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27" t="9539" r="78245" b="18819"/>
          <a:stretch/>
        </p:blipFill>
        <p:spPr>
          <a:xfrm>
            <a:off x="8663812" y="2164466"/>
            <a:ext cx="2616963" cy="4144259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D8434520-EF28-4BC6-8818-60978268EC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2391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/Mellom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E33C9673-3931-4FE0-A4BD-4B8121B83A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4" t="17808" b="1715"/>
          <a:stretch/>
        </p:blipFill>
        <p:spPr>
          <a:xfrm>
            <a:off x="1065520" y="1256505"/>
            <a:ext cx="6370602" cy="4655325"/>
          </a:xfrm>
          <a:prstGeom prst="rect">
            <a:avLst/>
          </a:prstGeom>
        </p:spPr>
      </p:pic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518834" y="1859796"/>
            <a:ext cx="8880528" cy="3448373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lang="da-DK" sz="3200" dirty="0" smtClean="0"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32) til for eksempel sitat, viktig poeng du vil vektlegge, </a:t>
            </a:r>
            <a:r>
              <a:rPr lang="nb-NO" dirty="0" err="1"/>
              <a:t>kapitteldeler</a:t>
            </a:r>
            <a:r>
              <a:rPr lang="nb-NO" dirty="0"/>
              <a:t> eller oppgavetekst.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A6F6885A-585D-4728-96A3-6A74DFDE37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456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 +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7178112" y="604224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418110" y="6055330"/>
            <a:ext cx="3718203" cy="150325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1AF51B00-46F1-43BA-97E0-DC752D5D079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6" t="-26237" r="-1446" b="51249"/>
          <a:stretch/>
        </p:blipFill>
        <p:spPr>
          <a:xfrm>
            <a:off x="1055688" y="1586611"/>
            <a:ext cx="6935787" cy="4337825"/>
          </a:xfrm>
          <a:prstGeom prst="rect">
            <a:avLst/>
          </a:prstGeom>
        </p:spPr>
      </p:pic>
      <p:sp>
        <p:nvSpPr>
          <p:cNvPr id="13" name="Plassholder for tekst 37">
            <a:extLst>
              <a:ext uri="{FF2B5EF4-FFF2-40B4-BE49-F238E27FC236}">
                <a16:creationId xmlns:a16="http://schemas.microsoft.com/office/drawing/2014/main" id="{F8806A24-CB5B-4200-91AE-ACD183E19F3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19120" y="1693386"/>
            <a:ext cx="5158129" cy="371532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28) til for eksempel sitat eller viktig poeng du vil vektlegge.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76313" y="1244436"/>
            <a:ext cx="3960000" cy="46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pic>
        <p:nvPicPr>
          <p:cNvPr id="14" name="Bilde 13">
            <a:extLst>
              <a:ext uri="{FF2B5EF4-FFF2-40B4-BE49-F238E27FC236}">
                <a16:creationId xmlns:a16="http://schemas.microsoft.com/office/drawing/2014/main" id="{9EED7040-0B63-4900-BC21-A44A2553541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32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5029201"/>
            <a:ext cx="4845928" cy="106631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521970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6290383" y="5029201"/>
            <a:ext cx="4845929" cy="1058263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to bilder med tekst</a:t>
            </a:r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6"/>
            <a:ext cx="4845927" cy="272583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for på ikonet for å sette inn bilde 1</a:t>
            </a:r>
          </a:p>
        </p:txBody>
      </p:sp>
      <p:sp>
        <p:nvSpPr>
          <p:cNvPr id="29" name="Plassholder for lysbildenummer 5">
            <a:extLst>
              <a:ext uri="{FF2B5EF4-FFF2-40B4-BE49-F238E27FC236}">
                <a16:creationId xmlns:a16="http://schemas.microsoft.com/office/drawing/2014/main" id="{62B7398D-EA06-494A-93CC-79FAB5A4B911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0" name="TekstSylinder 29">
            <a:extLst>
              <a:ext uri="{FF2B5EF4-FFF2-40B4-BE49-F238E27FC236}">
                <a16:creationId xmlns:a16="http://schemas.microsoft.com/office/drawing/2014/main" id="{99722221-F0DE-4D9F-B6ED-E73D20D5DFA0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4" name="Plassholder for bilde 21">
            <a:extLst>
              <a:ext uri="{FF2B5EF4-FFF2-40B4-BE49-F238E27FC236}">
                <a16:creationId xmlns:a16="http://schemas.microsoft.com/office/drawing/2014/main" id="{6F608E0E-4EAB-457C-A166-7D2B9512877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284034" y="2112866"/>
            <a:ext cx="4845928" cy="272583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 inn bilde 2</a:t>
            </a:r>
          </a:p>
        </p:txBody>
      </p:sp>
      <p:sp>
        <p:nvSpPr>
          <p:cNvPr id="35" name="Plassholder for tekst 8">
            <a:extLst>
              <a:ext uri="{FF2B5EF4-FFF2-40B4-BE49-F238E27FC236}">
                <a16:creationId xmlns:a16="http://schemas.microsoft.com/office/drawing/2014/main" id="{39DF0B6E-B830-4C7D-A84C-DCEE2F4AB7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02377" y="521335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36" name="TekstSylinder 35">
            <a:extLst>
              <a:ext uri="{FF2B5EF4-FFF2-40B4-BE49-F238E27FC236}">
                <a16:creationId xmlns:a16="http://schemas.microsoft.com/office/drawing/2014/main" id="{7316ECC6-698F-4C07-84A4-867F79EF57B8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7" name="Plassholder for tekst 3">
            <a:extLst>
              <a:ext uri="{FF2B5EF4-FFF2-40B4-BE49-F238E27FC236}">
                <a16:creationId xmlns:a16="http://schemas.microsoft.com/office/drawing/2014/main" id="{5D73572D-EBD9-4707-BB21-25F1FDB05D1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601669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31A793CB-45EB-40DA-98ED-FFE0BC3AEE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565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3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4265903"/>
            <a:ext cx="3168000" cy="182960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4439670"/>
            <a:ext cx="2686050" cy="142486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og faktaboksene på denne </a:t>
            </a:r>
            <a:r>
              <a:rPr lang="nb-NO" dirty="0" err="1"/>
              <a:t>malsiden</a:t>
            </a:r>
            <a:r>
              <a:rPr lang="nb-NO" dirty="0"/>
              <a:t> kan brukes for å sammenlikne noe.</a:t>
            </a:r>
            <a:br>
              <a:rPr lang="nb-NO" dirty="0"/>
            </a:br>
            <a:r>
              <a:rPr lang="nb-NO" dirty="0"/>
              <a:t>For eksempel hvis du har tre bilder som viser en utvikling.</a:t>
            </a: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512000" y="4273951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52975" y="4447716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kan brukes til å illustrere tre viktige poeng.</a:t>
            </a:r>
            <a:br>
              <a:rPr lang="nb-NO" dirty="0"/>
            </a:br>
            <a:r>
              <a:rPr lang="nb-NO" dirty="0"/>
              <a:t>Kart, bilder og illustrasjoner kan settes inn og brukes for å sammenlikne noe innen alle fagfelt. 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68313" y="4265903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09288" y="4439668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Eksempler kan være naturtyper, arter, byer, brukergrupper, kommuner, områder, personer og så videre.</a:t>
            </a:r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tre bilder +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1</a:t>
            </a:r>
          </a:p>
        </p:txBody>
      </p:sp>
      <p:sp>
        <p:nvSpPr>
          <p:cNvPr id="18" name="Plassholder for bilde 21">
            <a:extLst>
              <a:ext uri="{FF2B5EF4-FFF2-40B4-BE49-F238E27FC236}">
                <a16:creationId xmlns:a16="http://schemas.microsoft.com/office/drawing/2014/main" id="{021DA3E9-E13E-4C25-BA5D-6652BA1F0080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512000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2</a:t>
            </a:r>
          </a:p>
        </p:txBody>
      </p:sp>
      <p:sp>
        <p:nvSpPr>
          <p:cNvPr id="19" name="Plassholder for bilde 21">
            <a:extLst>
              <a:ext uri="{FF2B5EF4-FFF2-40B4-BE49-F238E27FC236}">
                <a16:creationId xmlns:a16="http://schemas.microsoft.com/office/drawing/2014/main" id="{C0F341BD-FA74-49C6-B4D5-F0BAC35B78C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949946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3</a:t>
            </a:r>
          </a:p>
        </p:txBody>
      </p:sp>
      <p:sp>
        <p:nvSpPr>
          <p:cNvPr id="36" name="Plassholder for lysbildenummer 5">
            <a:extLst>
              <a:ext uri="{FF2B5EF4-FFF2-40B4-BE49-F238E27FC236}">
                <a16:creationId xmlns:a16="http://schemas.microsoft.com/office/drawing/2014/main" id="{3D7EBAB9-B4BE-490D-BF64-28601485CF4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7" name="TekstSylinder 36">
            <a:extLst>
              <a:ext uri="{FF2B5EF4-FFF2-40B4-BE49-F238E27FC236}">
                <a16:creationId xmlns:a16="http://schemas.microsoft.com/office/drawing/2014/main" id="{38E43C12-A815-4C45-9C0C-4C6FE65FD39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40" name="TekstSylinder 39">
            <a:extLst>
              <a:ext uri="{FF2B5EF4-FFF2-40B4-BE49-F238E27FC236}">
                <a16:creationId xmlns:a16="http://schemas.microsoft.com/office/drawing/2014/main" id="{ED5FD058-A83F-40A1-AB19-9459FCA3852E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41" name="Plassholder for tekst 3">
            <a:extLst>
              <a:ext uri="{FF2B5EF4-FFF2-40B4-BE49-F238E27FC236}">
                <a16:creationId xmlns:a16="http://schemas.microsoft.com/office/drawing/2014/main" id="{37B15E49-CE91-415B-989E-461A9908C9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592144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198B4524-8164-42F2-A2DD-F74BF0073D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felles tittel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e 11">
            <a:extLst>
              <a:ext uri="{FF2B5EF4-FFF2-40B4-BE49-F238E27FC236}">
                <a16:creationId xmlns:a16="http://schemas.microsoft.com/office/drawing/2014/main" id="{292FB4A1-6110-4C3C-B391-BA8B33CB07F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4" t="13140" r="-19292" b="13775"/>
          <a:stretch/>
        </p:blipFill>
        <p:spPr>
          <a:xfrm>
            <a:off x="0" y="-7374"/>
            <a:ext cx="2411361" cy="6799006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2211295"/>
            <a:ext cx="3201671" cy="410680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500828"/>
            <a:ext cx="2605138" cy="350715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5164" y="2220673"/>
            <a:ext cx="3240000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510205"/>
            <a:ext cx="2599766" cy="349777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4642" y="2211296"/>
            <a:ext cx="3201671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500828"/>
            <a:ext cx="2601585" cy="3518366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sp>
        <p:nvSpPr>
          <p:cNvPr id="17" name="Plassholder for tekst 4">
            <a:extLst>
              <a:ext uri="{FF2B5EF4-FFF2-40B4-BE49-F238E27FC236}">
                <a16:creationId xmlns:a16="http://schemas.microsoft.com/office/drawing/2014/main" id="{037073BD-E598-4E5F-B1EE-F55681A71E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Felles overskrift (pkt. 36) for tre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24" name="Plassholder for lysbildenummer 5">
            <a:extLst>
              <a:ext uri="{FF2B5EF4-FFF2-40B4-BE49-F238E27FC236}">
                <a16:creationId xmlns:a16="http://schemas.microsoft.com/office/drawing/2014/main" id="{1AA4BDAA-AA79-4AF5-B9D8-BAA24CB9C67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6" name="TekstSylinder 25">
            <a:extLst>
              <a:ext uri="{FF2B5EF4-FFF2-40B4-BE49-F238E27FC236}">
                <a16:creationId xmlns:a16="http://schemas.microsoft.com/office/drawing/2014/main" id="{F698C9B9-9370-4D40-92EA-EE1674C825B1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951C16E4-6BB9-4C56-8466-324319806EC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7478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egne titler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>
            <a:extLst>
              <a:ext uri="{FF2B5EF4-FFF2-40B4-BE49-F238E27FC236}">
                <a16:creationId xmlns:a16="http://schemas.microsoft.com/office/drawing/2014/main" id="{5281FB71-5236-44BA-B16C-62F0FCCE37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8" t="28312" r="-1664" b="-957"/>
          <a:stretch/>
        </p:blipFill>
        <p:spPr>
          <a:xfrm>
            <a:off x="0" y="0"/>
            <a:ext cx="2359272" cy="6758071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1104900"/>
            <a:ext cx="3201671" cy="5203825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6330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6973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932D5A4-F404-48C4-93C4-712FCC6A162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357262" y="1397001"/>
            <a:ext cx="2605138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1</a:t>
            </a:r>
          </a:p>
        </p:txBody>
      </p:sp>
      <p:sp>
        <p:nvSpPr>
          <p:cNvPr id="15" name="Plassholder for tekst 2">
            <a:extLst>
              <a:ext uri="{FF2B5EF4-FFF2-40B4-BE49-F238E27FC236}">
                <a16:creationId xmlns:a16="http://schemas.microsoft.com/office/drawing/2014/main" id="{7092F267-7936-4D7E-AB24-A3C4C0705E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796116" y="1397002"/>
            <a:ext cx="2599767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2</a:t>
            </a:r>
          </a:p>
        </p:txBody>
      </p:sp>
      <p:sp>
        <p:nvSpPr>
          <p:cNvPr id="17" name="Plassholder for tekst 2">
            <a:extLst>
              <a:ext uri="{FF2B5EF4-FFF2-40B4-BE49-F238E27FC236}">
                <a16:creationId xmlns:a16="http://schemas.microsoft.com/office/drawing/2014/main" id="{836D24B0-CE4C-45E9-88BA-428E6F489B6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33152" y="1397001"/>
            <a:ext cx="2601585" cy="1093651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3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1E3CFF66-C480-411E-8A1B-3508A0501D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ekstSylinder 20">
            <a:extLst>
              <a:ext uri="{FF2B5EF4-FFF2-40B4-BE49-F238E27FC236}">
                <a16:creationId xmlns:a16="http://schemas.microsoft.com/office/drawing/2014/main" id="{66591FA5-6FFD-46B8-9B0F-F21B63E6B78C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27" name="Plassholder for tekst 8">
            <a:extLst>
              <a:ext uri="{FF2B5EF4-FFF2-40B4-BE49-F238E27FC236}">
                <a16:creationId xmlns:a16="http://schemas.microsoft.com/office/drawing/2014/main" id="{8EE39E4B-F344-4198-AF1B-CF3EDBD9825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725784"/>
            <a:ext cx="2605138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 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8" name="Plassholder for tekst 8">
            <a:extLst>
              <a:ext uri="{FF2B5EF4-FFF2-40B4-BE49-F238E27FC236}">
                <a16:creationId xmlns:a16="http://schemas.microsoft.com/office/drawing/2014/main" id="{C8765A32-4890-4C82-9997-A3C76276CF5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725785"/>
            <a:ext cx="2599766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 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9" name="Plassholder for tekst 8">
            <a:extLst>
              <a:ext uri="{FF2B5EF4-FFF2-40B4-BE49-F238E27FC236}">
                <a16:creationId xmlns:a16="http://schemas.microsoft.com/office/drawing/2014/main" id="{DB84BA7C-C40C-4A30-8F56-CA34FC964BE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725784"/>
            <a:ext cx="2601585" cy="3293409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4D718755-CF9E-4429-B5B0-AD6F0FED92F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5074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E62D7BC0-0959-4646-A1B9-535C1C27A2AA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4492"/>
            <a:ext cx="12192000" cy="6624000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bilde som dekker hele skjermen.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 og/eller eier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65313A6B-DA5B-4674-A4E2-6AC10DC3ABC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 dirty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8" name="Plassholder for lysbildenummer 5">
            <a:extLst>
              <a:ext uri="{FF2B5EF4-FFF2-40B4-BE49-F238E27FC236}">
                <a16:creationId xmlns:a16="http://schemas.microsoft.com/office/drawing/2014/main" id="{D02C766E-7117-44E9-A6B7-128D5AA400B3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kstSylinder 8">
            <a:extLst>
              <a:ext uri="{FF2B5EF4-FFF2-40B4-BE49-F238E27FC236}">
                <a16:creationId xmlns:a16="http://schemas.microsoft.com/office/drawing/2014/main" id="{A9264222-F2ED-4044-A7CD-7C63D4A2EE78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0" name="Plassholder for tekst 3">
            <a:extLst>
              <a:ext uri="{FF2B5EF4-FFF2-40B4-BE49-F238E27FC236}">
                <a16:creationId xmlns:a16="http://schemas.microsoft.com/office/drawing/2014/main" id="{11FEC603-5563-416F-A5D9-6EF0FE508C3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5"/>
            <a:ext cx="8155355" cy="137044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</p:spTree>
    <p:extLst>
      <p:ext uri="{BB962C8B-B14F-4D97-AF65-F5344CB8AC3E}">
        <p14:creationId xmlns:p14="http://schemas.microsoft.com/office/powerpoint/2010/main" val="3342277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FAE01CCF-5656-4C51-9B8F-17B85B5040C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09600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2.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74E7BE4E-EAD6-492B-B113-71C0E078FEEB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FEE4EEDD-8338-4EB5-93FE-708D1B1BECE5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 dirty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5" name="Plassholder for tekst 3">
            <a:extLst>
              <a:ext uri="{FF2B5EF4-FFF2-40B4-BE49-F238E27FC236}">
                <a16:creationId xmlns:a16="http://schemas.microsoft.com/office/drawing/2014/main" id="{85C68640-E0DE-4C9F-B22C-ECC94420924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5"/>
            <a:ext cx="8155355" cy="137044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E1820537-7188-44C7-AA4F-4F92BF8BCC3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AD36F2C1-F98E-4C25-8CDF-D3BED94FD838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</p:spTree>
    <p:extLst>
      <p:ext uri="{BB962C8B-B14F-4D97-AF65-F5344CB8AC3E}">
        <p14:creationId xmlns:p14="http://schemas.microsoft.com/office/powerpoint/2010/main" val="1681282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1680" y="0"/>
            <a:ext cx="6096000" cy="3393652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1" name="Plassholder for bilde 3">
            <a:extLst>
              <a:ext uri="{FF2B5EF4-FFF2-40B4-BE49-F238E27FC236}">
                <a16:creationId xmlns:a16="http://schemas.microsoft.com/office/drawing/2014/main" id="{48FD7EA8-B8FA-491A-ADCE-CC85114557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3393651"/>
            <a:ext cx="6096000" cy="322177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 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5DAED793-F6DF-4393-B5B7-00BD9C67A0D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6BB90A15-C6FD-4F5E-819D-6BE960B48C80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6E1C8271-B83B-4C8C-8EBE-CA752B6270A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6" name="Plassholder for tekst 3">
            <a:extLst>
              <a:ext uri="{FF2B5EF4-FFF2-40B4-BE49-F238E27FC236}">
                <a16:creationId xmlns:a16="http://schemas.microsoft.com/office/drawing/2014/main" id="{83F8A895-256D-4B52-B4C1-DF95A52888B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5599"/>
            <a:ext cx="8358556" cy="135139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EB1C0BE0-2375-43E1-8190-E4D337FBC41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41B99EF6-D8AD-433A-BE5E-2B3515EE8917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</p:spTree>
    <p:extLst>
      <p:ext uri="{BB962C8B-B14F-4D97-AF65-F5344CB8AC3E}">
        <p14:creationId xmlns:p14="http://schemas.microsoft.com/office/powerpoint/2010/main" val="943323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597491D4-E5C2-4A3A-B7A7-D5E62BAAD7E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4" name="Plassholder for bilde 3">
            <a:extLst>
              <a:ext uri="{FF2B5EF4-FFF2-40B4-BE49-F238E27FC236}">
                <a16:creationId xmlns:a16="http://schemas.microsoft.com/office/drawing/2014/main" id="{329942B5-7A94-4D27-9BF2-43A757EA223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30844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3.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063328CC-F328-4150-9BA4-2367AC2BA0A8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01A36E7F-ACC5-459A-91F0-51736B28EE6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85CE1348-486B-40A4-B506-EC57977010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4"/>
            <a:ext cx="8304767" cy="138949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bildene).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40B944C6-3148-4102-8C55-F1412576CE37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" name="TekstSylinder 19">
            <a:extLst>
              <a:ext uri="{FF2B5EF4-FFF2-40B4-BE49-F238E27FC236}">
                <a16:creationId xmlns:a16="http://schemas.microsoft.com/office/drawing/2014/main" id="{8C9208AA-F53D-450E-BDAA-14D607FACDFD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21" name="Plassholder for bilde 3">
            <a:extLst>
              <a:ext uri="{FF2B5EF4-FFF2-40B4-BE49-F238E27FC236}">
                <a16:creationId xmlns:a16="http://schemas.microsoft.com/office/drawing/2014/main" id="{BB250A6E-8148-4714-866F-E5BB2DA40558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096000" y="-356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22" name="Plassholder for bilde 3">
            <a:extLst>
              <a:ext uri="{FF2B5EF4-FFF2-40B4-BE49-F238E27FC236}">
                <a16:creationId xmlns:a16="http://schemas.microsoft.com/office/drawing/2014/main" id="{2F9E4AE3-E1A0-448B-AE65-725785A17519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6096000" y="3304879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4.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98536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media 6">
            <a:extLst>
              <a:ext uri="{FF2B5EF4-FFF2-40B4-BE49-F238E27FC236}">
                <a16:creationId xmlns:a16="http://schemas.microsoft.com/office/drawing/2014/main" id="{135B5083-9455-45F9-A33C-53405C67A856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0"/>
            </a:lvl1pPr>
          </a:lstStyle>
          <a:p>
            <a:r>
              <a:rPr lang="nb-NO" dirty="0"/>
              <a:t>Klikk på ikonet for å sette inn video som ligger lagret på datamaskinen.</a:t>
            </a:r>
            <a:br>
              <a:rPr lang="nb-NO" dirty="0"/>
            </a:br>
            <a:r>
              <a:rPr lang="nb-NO" dirty="0"/>
              <a:t>Videoer fra nettet kan ikke settes inn.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NB. Når du setter inn video i presentasjon, blir filstørrelsen veldig stor.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Det er lurt at både presentasjon og videofil ligger lagret på samme datamaskin</a:t>
            </a:r>
            <a:br>
              <a:rPr lang="nb-NO" dirty="0"/>
            </a:br>
            <a:r>
              <a:rPr lang="nb-NO" dirty="0"/>
              <a:t> som presentasjonen spilles av på.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Last eventuelt presentasjonen over fra minnepinne til maskin.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Hvis ikke kan avspillingen gå veldig tregt eller hakke.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377877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sasjonskart uten seksjo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>
            <a:extLst>
              <a:ext uri="{FF2B5EF4-FFF2-40B4-BE49-F238E27FC236}">
                <a16:creationId xmlns:a16="http://schemas.microsoft.com/office/drawing/2014/main" id="{72EF0751-2B5B-4284-833D-CA315BECB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b="17283"/>
          <a:stretch/>
        </p:blipFill>
        <p:spPr>
          <a:xfrm>
            <a:off x="0" y="3615079"/>
            <a:ext cx="7425160" cy="3178737"/>
          </a:xfrm>
          <a:prstGeom prst="rect">
            <a:avLst/>
          </a:prstGeom>
        </p:spPr>
      </p:pic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555B8594-3D12-4F0A-BC64-E01D0B48C44F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F05A7E26-7E84-456D-8A77-B06978B0F8DF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8DE97E4E-7214-4621-A6CE-34EFB48D56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pic>
        <p:nvPicPr>
          <p:cNvPr id="6" name="Bilde 5">
            <a:extLst>
              <a:ext uri="{FF2B5EF4-FFF2-40B4-BE49-F238E27FC236}">
                <a16:creationId xmlns:a16="http://schemas.microsoft.com/office/drawing/2014/main" id="{395EA75D-C669-4024-A4C7-7FF466D91B7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93417" y="873125"/>
            <a:ext cx="8425282" cy="432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396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sasjonskart med seksjo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>
            <a:extLst>
              <a:ext uri="{FF2B5EF4-FFF2-40B4-BE49-F238E27FC236}">
                <a16:creationId xmlns:a16="http://schemas.microsoft.com/office/drawing/2014/main" id="{611FD0BF-FAAF-4897-93DF-D0B00ABD54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b="17283"/>
          <a:stretch/>
        </p:blipFill>
        <p:spPr>
          <a:xfrm>
            <a:off x="0" y="3615079"/>
            <a:ext cx="7425160" cy="3178737"/>
          </a:xfrm>
          <a:prstGeom prst="rect">
            <a:avLst/>
          </a:prstGeom>
        </p:spPr>
      </p:pic>
      <p:sp>
        <p:nvSpPr>
          <p:cNvPr id="13" name="Plassholder for lysbildenummer 5">
            <a:extLst>
              <a:ext uri="{FF2B5EF4-FFF2-40B4-BE49-F238E27FC236}">
                <a16:creationId xmlns:a16="http://schemas.microsoft.com/office/drawing/2014/main" id="{A4417D52-51C9-4726-B690-F70EB9F6655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4CA72B0F-0B6D-4940-84F9-C4327226F03B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9" name="Rektangel 18">
            <a:extLst>
              <a:ext uri="{FF2B5EF4-FFF2-40B4-BE49-F238E27FC236}">
                <a16:creationId xmlns:a16="http://schemas.microsoft.com/office/drawing/2014/main" id="{065997F6-170A-4322-BCE3-1D9D100B314C}"/>
              </a:ext>
            </a:extLst>
          </p:cNvPr>
          <p:cNvSpPr/>
          <p:nvPr userDrawn="1"/>
        </p:nvSpPr>
        <p:spPr>
          <a:xfrm>
            <a:off x="0" y="6793818"/>
            <a:ext cx="12192000" cy="7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757E35CC-58BA-4E57-8A6D-63A1968BBF8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BD3391E9-6083-474A-AF9E-44F02AE91C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1049" y="693764"/>
            <a:ext cx="10469901" cy="564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6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86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8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487B7658-DA41-4D1E-81F6-F489F6F010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53" r="6209" b="15925"/>
          <a:stretch/>
        </p:blipFill>
        <p:spPr>
          <a:xfrm>
            <a:off x="4961603" y="-1"/>
            <a:ext cx="7230397" cy="6858001"/>
          </a:xfrm>
          <a:prstGeom prst="rect">
            <a:avLst/>
          </a:prstGeom>
        </p:spPr>
      </p:pic>
      <p:pic>
        <p:nvPicPr>
          <p:cNvPr id="19" name="Bilde 18">
            <a:extLst>
              <a:ext uri="{FF2B5EF4-FFF2-40B4-BE49-F238E27FC236}">
                <a16:creationId xmlns:a16="http://schemas.microsoft.com/office/drawing/2014/main" id="{C4ECA97A-E6CD-443F-B212-8A1120A9932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2761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5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60EAC154-F940-43C5-A5CE-3FE67FF8AAE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69"/>
          <a:stretch/>
        </p:blipFill>
        <p:spPr>
          <a:xfrm>
            <a:off x="5043433" y="283407"/>
            <a:ext cx="7148568" cy="6412977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8F86FF03-7E94-4A5D-A789-8FA40021BB2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9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4876801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1A63ECB9-4EC1-46DE-8ABB-66086258A4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876801" y="-58"/>
            <a:ext cx="7315200" cy="68580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Klikk på ikonet for å sette inn bilde som passer til den avsluttende siden din. </a:t>
            </a:r>
            <a:br>
              <a:rPr lang="nb-NO" dirty="0"/>
            </a:br>
            <a:br>
              <a:rPr lang="nb-NO" dirty="0"/>
            </a:br>
            <a:endParaRPr lang="nb-NO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nb-NO" dirty="0"/>
            </a:br>
            <a:r>
              <a:rPr lang="nb-NO" dirty="0"/>
              <a:t>Har du ikke bilde som passer til tema, kan du bruke en </a:t>
            </a:r>
            <a:r>
              <a:rPr lang="nb-NO" dirty="0" err="1"/>
              <a:t>malside</a:t>
            </a:r>
            <a:r>
              <a:rPr lang="nb-NO" dirty="0"/>
              <a:t> uten bilde. </a:t>
            </a:r>
          </a:p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8E4FBD05-0A6D-4BD8-AE79-60648C6B13B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48" t="11944" r="-1077" b="14626"/>
          <a:stretch/>
        </p:blipFill>
        <p:spPr>
          <a:xfrm>
            <a:off x="0" y="-57"/>
            <a:ext cx="1113338" cy="6858057"/>
          </a:xfrm>
          <a:prstGeom prst="rect">
            <a:avLst/>
          </a:prstGeom>
        </p:spPr>
      </p:pic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57DB4D93-69C3-4C85-94B3-FB1CCCAD82C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534401" y="6578104"/>
            <a:ext cx="3345074" cy="181967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 algn="r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C86F485D-915F-4273-A8A1-FE16466200A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414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5222119"/>
            <a:ext cx="12192000" cy="157708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A2E25528-2AA2-40E4-A95C-B0AE2228958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951" y="0"/>
            <a:ext cx="12192000" cy="52228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nb-NO" dirty="0"/>
              <a:t>Klikk på ikonet i midten for å sette inn et bilde på siste side i presentasjonen.</a:t>
            </a:r>
          </a:p>
        </p:txBody>
      </p:sp>
      <p:sp>
        <p:nvSpPr>
          <p:cNvPr id="22" name="Plassholder for tekst 9">
            <a:extLst>
              <a:ext uri="{FF2B5EF4-FFF2-40B4-BE49-F238E27FC236}">
                <a16:creationId xmlns:a16="http://schemas.microsoft.com/office/drawing/2014/main" id="{DFDAE691-7AD4-4AEA-BE0D-C69BCF1313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8651" y="1036321"/>
            <a:ext cx="3591125" cy="3206924"/>
          </a:xfrm>
          <a:prstGeom prst="rect">
            <a:avLst/>
          </a:prstGeom>
          <a:solidFill>
            <a:srgbClr val="00244E">
              <a:alpha val="80000"/>
            </a:srgbClr>
          </a:solidFill>
        </p:spPr>
        <p:txBody>
          <a:bodyPr wrap="square" lIns="324000" tIns="216000" rIns="252000" bIns="216000" anchor="ctr"/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69935EB5-EA56-40E3-885C-585EB177A2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83" t="29196" r="74740" b="29790"/>
          <a:stretch/>
        </p:blipFill>
        <p:spPr>
          <a:xfrm>
            <a:off x="10380617" y="5222119"/>
            <a:ext cx="1811383" cy="1633799"/>
          </a:xfrm>
          <a:prstGeom prst="rect">
            <a:avLst/>
          </a:prstGeom>
        </p:spPr>
      </p:pic>
      <p:sp>
        <p:nvSpPr>
          <p:cNvPr id="27" name="Plassholder for tekst 3">
            <a:extLst>
              <a:ext uri="{FF2B5EF4-FFF2-40B4-BE49-F238E27FC236}">
                <a16:creationId xmlns:a16="http://schemas.microsoft.com/office/drawing/2014/main" id="{8F07D5BA-48CD-4347-935E-32784EC97C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81966" y="5749013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4EE05753-9D49-4F8D-A32F-385E352349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1966" y="6050837"/>
            <a:ext cx="2772625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 her</a:t>
            </a:r>
          </a:p>
        </p:txBody>
      </p:sp>
      <p:sp>
        <p:nvSpPr>
          <p:cNvPr id="29" name="Plassholder for tekst 3">
            <a:extLst>
              <a:ext uri="{FF2B5EF4-FFF2-40B4-BE49-F238E27FC236}">
                <a16:creationId xmlns:a16="http://schemas.microsoft.com/office/drawing/2014/main" id="{08D8D5BA-DF3B-478D-823F-C82CE77B81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81963" y="6201750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telefonnummer</a:t>
            </a:r>
          </a:p>
        </p:txBody>
      </p:sp>
      <p:sp>
        <p:nvSpPr>
          <p:cNvPr id="30" name="Plassholder for tekst 3">
            <a:extLst>
              <a:ext uri="{FF2B5EF4-FFF2-40B4-BE49-F238E27FC236}">
                <a16:creationId xmlns:a16="http://schemas.microsoft.com/office/drawing/2014/main" id="{C6543016-07DA-41FD-8B8E-DF591F27FF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968" y="5899925"/>
            <a:ext cx="2772630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E831F85E-8785-4C6B-B398-C3BF356D2BB5}"/>
              </a:ext>
            </a:extLst>
          </p:cNvPr>
          <p:cNvSpPr txBox="1"/>
          <p:nvPr/>
        </p:nvSpPr>
        <p:spPr>
          <a:xfrm>
            <a:off x="8896396" y="5725022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975475F7-94A4-43AB-AFCC-48725A695B6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58650" y="5049866"/>
            <a:ext cx="3597487" cy="172253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69D4A491-9D7E-4D00-82ED-F7B6A546CCE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697" y="5773492"/>
            <a:ext cx="138505" cy="138505"/>
          </a:xfrm>
          <a:prstGeom prst="rect">
            <a:avLst/>
          </a:prstGeom>
        </p:spPr>
      </p:pic>
      <p:pic>
        <p:nvPicPr>
          <p:cNvPr id="14" name="Bilde 13">
            <a:extLst>
              <a:ext uri="{FF2B5EF4-FFF2-40B4-BE49-F238E27FC236}">
                <a16:creationId xmlns:a16="http://schemas.microsoft.com/office/drawing/2014/main" id="{5FF12AE2-FCFF-4B45-92E0-8C1188DCBA4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5443778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0622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34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725" userDrawn="1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  <p15:guide id="6" pos="5654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re 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lysbildenummer 5">
            <a:extLst>
              <a:ext uri="{FF2B5EF4-FFF2-40B4-BE49-F238E27FC236}">
                <a16:creationId xmlns:a16="http://schemas.microsoft.com/office/drawing/2014/main" id="{90A1533D-7ABC-4411-A97E-1A111AB129B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DB8AFD54-07BE-4940-BC0C-0C738D31EA7D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8" name="Plassholder for tittel 1">
            <a:extLst>
              <a:ext uri="{FF2B5EF4-FFF2-40B4-BE49-F238E27FC236}">
                <a16:creationId xmlns:a16="http://schemas.microsoft.com/office/drawing/2014/main" id="{17806027-8FF1-4947-B5AA-FF62073576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 (pkt. 36) på </a:t>
            </a:r>
            <a:r>
              <a:rPr lang="nb-NO" dirty="0" err="1"/>
              <a:t>malside</a:t>
            </a:r>
            <a:r>
              <a:rPr lang="nb-NO" dirty="0"/>
              <a:t> med kun tittel</a:t>
            </a:r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E5FA3954-742F-4DD6-A8DB-A675A20FB2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859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ACDE66F6-3636-4218-8D66-77005AFAE89D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36B78508-2033-4BC7-9A2B-3EA310F7D1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18B79961-EC85-4F5E-8A2B-5233E13A6F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8005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endefinert opps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5BC51FCA-1BA2-47B0-ADD7-5A54455D4249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Plassholder for tittel 1">
            <a:extLst>
              <a:ext uri="{FF2B5EF4-FFF2-40B4-BE49-F238E27FC236}">
                <a16:creationId xmlns:a16="http://schemas.microsoft.com/office/drawing/2014/main" id="{527570CC-C1F5-4F3F-BF08-E44D828EC5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5" name="Plassholder for tekst 37">
            <a:extLst>
              <a:ext uri="{FF2B5EF4-FFF2-40B4-BE49-F238E27FC236}">
                <a16:creationId xmlns:a16="http://schemas.microsoft.com/office/drawing/2014/main" id="{C221EF52-3926-4556-A22E-E292FA64D2B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10078772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7" name="Plassholder for lysbildenummer 5">
            <a:extLst>
              <a:ext uri="{FF2B5EF4-FFF2-40B4-BE49-F238E27FC236}">
                <a16:creationId xmlns:a16="http://schemas.microsoft.com/office/drawing/2014/main" id="{F6F22973-D61B-4BBA-88C0-3B1B9A27C63E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56046B91-AEAB-45BF-BD3F-55FF7616AA04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Oslo og Viken</a:t>
            </a:r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0BD20E72-0719-42FD-9E31-8D508A92AE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5861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10078772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4F464157-D61E-4BC0-A730-8F2B47E9BE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79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>
            <a:extLst>
              <a:ext uri="{FF2B5EF4-FFF2-40B4-BE49-F238E27FC236}">
                <a16:creationId xmlns:a16="http://schemas.microsoft.com/office/drawing/2014/main" id="{364315CE-F722-474E-BD88-64FFBC8D5DBB}"/>
              </a:ext>
            </a:extLst>
          </p:cNvPr>
          <p:cNvSpPr/>
          <p:nvPr userDrawn="1"/>
        </p:nvSpPr>
        <p:spPr>
          <a:xfrm>
            <a:off x="0" y="6793818"/>
            <a:ext cx="12192000" cy="7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25142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61" r:id="rId2"/>
    <p:sldLayoutId id="2147483666" r:id="rId3"/>
    <p:sldLayoutId id="2147483667" r:id="rId4"/>
    <p:sldLayoutId id="2147483669" r:id="rId5"/>
    <p:sldLayoutId id="2147483756" r:id="rId6"/>
    <p:sldLayoutId id="2147483730" r:id="rId7"/>
    <p:sldLayoutId id="2147483664" r:id="rId8"/>
    <p:sldLayoutId id="2147483713" r:id="rId9"/>
    <p:sldLayoutId id="2147483685" r:id="rId10"/>
    <p:sldLayoutId id="2147483714" r:id="rId11"/>
    <p:sldLayoutId id="2147483702" r:id="rId12"/>
    <p:sldLayoutId id="2147483736" r:id="rId13"/>
    <p:sldLayoutId id="2147483733" r:id="rId14"/>
    <p:sldLayoutId id="2147483716" r:id="rId15"/>
    <p:sldLayoutId id="2147483707" r:id="rId16"/>
    <p:sldLayoutId id="2147483675" r:id="rId17"/>
    <p:sldLayoutId id="2147483706" r:id="rId18"/>
    <p:sldLayoutId id="2147483709" r:id="rId19"/>
    <p:sldLayoutId id="2147483711" r:id="rId20"/>
    <p:sldLayoutId id="2147483710" r:id="rId21"/>
    <p:sldLayoutId id="2147483712" r:id="rId22"/>
    <p:sldLayoutId id="2147483655" r:id="rId23"/>
    <p:sldLayoutId id="2147483705" r:id="rId24"/>
    <p:sldLayoutId id="2147483690" r:id="rId25"/>
    <p:sldLayoutId id="2147483759" r:id="rId26"/>
    <p:sldLayoutId id="2147483758" r:id="rId27"/>
    <p:sldLayoutId id="2147483757" r:id="rId28"/>
    <p:sldLayoutId id="2147483746" r:id="rId29"/>
    <p:sldLayoutId id="2147483718" r:id="rId30"/>
    <p:sldLayoutId id="2147483719" r:id="rId31"/>
    <p:sldLayoutId id="2147483760" r:id="rId32"/>
    <p:sldLayoutId id="2147483761" r:id="rId33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n-lt"/>
          <a:ea typeface="Open Sans SemiBold" panose="020B0706030804020204" pitchFamily="34" charset="0"/>
          <a:cs typeface="Open Sans SemiBold" panose="020B07060308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6" userDrawn="1">
          <p15:clr>
            <a:srgbClr val="547EBF"/>
          </p15:clr>
        </p15:guide>
        <p15:guide id="2" pos="257" userDrawn="1">
          <p15:clr>
            <a:srgbClr val="F26B43"/>
          </p15:clr>
        </p15:guide>
        <p15:guide id="3" pos="665" userDrawn="1">
          <p15:clr>
            <a:srgbClr val="547EBF"/>
          </p15:clr>
        </p15:guide>
        <p15:guide id="4" orient="horz" pos="3974" userDrawn="1">
          <p15:clr>
            <a:srgbClr val="547EBF"/>
          </p15:clr>
        </p15:guide>
        <p15:guide id="5" pos="7015" userDrawn="1">
          <p15:clr>
            <a:srgbClr val="547EBF"/>
          </p15:clr>
        </p15:guide>
        <p15:guide id="6" orient="horz" pos="232" userDrawn="1">
          <p15:clr>
            <a:srgbClr val="F26B43"/>
          </p15:clr>
        </p15:guide>
        <p15:guide id="7" pos="7423" userDrawn="1">
          <p15:clr>
            <a:srgbClr val="F26B43"/>
          </p15:clr>
        </p15:guide>
        <p15:guide id="8" pos="7106" userDrawn="1">
          <p15:clr>
            <a:srgbClr val="F26B43"/>
          </p15:clr>
        </p15:guide>
        <p15:guide id="9" pos="3840" userDrawn="1">
          <p15:clr>
            <a:srgbClr val="FDE53C"/>
          </p15:clr>
        </p15:guide>
        <p15:guide id="11" orient="horz" pos="550" userDrawn="1">
          <p15:clr>
            <a:srgbClr val="F26B43"/>
          </p15:clr>
        </p15:guide>
        <p15:guide id="12" orient="horz" pos="4201" userDrawn="1">
          <p15:clr>
            <a:srgbClr val="F26B43"/>
          </p15:clr>
        </p15:guide>
        <p15:guide id="13" pos="2774" userDrawn="1">
          <p15:clr>
            <a:srgbClr val="F26B43"/>
          </p15:clr>
        </p15:guide>
        <p15:guide id="14" pos="4906" userDrawn="1">
          <p15:clr>
            <a:srgbClr val="F26B43"/>
          </p15:clr>
        </p15:guide>
        <p15:guide id="15" orient="horz" pos="2092" userDrawn="1">
          <p15:clr>
            <a:srgbClr val="F26B43"/>
          </p15:clr>
        </p15:guide>
        <p15:guide id="16" orient="horz" pos="272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sforvalteren.no/nb/oslo-og-viken/kommunal-styring/tilsyn/tilsynsforum-28.-februar-2023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regjeringen.no/no/dokumenter/prop.-57-l-20222023/id2967679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atsforvalteren.no/nb/oslo-og-viken/kommunal-styring/forventningsbrev-til-kommunene-2023/" TargetMode="Externa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gjeringen.no/contentassets/7dd361e0c38446c78154f9f4a311a2df/no/pdfs/stm202220230002000dddpdfs.pdf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gjeringen.no/contentassets/75909dfdf0e04313bd015cd6538a6c6e/no/pdfs/prp202220230112000dddpdfs.pdf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www.statsforvalteren.no/nb/oslo-og-viken/kommunal-styring/kommuneokonomi/okonomiske-nokkeltall-basert-pa-forelopige-kostra--tall-for-2022/" TargetMode="Externa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s.no/fagomrader/innovasjon/norge-2040/" TargetMode="External"/><Relationship Id="rId1" Type="http://schemas.openxmlformats.org/officeDocument/2006/relationships/slideLayout" Target="../slideLayouts/slideLayout3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2708B7A5-E54A-4084-804C-35A7A8DACA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7593" y="958645"/>
            <a:ext cx="8797250" cy="2972658"/>
          </a:xfrm>
        </p:spPr>
        <p:txBody>
          <a:bodyPr/>
          <a:lstStyle/>
          <a:p>
            <a:r>
              <a:rPr lang="nb-NO" dirty="0"/>
              <a:t>Tilsynsforum 23.05.2023</a:t>
            </a:r>
          </a:p>
        </p:txBody>
      </p:sp>
      <p:sp>
        <p:nvSpPr>
          <p:cNvPr id="8" name="Plassholder for tekst 7">
            <a:extLst>
              <a:ext uri="{FF2B5EF4-FFF2-40B4-BE49-F238E27FC236}">
                <a16:creationId xmlns:a16="http://schemas.microsoft.com/office/drawing/2014/main" id="{52933257-CCB1-4598-9C9A-17714E0865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  <a:p>
            <a:r>
              <a:rPr lang="nb-NO" dirty="0"/>
              <a:t>Samordningsstaben, Fakra Butt</a:t>
            </a:r>
          </a:p>
        </p:txBody>
      </p:sp>
    </p:spTree>
    <p:extLst>
      <p:ext uri="{BB962C8B-B14F-4D97-AF65-F5344CB8AC3E}">
        <p14:creationId xmlns:p14="http://schemas.microsoft.com/office/powerpoint/2010/main" val="1780401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74D9EBA7-AD60-41B3-9EF7-F879BD3E6F0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23585" y="2351133"/>
            <a:ext cx="8606680" cy="3448373"/>
          </a:xfrm>
        </p:spPr>
        <p:txBody>
          <a:bodyPr/>
          <a:lstStyle/>
          <a:p>
            <a:endParaRPr lang="nb-NO" sz="1000" dirty="0"/>
          </a:p>
          <a:p>
            <a:r>
              <a:rPr lang="nb-NO" sz="2000" b="1" dirty="0"/>
              <a:t>Dagsorden</a:t>
            </a:r>
          </a:p>
          <a:p>
            <a:pPr marL="342900" lvl="0" indent="-342900">
              <a:buFont typeface="+mj-lt"/>
              <a:buAutoNum type="arabicPeriod"/>
            </a:pPr>
            <a:r>
              <a:rPr lang="nb-NO" sz="16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Gjennomgang av referat fra </a:t>
            </a:r>
            <a:r>
              <a:rPr lang="nb-NO" sz="16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  <a:hlinkClick r:id="rId3"/>
              </a:rPr>
              <a:t>forrige møte 28.02.2023</a:t>
            </a:r>
            <a:endParaRPr lang="nb-NO" sz="1600" dirty="0"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nb-NO" sz="16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Orienteringssaker:</a:t>
            </a:r>
          </a:p>
          <a:p>
            <a:pPr marL="1028700" lvl="1" indent="-342900"/>
            <a:r>
              <a:rPr lang="nb-NO" sz="1500" dirty="0">
                <a:ea typeface="Times New Roman" panose="02020603050405020304" pitchFamily="18" charset="0"/>
                <a:cs typeface="Calibri" panose="020F0502020204030204" pitchFamily="34" charset="0"/>
              </a:rPr>
              <a:t>Diverse orienteringer </a:t>
            </a:r>
          </a:p>
          <a:p>
            <a:pPr marL="1028700" lvl="1" indent="-342900"/>
            <a:r>
              <a:rPr lang="nb-NO" sz="1500" dirty="0">
                <a:ea typeface="Calibri" panose="020F0502020204030204" pitchFamily="34" charset="0"/>
              </a:rPr>
              <a:t>Kommuneproposisjon 2024 og revidert nasjonalbudsjett 2023</a:t>
            </a:r>
          </a:p>
          <a:p>
            <a:pPr marL="1028700" lvl="1" indent="-342900"/>
            <a:r>
              <a:rPr lang="nb-NO" sz="1500" dirty="0">
                <a:ea typeface="Calibri" panose="020F0502020204030204" pitchFamily="34" charset="0"/>
              </a:rPr>
              <a:t>Nøkkeltallsheftet basert på foreløpige KOSTRA- data</a:t>
            </a:r>
          </a:p>
          <a:p>
            <a:pPr marL="1028700" lvl="1" indent="-342900"/>
            <a:r>
              <a:rPr lang="nb-NO" sz="1500" dirty="0">
                <a:effectLst/>
                <a:ea typeface="Calibri" panose="020F0502020204030204" pitchFamily="34" charset="0"/>
              </a:rPr>
              <a:t>Framtidsbildet – foreløpig utkast</a:t>
            </a:r>
          </a:p>
          <a:p>
            <a:r>
              <a:rPr lang="nb-NO" sz="1600" b="1" dirty="0">
                <a:latin typeface="+mj-lt"/>
                <a:ea typeface="Calibri" panose="020F0502020204030204" pitchFamily="34" charset="0"/>
              </a:rPr>
              <a:t>3.    Runden rundt om erfaringsutvekslinger rundt tilsyn og kontroll så langt i år</a:t>
            </a:r>
          </a:p>
          <a:p>
            <a:r>
              <a:rPr lang="nb-NO" sz="16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4.    Informasjon om aktuelle lovendringer</a:t>
            </a:r>
          </a:p>
          <a:p>
            <a:pPr marL="1028700" lvl="1" indent="-342900"/>
            <a:r>
              <a:rPr lang="nb-NO" sz="1500" dirty="0">
                <a:ea typeface="Times New Roman" panose="02020603050405020304" pitchFamily="18" charset="0"/>
                <a:cs typeface="Calibri" panose="020F0502020204030204" pitchFamily="34" charset="0"/>
              </a:rPr>
              <a:t>Ny boligsosial lov, som trer i kraft 1. juli 2023 </a:t>
            </a:r>
          </a:p>
          <a:p>
            <a:pPr marL="1028700" lvl="1" indent="-342900"/>
            <a:r>
              <a:rPr lang="nb-NO" sz="1500" dirty="0">
                <a:ea typeface="Times New Roman" panose="02020603050405020304" pitchFamily="18" charset="0"/>
                <a:cs typeface="Calibri" panose="020F0502020204030204" pitchFamily="34" charset="0"/>
              </a:rPr>
              <a:t>Forslag til ny opplæringslov </a:t>
            </a:r>
            <a:r>
              <a:rPr lang="nb-NO" sz="1500" dirty="0">
                <a:ea typeface="Times New Roman" panose="02020603050405020304" pitchFamily="18" charset="0"/>
                <a:cs typeface="Calibri" panose="020F0502020204030204" pitchFamily="34" charset="0"/>
                <a:hlinkClick r:id="rId4"/>
              </a:rPr>
              <a:t>(Prop. 57 L (2022-2023))</a:t>
            </a:r>
            <a:endParaRPr lang="nb-NO" sz="15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85750" indent="-285750"/>
            <a:r>
              <a:rPr lang="nb-NO" sz="1600" dirty="0"/>
              <a:t>	    	</a:t>
            </a:r>
          </a:p>
          <a:p>
            <a:endParaRPr lang="nb-NO" sz="1000" dirty="0"/>
          </a:p>
          <a:p>
            <a:endParaRPr lang="nb-NO" sz="1000" dirty="0"/>
          </a:p>
        </p:txBody>
      </p:sp>
    </p:spTree>
    <p:extLst>
      <p:ext uri="{BB962C8B-B14F-4D97-AF65-F5344CB8AC3E}">
        <p14:creationId xmlns:p14="http://schemas.microsoft.com/office/powerpoint/2010/main" val="1406833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979F8D64-33B2-6AAA-F31B-8192802E9B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nb-NO" sz="2400" b="1" dirty="0"/>
              <a:t>Oppfølging av referat fra forrige møtet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800" dirty="0">
                <a:latin typeface="+mj-lt"/>
              </a:rPr>
              <a:t>Presiseringsbrev fra KDD om nye kvartalsvise frister, i tillegg til hovedfristen 1. desember, er ikke mottatt.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800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800" dirty="0">
                <a:latin typeface="+mj-lt"/>
              </a:rPr>
              <a:t>Forventningsbrevet vårt til kommunene er nå sendt ut og kan leses </a:t>
            </a:r>
            <a:r>
              <a:rPr lang="nb-NO" sz="1800" dirty="0">
                <a:latin typeface="+mj-lt"/>
                <a:hlinkClick r:id="rId2"/>
              </a:rPr>
              <a:t>her</a:t>
            </a:r>
            <a:r>
              <a:rPr lang="nb-NO" sz="1800" dirty="0">
                <a:latin typeface="+mj-lt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800" dirty="0"/>
          </a:p>
        </p:txBody>
      </p:sp>
    </p:spTree>
    <p:extLst>
      <p:ext uri="{BB962C8B-B14F-4D97-AF65-F5344CB8AC3E}">
        <p14:creationId xmlns:p14="http://schemas.microsoft.com/office/powerpoint/2010/main" val="4015640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7D942591-5F42-43D2-BD7F-3C8E097CC1C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b-NO" sz="2800" b="1" dirty="0"/>
              <a:t>2. Orienteringssaker</a:t>
            </a:r>
          </a:p>
        </p:txBody>
      </p:sp>
    </p:spTree>
    <p:extLst>
      <p:ext uri="{BB962C8B-B14F-4D97-AF65-F5344CB8AC3E}">
        <p14:creationId xmlns:p14="http://schemas.microsoft.com/office/powerpoint/2010/main" val="1528932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470B75BE-342C-4235-148D-9D2705813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Status planlagte tilsyn og kontroll for 2023</a:t>
            </a:r>
          </a:p>
        </p:txBody>
      </p:sp>
      <p:graphicFrame>
        <p:nvGraphicFramePr>
          <p:cNvPr id="7" name="Plassholder for bilde 19">
            <a:extLst>
              <a:ext uri="{FF2B5EF4-FFF2-40B4-BE49-F238E27FC236}">
                <a16:creationId xmlns:a16="http://schemas.microsoft.com/office/drawing/2014/main" id="{320A4056-59D1-38F5-F66B-F56D9E70B8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1466671"/>
              </p:ext>
            </p:extLst>
          </p:nvPr>
        </p:nvGraphicFramePr>
        <p:xfrm>
          <a:off x="1001176" y="2112760"/>
          <a:ext cx="5070049" cy="2362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Plassholder for bilde 14">
            <a:extLst>
              <a:ext uri="{FF2B5EF4-FFF2-40B4-BE49-F238E27FC236}">
                <a16:creationId xmlns:a16="http://schemas.microsoft.com/office/drawing/2014/main" id="{C544CBA2-37C8-F701-AF37-833D22ECB1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774840"/>
              </p:ext>
            </p:extLst>
          </p:nvPr>
        </p:nvGraphicFramePr>
        <p:xfrm>
          <a:off x="6978316" y="1981007"/>
          <a:ext cx="4884938" cy="2422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Tabell 8">
            <a:extLst>
              <a:ext uri="{FF2B5EF4-FFF2-40B4-BE49-F238E27FC236}">
                <a16:creationId xmlns:a16="http://schemas.microsoft.com/office/drawing/2014/main" id="{301F1D1B-F4D1-BDF7-81C2-B3190425D9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272523"/>
              </p:ext>
            </p:extLst>
          </p:nvPr>
        </p:nvGraphicFramePr>
        <p:xfrm>
          <a:off x="4051444" y="4524855"/>
          <a:ext cx="5369341" cy="1943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59908">
                  <a:extLst>
                    <a:ext uri="{9D8B030D-6E8A-4147-A177-3AD203B41FA5}">
                      <a16:colId xmlns:a16="http://schemas.microsoft.com/office/drawing/2014/main" val="3874524229"/>
                    </a:ext>
                  </a:extLst>
                </a:gridCol>
                <a:gridCol w="966021">
                  <a:extLst>
                    <a:ext uri="{9D8B030D-6E8A-4147-A177-3AD203B41FA5}">
                      <a16:colId xmlns:a16="http://schemas.microsoft.com/office/drawing/2014/main" val="2308036992"/>
                    </a:ext>
                  </a:extLst>
                </a:gridCol>
                <a:gridCol w="953637">
                  <a:extLst>
                    <a:ext uri="{9D8B030D-6E8A-4147-A177-3AD203B41FA5}">
                      <a16:colId xmlns:a16="http://schemas.microsoft.com/office/drawing/2014/main" val="121164097"/>
                    </a:ext>
                  </a:extLst>
                </a:gridCol>
                <a:gridCol w="743093">
                  <a:extLst>
                    <a:ext uri="{9D8B030D-6E8A-4147-A177-3AD203B41FA5}">
                      <a16:colId xmlns:a16="http://schemas.microsoft.com/office/drawing/2014/main" val="371337071"/>
                    </a:ext>
                  </a:extLst>
                </a:gridCol>
                <a:gridCol w="746682">
                  <a:extLst>
                    <a:ext uri="{9D8B030D-6E8A-4147-A177-3AD203B41FA5}">
                      <a16:colId xmlns:a16="http://schemas.microsoft.com/office/drawing/2014/main" val="2479573136"/>
                    </a:ext>
                  </a:extLst>
                </a:gridCol>
              </a:tblGrid>
              <a:tr h="192601">
                <a:tc>
                  <a:txBody>
                    <a:bodyPr/>
                    <a:lstStyle/>
                    <a:p>
                      <a:pPr algn="l" fontAlgn="b"/>
                      <a:endParaRPr lang="nb-NO" sz="1100" b="1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09.12.22</a:t>
                      </a:r>
                      <a:endParaRPr lang="nb-NO" sz="1100" b="1" i="0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22.12.22</a:t>
                      </a:r>
                      <a:endParaRPr lang="nb-NO" sz="1100" b="1" i="0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24.02.23</a:t>
                      </a:r>
                      <a:endParaRPr lang="nb-NO" sz="1100" b="1" i="0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08.05.23</a:t>
                      </a:r>
                      <a:endParaRPr lang="nb-NO" sz="1100" b="1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610338"/>
                  </a:ext>
                </a:extLst>
              </a:tr>
              <a:tr h="210111">
                <a:tc>
                  <a:txBody>
                    <a:bodyPr/>
                    <a:lstStyle/>
                    <a:p>
                      <a:pPr algn="l" fontAlgn="b"/>
                      <a:r>
                        <a:rPr lang="nb-NO" sz="1200" b="1" i="0" u="none" strike="noStrike" dirty="0">
                          <a:effectLst/>
                        </a:rPr>
                        <a:t>Statsforvalteren </a:t>
                      </a:r>
                      <a:endParaRPr lang="nb-NO" sz="1200" b="1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1" i="0" u="none" strike="noStrike" dirty="0">
                          <a:effectLst/>
                        </a:rPr>
                        <a:t>104</a:t>
                      </a:r>
                      <a:endParaRPr lang="nb-NO" sz="1200" b="1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1" i="0" u="none" strike="noStrike" dirty="0">
                          <a:effectLst/>
                        </a:rPr>
                        <a:t>137</a:t>
                      </a:r>
                      <a:endParaRPr lang="nb-NO" sz="1200" b="1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1" i="0" u="none" strike="noStrike" dirty="0">
                          <a:effectLst/>
                        </a:rPr>
                        <a:t>140</a:t>
                      </a:r>
                      <a:endParaRPr lang="nb-NO" sz="1200" b="1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1" i="0" u="none" strike="noStrike" dirty="0">
                          <a:effectLst/>
                        </a:rPr>
                        <a:t>145</a:t>
                      </a:r>
                      <a:endParaRPr lang="nb-NO" sz="1200" b="1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2118501"/>
                  </a:ext>
                </a:extLst>
              </a:tr>
              <a:tr h="192601">
                <a:tc>
                  <a:txBody>
                    <a:bodyPr/>
                    <a:lstStyle/>
                    <a:p>
                      <a:pPr algn="l" fontAlgn="b"/>
                      <a:r>
                        <a:rPr lang="nb-NO" sz="1100" u="none" strike="noStrike">
                          <a:effectLst/>
                        </a:rPr>
                        <a:t>Barneverntjenesten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9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9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9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9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6212239"/>
                  </a:ext>
                </a:extLst>
              </a:tr>
              <a:tr h="192601">
                <a:tc>
                  <a:txBody>
                    <a:bodyPr/>
                    <a:lstStyle/>
                    <a:p>
                      <a:pPr algn="l" fontAlgn="b"/>
                      <a:r>
                        <a:rPr lang="nb-NO" sz="1100" u="none" strike="noStrike" dirty="0">
                          <a:effectLst/>
                        </a:rPr>
                        <a:t>Sosiale tjenester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26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26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25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24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506362"/>
                  </a:ext>
                </a:extLst>
              </a:tr>
              <a:tr h="192601">
                <a:tc>
                  <a:txBody>
                    <a:bodyPr/>
                    <a:lstStyle/>
                    <a:p>
                      <a:pPr algn="l" fontAlgn="b"/>
                      <a:r>
                        <a:rPr lang="nb-NO" sz="1100" u="none" strike="noStrike">
                          <a:effectLst/>
                        </a:rPr>
                        <a:t>Krisesenter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7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7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7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7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4565685"/>
                  </a:ext>
                </a:extLst>
              </a:tr>
              <a:tr h="192601">
                <a:tc>
                  <a:txBody>
                    <a:bodyPr/>
                    <a:lstStyle/>
                    <a:p>
                      <a:pPr algn="l" fontAlgn="b"/>
                      <a:r>
                        <a:rPr lang="nb-NO" sz="1100" u="none" strike="noStrike">
                          <a:effectLst/>
                        </a:rPr>
                        <a:t>Introduksjonsordningen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2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2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2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2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2230919"/>
                  </a:ext>
                </a:extLst>
              </a:tr>
              <a:tr h="192601">
                <a:tc>
                  <a:txBody>
                    <a:bodyPr/>
                    <a:lstStyle/>
                    <a:p>
                      <a:pPr algn="l" fontAlgn="b"/>
                      <a:r>
                        <a:rPr lang="nb-NO" sz="1100" i="0" u="none" strike="noStrike" dirty="0">
                          <a:effectLst/>
                        </a:rPr>
                        <a:t>Barnehage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i="0" u="none" strike="noStrike" dirty="0">
                          <a:effectLst/>
                        </a:rPr>
                        <a:t>15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i="0" u="none" strike="noStrike" dirty="0">
                          <a:effectLst/>
                        </a:rPr>
                        <a:t>15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i="0" u="none" strike="noStrike" dirty="0">
                          <a:effectLst/>
                        </a:rPr>
                        <a:t>15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i="0" u="none" strike="noStrike" dirty="0">
                          <a:effectLst/>
                        </a:rPr>
                        <a:t>13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205144"/>
                  </a:ext>
                </a:extLst>
              </a:tr>
              <a:tr h="192601">
                <a:tc>
                  <a:txBody>
                    <a:bodyPr/>
                    <a:lstStyle/>
                    <a:p>
                      <a:pPr algn="l" fontAlgn="b"/>
                      <a:r>
                        <a:rPr lang="nb-NO" sz="1100" i="0" u="none" strike="noStrike" dirty="0">
                          <a:effectLst/>
                        </a:rPr>
                        <a:t>Grunnopplæringen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i="0" u="none" strike="noStrike" dirty="0">
                          <a:effectLst/>
                        </a:rPr>
                        <a:t>31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i="0" u="none" strike="noStrike" dirty="0">
                          <a:effectLst/>
                        </a:rPr>
                        <a:t>32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i="0" u="none" strike="noStrike" dirty="0">
                          <a:effectLst/>
                        </a:rPr>
                        <a:t>31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i="0" u="none" strike="noStrike" dirty="0">
                          <a:effectLst/>
                        </a:rPr>
                        <a:t>25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0142390"/>
                  </a:ext>
                </a:extLst>
              </a:tr>
              <a:tr h="192601">
                <a:tc>
                  <a:txBody>
                    <a:bodyPr/>
                    <a:lstStyle/>
                    <a:p>
                      <a:pPr algn="l" fontAlgn="b"/>
                      <a:r>
                        <a:rPr lang="nb-NO" sz="1100" u="none" strike="noStrike" dirty="0">
                          <a:effectLst/>
                        </a:rPr>
                        <a:t>Kommunal beredskap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14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14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12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11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2868994"/>
                  </a:ext>
                </a:extLst>
              </a:tr>
              <a:tr h="192601">
                <a:tc>
                  <a:txBody>
                    <a:bodyPr/>
                    <a:lstStyle/>
                    <a:p>
                      <a:pPr algn="l" fontAlgn="b"/>
                      <a:r>
                        <a:rPr lang="nb-NO" sz="1100" u="none" strike="noStrike" dirty="0">
                          <a:effectLst/>
                        </a:rPr>
                        <a:t>Helse</a:t>
                      </a:r>
                      <a:endParaRPr lang="nb-NO" sz="1100" b="0" i="1" u="none" strike="noStrike" dirty="0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0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32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>
                          <a:effectLst/>
                        </a:rPr>
                        <a:t>38</a:t>
                      </a:r>
                      <a:endParaRPr lang="nb-NO" sz="1100" b="0" i="1" u="none" strike="noStrike">
                        <a:solidFill>
                          <a:srgbClr val="000000"/>
                        </a:solidFill>
                        <a:effectLst/>
                        <a:latin typeface="Open Sans Light" panose="020B030603050402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100" u="none" strike="noStrike" dirty="0">
                          <a:effectLst/>
                        </a:rPr>
                        <a:t>38</a:t>
                      </a:r>
                      <a:endParaRPr lang="nb-NO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6266014"/>
                  </a:ext>
                </a:extLst>
              </a:tr>
            </a:tbl>
          </a:graphicData>
        </a:graphic>
      </p:graphicFrame>
      <p:sp>
        <p:nvSpPr>
          <p:cNvPr id="11" name="TekstSylinder 10">
            <a:extLst>
              <a:ext uri="{FF2B5EF4-FFF2-40B4-BE49-F238E27FC236}">
                <a16:creationId xmlns:a16="http://schemas.microsoft.com/office/drawing/2014/main" id="{E4752BC9-B3F4-C14B-88C3-4E4E8C6499A2}"/>
              </a:ext>
            </a:extLst>
          </p:cNvPr>
          <p:cNvSpPr txBox="1"/>
          <p:nvPr/>
        </p:nvSpPr>
        <p:spPr>
          <a:xfrm>
            <a:off x="3966948" y="6517483"/>
            <a:ext cx="436638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300" dirty="0"/>
              <a:t>I tillegg kommer ett tilsyn med Viken fylkeskommune. </a:t>
            </a:r>
          </a:p>
        </p:txBody>
      </p:sp>
      <p:sp>
        <p:nvSpPr>
          <p:cNvPr id="13" name="TekstSylinder 12">
            <a:extLst>
              <a:ext uri="{FF2B5EF4-FFF2-40B4-BE49-F238E27FC236}">
                <a16:creationId xmlns:a16="http://schemas.microsoft.com/office/drawing/2014/main" id="{34B86854-8930-06F6-16B5-F7D2298C2323}"/>
              </a:ext>
            </a:extLst>
          </p:cNvPr>
          <p:cNvSpPr txBox="1"/>
          <p:nvPr/>
        </p:nvSpPr>
        <p:spPr>
          <a:xfrm>
            <a:off x="2056988" y="3321321"/>
            <a:ext cx="5918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800" dirty="0"/>
              <a:t>Hørings-</a:t>
            </a:r>
          </a:p>
          <a:p>
            <a:r>
              <a:rPr lang="nb-NO" sz="800" dirty="0"/>
              <a:t>runden</a:t>
            </a:r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4EEDD3EC-05CC-29D3-3F7F-D0B77A34FD74}"/>
              </a:ext>
            </a:extLst>
          </p:cNvPr>
          <p:cNvSpPr txBox="1"/>
          <p:nvPr/>
        </p:nvSpPr>
        <p:spPr>
          <a:xfrm>
            <a:off x="3704629" y="3075100"/>
            <a:ext cx="822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800" dirty="0"/>
              <a:t>Telling før forrige  tilsynsforummøte</a:t>
            </a:r>
          </a:p>
        </p:txBody>
      </p:sp>
    </p:spTree>
    <p:extLst>
      <p:ext uri="{BB962C8B-B14F-4D97-AF65-F5344CB8AC3E}">
        <p14:creationId xmlns:p14="http://schemas.microsoft.com/office/powerpoint/2010/main" val="2571383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2">
            <a:extLst>
              <a:ext uri="{FF2B5EF4-FFF2-40B4-BE49-F238E27FC236}">
                <a16:creationId xmlns:a16="http://schemas.microsoft.com/office/drawing/2014/main" id="{75AB1C43-AA54-B572-801E-24AA3DBF0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688" y="873125"/>
            <a:ext cx="10080625" cy="1077913"/>
          </a:xfrm>
        </p:spPr>
        <p:txBody>
          <a:bodyPr/>
          <a:lstStyle/>
          <a:p>
            <a:r>
              <a:rPr lang="nb-NO" dirty="0"/>
              <a:t>Status planlagte tilsyn og kontroll for 2023</a:t>
            </a:r>
          </a:p>
        </p:txBody>
      </p:sp>
      <p:graphicFrame>
        <p:nvGraphicFramePr>
          <p:cNvPr id="5" name="Plassholder for bilde 29">
            <a:extLst>
              <a:ext uri="{FF2B5EF4-FFF2-40B4-BE49-F238E27FC236}">
                <a16:creationId xmlns:a16="http://schemas.microsoft.com/office/drawing/2014/main" id="{178711E8-312E-F842-D0CA-75207B32DF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273013"/>
              </p:ext>
            </p:extLst>
          </p:nvPr>
        </p:nvGraphicFramePr>
        <p:xfrm>
          <a:off x="1055687" y="2213450"/>
          <a:ext cx="5888942" cy="2996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kstSylinder 5">
            <a:extLst>
              <a:ext uri="{FF2B5EF4-FFF2-40B4-BE49-F238E27FC236}">
                <a16:creationId xmlns:a16="http://schemas.microsoft.com/office/drawing/2014/main" id="{778948D9-FB68-9F5A-C8BC-7436720C3A86}"/>
              </a:ext>
            </a:extLst>
          </p:cNvPr>
          <p:cNvSpPr txBox="1"/>
          <p:nvPr/>
        </p:nvSpPr>
        <p:spPr>
          <a:xfrm>
            <a:off x="1055687" y="5256876"/>
            <a:ext cx="396134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800" i="1" dirty="0"/>
              <a:t>NB! Oversikten over inkluderer eierskapskontrollen, og eldre revisjoner enn for 2023</a:t>
            </a:r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0B40DAFA-9933-9384-ACFF-CD724E99F3DA}"/>
              </a:ext>
            </a:extLst>
          </p:cNvPr>
          <p:cNvSpPr txBox="1"/>
          <p:nvPr/>
        </p:nvSpPr>
        <p:spPr>
          <a:xfrm>
            <a:off x="970547" y="5984875"/>
            <a:ext cx="561807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300" dirty="0"/>
              <a:t>I tillegg kommer revisjonene for fylkeskommunene: Oslo: 1 og Viken: 4.</a:t>
            </a:r>
          </a:p>
        </p:txBody>
      </p:sp>
    </p:spTree>
    <p:extLst>
      <p:ext uri="{BB962C8B-B14F-4D97-AF65-F5344CB8AC3E}">
        <p14:creationId xmlns:p14="http://schemas.microsoft.com/office/powerpoint/2010/main" val="1802987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tel 7">
            <a:extLst>
              <a:ext uri="{FF2B5EF4-FFF2-40B4-BE49-F238E27FC236}">
                <a16:creationId xmlns:a16="http://schemas.microsoft.com/office/drawing/2014/main" id="{F26B8FCB-42F7-489B-7D2E-C3BDC8C9E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Diverse orienteringer forts.</a:t>
            </a:r>
          </a:p>
        </p:txBody>
      </p:sp>
      <p:sp>
        <p:nvSpPr>
          <p:cNvPr id="6" name="Plassholder for tekst 5">
            <a:extLst>
              <a:ext uri="{FF2B5EF4-FFF2-40B4-BE49-F238E27FC236}">
                <a16:creationId xmlns:a16="http://schemas.microsoft.com/office/drawing/2014/main" id="{DD4B1CEB-44F9-E264-7690-146A1C2304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nb-NO" sz="1800" b="1" dirty="0">
                <a:latin typeface="+mn-lt"/>
              </a:rPr>
              <a:t>Arbeid med forbedringer av tilsynskalenderen går sin gang.</a:t>
            </a:r>
          </a:p>
          <a:p>
            <a:endParaRPr lang="nb-NO" sz="400" b="1" dirty="0">
              <a:latin typeface="+mn-lt"/>
            </a:endParaRP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b-NO" sz="1600" dirty="0"/>
              <a:t>På forrige tilsynsforummøte fikk dere innblikk i mottatte forbedringsinnspill. </a:t>
            </a:r>
          </a:p>
          <a:p>
            <a:pPr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nb-NO" sz="1600" dirty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b-NO" sz="1600" dirty="0"/>
              <a:t>STAF må prioritere forbedringsinnspillene, slik at ikke alle innspillene vil bli iverksatt i løpet av 2023. Arbeidet vil fortsette videre i 2024.</a:t>
            </a:r>
          </a:p>
          <a:p>
            <a:pPr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nb-NO" sz="1600" dirty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b-NO" sz="1600" dirty="0"/>
              <a:t>Nettverket for samordnere har satt opp prioriteringslisten, som STAF skal jobbe med. </a:t>
            </a:r>
          </a:p>
          <a:p>
            <a:pPr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nb-NO" sz="1600" dirty="0"/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b-NO" sz="1600" dirty="0"/>
              <a:t>Nye innspill sendes inn på ordinær måte og uavhengig av når de kan gjennomføres av STAF.</a:t>
            </a:r>
          </a:p>
        </p:txBody>
      </p:sp>
      <p:sp>
        <p:nvSpPr>
          <p:cNvPr id="11" name="Plassholder for tekst 10">
            <a:extLst>
              <a:ext uri="{FF2B5EF4-FFF2-40B4-BE49-F238E27FC236}">
                <a16:creationId xmlns:a16="http://schemas.microsoft.com/office/drawing/2014/main" id="{4F8A0935-9FA6-4A2C-FC92-42034C08F5A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/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489383E0-930D-06E4-FF94-EE40446970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00" t="23334" r="41535" b="6403"/>
          <a:stretch/>
        </p:blipFill>
        <p:spPr>
          <a:xfrm>
            <a:off x="6244768" y="2158798"/>
            <a:ext cx="4977968" cy="4439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70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ECF0155-F172-DE71-7E7C-CA838603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Diverse orienteringer forts. 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5893E3B7-AC2E-5717-6CDA-FCA7A21284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sz="1800" b="1" dirty="0">
                <a:latin typeface="+mn-lt"/>
              </a:rPr>
              <a:t>Vi deltar på TILDA møter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/>
              <a:t>som Brønnøysundregisteret inviterer til.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/>
              <a:t>Hensikten er å få innsikt om TILDA, deres utviklingsarbeid og evt. implikasjoner det gir for tilsynskalenderen. Videre kan også vi melde inn behov som berører TK og TILDA.</a:t>
            </a:r>
          </a:p>
          <a:p>
            <a:pPr lvl="1" indent="0">
              <a:buNone/>
            </a:pPr>
            <a:endParaRPr lang="nb-NO" sz="1600" dirty="0"/>
          </a:p>
          <a:p>
            <a:r>
              <a:rPr lang="nb-NO" sz="1800" b="1" dirty="0">
                <a:latin typeface="+mn-lt"/>
              </a:rPr>
              <a:t>Tilsynsforummøte i november</a:t>
            </a:r>
            <a:endParaRPr lang="nb-NO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600" dirty="0"/>
              <a:t>Nettverket for samordnere ser på muligheten for et felles møte med de statlige tilsynsmyndighetene.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600" dirty="0"/>
              <a:t>Formen, deltakelsen og nytteverdien er foreløpig ikke diskutert ferdig.  </a:t>
            </a:r>
          </a:p>
          <a:p>
            <a:pPr marL="1028700" lvl="1" indent="-342900"/>
            <a:r>
              <a:rPr lang="nb-NO" sz="1600" dirty="0"/>
              <a:t>Hvis et slikt møte først gjennomføres vil den komme i tillegg til vårt allerede avtalte </a:t>
            </a:r>
            <a:r>
              <a:rPr lang="nb-NO" sz="1600" dirty="0" err="1"/>
              <a:t>novembermøte</a:t>
            </a:r>
            <a:r>
              <a:rPr lang="nb-NO" sz="1600" dirty="0"/>
              <a:t>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600" dirty="0"/>
              <a:t>Synspunkter, som jeg kan bringe inn for Nettverket?</a:t>
            </a:r>
          </a:p>
          <a:p>
            <a:pPr lvl="1" indent="0">
              <a:buNone/>
            </a:pPr>
            <a:endParaRPr lang="nb-NO" sz="1600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248540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5AA9386-18D0-C6E7-C868-60D886D58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Diverse orienteringer forts. 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755FA5E8-1FEC-3A7A-A820-54755E55C6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sz="1800" b="1" dirty="0">
                <a:latin typeface="+mn-lt"/>
              </a:rPr>
              <a:t>Henvendelse fra Justervesenet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800" dirty="0"/>
              <a:t>Om hvorvidt de omfattes av samordningsbestemmelsene i kommuneloven og skal dele sine tilsynsplaner i tilsynskalenderen.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800" dirty="0"/>
              <a:t>Da henvendelsen var av prinsipiell karakter er den videresendt til KDD for nærmere avklaring.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800" dirty="0"/>
              <a:t>Justervesenet </a:t>
            </a:r>
            <a:r>
              <a:rPr lang="nb-NO" sz="1800" dirty="0">
                <a:effectLst/>
                <a:ea typeface="Calibri" panose="020F0502020204030204" pitchFamily="34" charset="0"/>
              </a:rPr>
              <a:t>er en statlig etat som blant annet gjør tilsyn med måleredskaper som brukes i kommunene (vekter på gjenvinningsstasjoner, og etter hvert på vannmålere og </a:t>
            </a:r>
            <a:r>
              <a:rPr lang="nb-NO" sz="1800" dirty="0" err="1">
                <a:effectLst/>
                <a:ea typeface="Calibri" panose="020F0502020204030204" pitchFamily="34" charset="0"/>
              </a:rPr>
              <a:t>elmålere</a:t>
            </a:r>
            <a:r>
              <a:rPr lang="nb-NO" sz="1800" dirty="0">
                <a:effectLst/>
                <a:ea typeface="Calibri" panose="020F0502020204030204" pitchFamily="34" charset="0"/>
              </a:rPr>
              <a:t> i ladestasjoner til elbiler). </a:t>
            </a:r>
            <a:endParaRPr lang="nb-NO" sz="1800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962617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432D0EA-A1E2-E2EE-9591-5D5D59E449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b-NO" sz="2800" b="1" dirty="0">
                <a:ea typeface="Calibri" panose="020F0502020204030204" pitchFamily="34" charset="0"/>
              </a:rPr>
              <a:t>Kommuneproposisjon 2024 og revidert nasjonalbudsjett 2023</a:t>
            </a:r>
          </a:p>
        </p:txBody>
      </p:sp>
    </p:spTree>
    <p:extLst>
      <p:ext uri="{BB962C8B-B14F-4D97-AF65-F5344CB8AC3E}">
        <p14:creationId xmlns:p14="http://schemas.microsoft.com/office/powerpoint/2010/main" val="850137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e 8">
            <a:extLst>
              <a:ext uri="{FF2B5EF4-FFF2-40B4-BE49-F238E27FC236}">
                <a16:creationId xmlns:a16="http://schemas.microsoft.com/office/drawing/2014/main" id="{E61DF3DA-2EE4-85AC-99A9-ADC47944FC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96" t="12102" r="35081" b="8176"/>
          <a:stretch/>
        </p:blipFill>
        <p:spPr>
          <a:xfrm>
            <a:off x="855617" y="822960"/>
            <a:ext cx="3820886" cy="5421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Title 3">
            <a:extLst>
              <a:ext uri="{FF2B5EF4-FFF2-40B4-BE49-F238E27FC236}">
                <a16:creationId xmlns:a16="http://schemas.microsoft.com/office/drawing/2014/main" id="{C392A479-D13E-D2DE-4266-98DC487EC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426144"/>
            <a:ext cx="5040306" cy="1077209"/>
          </a:xfrm>
        </p:spPr>
        <p:txBody>
          <a:bodyPr/>
          <a:lstStyle/>
          <a:p>
            <a:r>
              <a:rPr lang="en-US" dirty="0">
                <a:hlinkClick r:id="rId3"/>
              </a:rPr>
              <a:t>RNB 2023</a:t>
            </a:r>
            <a:endParaRPr lang="en-US" dirty="0"/>
          </a:p>
        </p:txBody>
      </p:sp>
      <p:pic>
        <p:nvPicPr>
          <p:cNvPr id="17" name="Bilde 16">
            <a:extLst>
              <a:ext uri="{FF2B5EF4-FFF2-40B4-BE49-F238E27FC236}">
                <a16:creationId xmlns:a16="http://schemas.microsoft.com/office/drawing/2014/main" id="{A737A466-F4ED-C1DE-40C5-FD666A3C40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608" y="2778192"/>
            <a:ext cx="6084151" cy="2120379"/>
          </a:xfrm>
          <a:prstGeom prst="rect">
            <a:avLst/>
          </a:prstGeom>
        </p:spPr>
      </p:pic>
      <p:sp>
        <p:nvSpPr>
          <p:cNvPr id="19" name="TekstSylinder 18">
            <a:extLst>
              <a:ext uri="{FF2B5EF4-FFF2-40B4-BE49-F238E27FC236}">
                <a16:creationId xmlns:a16="http://schemas.microsoft.com/office/drawing/2014/main" id="{87FA2CCA-047C-EF39-62DC-E37F6152774F}"/>
              </a:ext>
            </a:extLst>
          </p:cNvPr>
          <p:cNvSpPr txBox="1"/>
          <p:nvPr/>
        </p:nvSpPr>
        <p:spPr>
          <a:xfrm>
            <a:off x="5823637" y="6361612"/>
            <a:ext cx="42694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nb-NO" dirty="0"/>
          </a:p>
        </p:txBody>
      </p:sp>
      <p:sp>
        <p:nvSpPr>
          <p:cNvPr id="20" name="TekstSylinder 19">
            <a:extLst>
              <a:ext uri="{FF2B5EF4-FFF2-40B4-BE49-F238E27FC236}">
                <a16:creationId xmlns:a16="http://schemas.microsoft.com/office/drawing/2014/main" id="{8DBDB443-E266-C597-7512-55359812ED4D}"/>
              </a:ext>
            </a:extLst>
          </p:cNvPr>
          <p:cNvSpPr txBox="1"/>
          <p:nvPr/>
        </p:nvSpPr>
        <p:spPr>
          <a:xfrm>
            <a:off x="5888626" y="5173410"/>
            <a:ext cx="54477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400" b="0" i="0" dirty="0">
                <a:solidFill>
                  <a:srgbClr val="00ADBA"/>
                </a:solidFill>
                <a:effectLst/>
                <a:latin typeface="Open Sans" panose="020B0606030504020204" pitchFamily="34" charset="0"/>
              </a:rPr>
              <a:t>Regjeringen vurderer kommuneøkonomien som god, men det er stor variasjon i hvordan prisvekst og merinntekter påvirker den enkelte kommunes økonomi. </a:t>
            </a:r>
            <a:endParaRPr lang="nb-NO" sz="1400" dirty="0">
              <a:solidFill>
                <a:srgbClr val="00AD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719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61906B35-A4BE-71CB-0F4F-AAE92221E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RNB 2023 forts.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B3038B9E-BE12-69AC-E305-D2D2B2A612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b="1" dirty="0"/>
              <a:t>Økte inntektsrammer for kommunene</a:t>
            </a:r>
          </a:p>
          <a:p>
            <a:r>
              <a:rPr lang="nb-NO" sz="1600" b="1" dirty="0">
                <a:solidFill>
                  <a:srgbClr val="00ADBA"/>
                </a:solidFill>
              </a:rPr>
              <a:t>Deflatoren: </a:t>
            </a:r>
          </a:p>
          <a:p>
            <a:r>
              <a:rPr lang="nb-NO" sz="1600" dirty="0">
                <a:solidFill>
                  <a:srgbClr val="00244E"/>
                </a:solidFill>
              </a:rPr>
              <a:t>L</a:t>
            </a:r>
            <a:r>
              <a:rPr lang="nb-NO" sz="1600" b="0" i="0" dirty="0">
                <a:solidFill>
                  <a:srgbClr val="00244E"/>
                </a:solidFill>
                <a:effectLst/>
              </a:rPr>
              <a:t>ønns- og prisveksten for kommunesektoren er nå anslått til 5,2 prosent en økning fra 3,7 prosent som var anslått i høst. Økningen tilsvarer om lag 6,9 mrd. kroner. </a:t>
            </a:r>
          </a:p>
          <a:p>
            <a:r>
              <a:rPr lang="nb-NO" sz="1600" b="1" dirty="0">
                <a:solidFill>
                  <a:srgbClr val="00ADBA"/>
                </a:solidFill>
              </a:rPr>
              <a:t>Skatteinntekter:</a:t>
            </a:r>
          </a:p>
          <a:p>
            <a:r>
              <a:rPr lang="nb-NO" sz="1600" b="0" i="0" dirty="0">
                <a:solidFill>
                  <a:srgbClr val="00244E"/>
                </a:solidFill>
                <a:effectLst/>
              </a:rPr>
              <a:t>Samtidig anslås en merskattevekst på om lag 4,3 mrd. kroner. </a:t>
            </a:r>
            <a:endParaRPr lang="nb-NO" sz="1600" dirty="0">
              <a:solidFill>
                <a:srgbClr val="00244E"/>
              </a:solidFill>
            </a:endParaRPr>
          </a:p>
          <a:p>
            <a:r>
              <a:rPr lang="nb-NO" sz="1600" b="1" dirty="0">
                <a:solidFill>
                  <a:srgbClr val="00ADBA"/>
                </a:solidFill>
              </a:rPr>
              <a:t>Vekst i frie inntekter:</a:t>
            </a:r>
          </a:p>
          <a:p>
            <a:r>
              <a:rPr lang="nb-NO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Regjeringen foreslår etter en helhetlig vurdering at kommunesektorens rammetilskudd økes med til sammen 3,2 mrd. kroner, herav 600 mill. kroner som vekst i frie inntekter på toppen av anslått netto kostnadsvekst.</a:t>
            </a:r>
          </a:p>
          <a:p>
            <a:r>
              <a:rPr lang="nb-NO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Av samlet økt rammetilskudd går 2,1 mrd. kroner til kommunene og 1,1 mrd. kroner til fylkeskommunene. </a:t>
            </a:r>
          </a:p>
          <a:p>
            <a:pPr marL="971550" lvl="1" indent="-285750"/>
            <a:r>
              <a:rPr lang="nb-NO" sz="1600" dirty="0">
                <a:ea typeface="Calibri" panose="020F0502020204030204" pitchFamily="34" charset="0"/>
                <a:cs typeface="Times New Roman" panose="02020603050405020304" pitchFamily="18" charset="0"/>
              </a:rPr>
              <a:t>1,6 mrd. kroner etter kostnadsnøkkelen.</a:t>
            </a:r>
          </a:p>
          <a:p>
            <a:pPr marL="971550" lvl="1" indent="-285750"/>
            <a:r>
              <a:rPr lang="nb-NO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0,5 mrd. </a:t>
            </a:r>
            <a:r>
              <a:rPr lang="nb-NO" sz="1600" dirty="0">
                <a:ea typeface="Calibri" panose="020F0502020204030204" pitchFamily="34" charset="0"/>
                <a:cs typeface="Times New Roman" panose="02020603050405020304" pitchFamily="18" charset="0"/>
              </a:rPr>
              <a:t>kroner til alle, men de skattesvake kommuner får en større andel av midlene. </a:t>
            </a:r>
            <a:endParaRPr lang="nb-NO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704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069DAAB-9678-9C4F-E3C7-56AC41B5B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RNB 2023 forts.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A4308B1-8641-0C59-DB79-F28FE4FC31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sz="1600" b="1" i="0" dirty="0">
                <a:solidFill>
                  <a:srgbClr val="00ADBA"/>
                </a:solidFill>
                <a:effectLst/>
              </a:rPr>
              <a:t>Redusert trekk i rammetilskudd knyttet til konsesjonskraft</a:t>
            </a:r>
          </a:p>
          <a:p>
            <a:r>
              <a:rPr lang="nb-NO" sz="1600" b="0" i="0" dirty="0">
                <a:solidFill>
                  <a:srgbClr val="00244E"/>
                </a:solidFill>
                <a:effectLst/>
              </a:rPr>
              <a:t>Som varslet reduserer regjeringen nedtrekket i rammetilskuddet for kommunene for inntektene fra konsesjonskraft. Nedtrekket reduseres fra 2,2 mrd. kroner til 0,5 mrd. kroner, som tilsvarer en økning i rammetilskuddet for kommunene på 1,7 mrd. kroner. For kommunene i Viken tilsvarer dette en økning på 295 mill. kroner.</a:t>
            </a:r>
          </a:p>
          <a:p>
            <a:endParaRPr lang="nb-NO" sz="1600" dirty="0">
              <a:solidFill>
                <a:srgbClr val="212529"/>
              </a:solidFill>
            </a:endParaRPr>
          </a:p>
          <a:p>
            <a:r>
              <a:rPr lang="nb-NO" sz="1600" b="1" dirty="0">
                <a:solidFill>
                  <a:srgbClr val="00ADBA"/>
                </a:solidFill>
              </a:rPr>
              <a:t>Det er videre foreslått flere endringer i rammetilskudd og i andre tilskuddsordninger. </a:t>
            </a:r>
          </a:p>
          <a:p>
            <a:endParaRPr lang="nb-NO" sz="1600" dirty="0">
              <a:solidFill>
                <a:srgbClr val="2125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3387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0587E541-57E5-AB23-4F4C-9FAA46ED71F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5999" y="2695388"/>
            <a:ext cx="5497285" cy="3613337"/>
          </a:xfrm>
        </p:spPr>
        <p:txBody>
          <a:bodyPr/>
          <a:lstStyle/>
          <a:p>
            <a:r>
              <a:rPr lang="nb-NO" sz="1600" b="1" dirty="0">
                <a:solidFill>
                  <a:srgbClr val="00ADBA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Frie inntekter</a:t>
            </a:r>
          </a:p>
          <a:p>
            <a:r>
              <a:rPr lang="nb-NO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Regjeringen legger opp til en realvekst i frie inntekter på mellom 5,6 og 5,9 mrd. kroner i 2024. Kommunene får 4,4–4,7 mrd. kroner av den samlede veksten i frie inntekter. Veksten dekker merutgifter for demografi- og pensjonskostnadene</a:t>
            </a:r>
            <a:r>
              <a:rPr lang="nb-NO" sz="1600" dirty="0"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1600" b="1" i="1" dirty="0"/>
              <a:t>Bindinger på veksten: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150 mill. kroner til kommunene til psykisk helse og rus.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100 mill. kroner til de kommunene som taper mest på modellen for gradert basiskriterium.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15A74D3B-C478-6A03-5625-4C6C2A9692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703" t="12319" r="35299" b="9759"/>
          <a:stretch/>
        </p:blipFill>
        <p:spPr>
          <a:xfrm>
            <a:off x="801049" y="666206"/>
            <a:ext cx="3810846" cy="5394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itle 3">
            <a:extLst>
              <a:ext uri="{FF2B5EF4-FFF2-40B4-BE49-F238E27FC236}">
                <a16:creationId xmlns:a16="http://schemas.microsoft.com/office/drawing/2014/main" id="{712C7948-2C48-286E-1E6F-A52E9C959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8" y="1426144"/>
            <a:ext cx="5497287" cy="1077209"/>
          </a:xfrm>
        </p:spPr>
        <p:txBody>
          <a:bodyPr/>
          <a:lstStyle/>
          <a:p>
            <a:r>
              <a:rPr lang="en-US" dirty="0">
                <a:hlinkClick r:id="rId3"/>
              </a:rPr>
              <a:t>Kommuneproposisjonen 2024</a:t>
            </a:r>
            <a:endParaRPr lang="en-US" dirty="0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9173ADB0-1B9D-B6C0-507D-C5459E889B0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39148" y="6600400"/>
            <a:ext cx="3868452" cy="15388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5429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>
            <a:extLst>
              <a:ext uri="{FF2B5EF4-FFF2-40B4-BE49-F238E27FC236}">
                <a16:creationId xmlns:a16="http://schemas.microsoft.com/office/drawing/2014/main" id="{3D2958FA-D2F9-B367-D6F7-41D44BBE9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/>
              <a:t>K.prop</a:t>
            </a:r>
            <a:r>
              <a:rPr lang="nb-NO" dirty="0"/>
              <a:t> 2024 forts.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053912D5-63F6-1FD5-1284-6D5C66B1E4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nb-NO" sz="1600" b="1" dirty="0">
                <a:solidFill>
                  <a:srgbClr val="00ADBA"/>
                </a:solidFill>
                <a:effectLst/>
                <a:latin typeface="Open Sans SemiBold" panose="020B0706030804020204" pitchFamily="34" charset="0"/>
                <a:ea typeface="Times New Roman" panose="02020603050405020304" pitchFamily="18" charset="0"/>
              </a:rPr>
              <a:t>Inntektssystemet for kommunene utsatt:</a:t>
            </a:r>
          </a:p>
          <a:p>
            <a:pPr algn="l">
              <a:spcBef>
                <a:spcPts val="0"/>
              </a:spcBef>
            </a:pPr>
            <a:r>
              <a:rPr lang="nb-NO" sz="1600" i="0" dirty="0">
                <a:solidFill>
                  <a:srgbClr val="00244E"/>
                </a:solidFill>
                <a:effectLst/>
              </a:rPr>
              <a:t>Regjeringen varsler at forslag til nytt inntektssystem for kommunene er utsatt og vil legges frem i en Stortingsmelding våren 2024. Endringer vil da gjelde fra 2025.</a:t>
            </a:r>
          </a:p>
          <a:p>
            <a:pPr algn="l">
              <a:spcBef>
                <a:spcPts val="0"/>
              </a:spcBef>
            </a:pPr>
            <a:endParaRPr lang="nb-NO" sz="1600" i="0" dirty="0">
              <a:solidFill>
                <a:srgbClr val="00244E"/>
              </a:solidFill>
              <a:effectLst/>
            </a:endParaRPr>
          </a:p>
          <a:p>
            <a:pPr>
              <a:spcBef>
                <a:spcPts val="0"/>
              </a:spcBef>
            </a:pPr>
            <a:r>
              <a:rPr lang="nb-NO" sz="1600" b="1" dirty="0">
                <a:solidFill>
                  <a:srgbClr val="00ADBA"/>
                </a:solidFill>
                <a:effectLst/>
                <a:latin typeface="Open Sans SemiBold" panose="020B0706030804020204" pitchFamily="34" charset="0"/>
                <a:ea typeface="Times New Roman" panose="02020603050405020304" pitchFamily="18" charset="0"/>
              </a:rPr>
              <a:t>Skjønnsmidler:</a:t>
            </a:r>
          </a:p>
          <a:p>
            <a:pPr algn="l">
              <a:spcBef>
                <a:spcPts val="0"/>
              </a:spcBef>
            </a:pPr>
            <a:r>
              <a:rPr lang="nb-NO" sz="1600" i="0" dirty="0">
                <a:solidFill>
                  <a:srgbClr val="00244E"/>
                </a:solidFill>
                <a:effectLst/>
              </a:rPr>
              <a:t>Skjønnsrammen som fordeles til kommunene i 2024 er foreslått 800 mill. kroner. Dette er en videreføring av samme nivå som i 2023.</a:t>
            </a:r>
          </a:p>
          <a:p>
            <a:pPr algn="l">
              <a:spcBef>
                <a:spcPts val="0"/>
              </a:spcBef>
            </a:pPr>
            <a:endParaRPr lang="nb-NO" sz="1600" i="0" dirty="0">
              <a:solidFill>
                <a:srgbClr val="00244E"/>
              </a:solidFill>
              <a:effectLst/>
            </a:endParaRPr>
          </a:p>
          <a:p>
            <a:pPr>
              <a:spcBef>
                <a:spcPts val="0"/>
              </a:spcBef>
            </a:pPr>
            <a:r>
              <a:rPr lang="nb-NO" sz="1600" b="1" dirty="0">
                <a:solidFill>
                  <a:srgbClr val="00ADBA"/>
                </a:solidFill>
                <a:effectLst/>
                <a:latin typeface="Open Sans SemiBold" panose="020B0706030804020204" pitchFamily="34" charset="0"/>
                <a:ea typeface="Times New Roman" panose="02020603050405020304" pitchFamily="18" charset="0"/>
              </a:rPr>
              <a:t>Frikommuneforsøk:</a:t>
            </a:r>
          </a:p>
          <a:p>
            <a:pPr>
              <a:spcBef>
                <a:spcPts val="0"/>
              </a:spcBef>
            </a:pPr>
            <a:r>
              <a:rPr lang="nb-NO" sz="1600" dirty="0">
                <a:solidFill>
                  <a:srgbClr val="00244E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Regjeringen inviterer bl.a. kommuner til å søke om å bli forsøkskommuner. Forsøkskommuner vil få mulighet til å teste ut nye måter å løse oppgaver på gjennom fritak fra regelverk. </a:t>
            </a:r>
            <a:r>
              <a:rPr lang="nb-NO" sz="1600" dirty="0">
                <a:solidFill>
                  <a:srgbClr val="00244E"/>
                </a:solidFill>
                <a:effectLst/>
                <a:ea typeface="Calibri" panose="020F0502020204030204" pitchFamily="34" charset="0"/>
              </a:rPr>
              <a:t>Frist for foreløpig søknad er 8. september 2023.</a:t>
            </a:r>
            <a:endParaRPr lang="nb-NO" sz="1600" dirty="0">
              <a:solidFill>
                <a:srgbClr val="00244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384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432D0EA-A1E2-E2EE-9591-5D5D59E449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algn="l"/>
            <a:r>
              <a:rPr lang="nb-NO" b="0" i="0" dirty="0">
                <a:solidFill>
                  <a:srgbClr val="00244E"/>
                </a:solidFill>
                <a:effectLst/>
                <a:latin typeface="Open Sans" panose="020B0606030504020204" pitchFamily="34" charset="0"/>
              </a:rPr>
              <a:t>Økonomiske nøkkeltall basert på foreløpige KOSTRA- tall for 2022</a:t>
            </a:r>
          </a:p>
        </p:txBody>
      </p:sp>
    </p:spTree>
    <p:extLst>
      <p:ext uri="{BB962C8B-B14F-4D97-AF65-F5344CB8AC3E}">
        <p14:creationId xmlns:p14="http://schemas.microsoft.com/office/powerpoint/2010/main" val="40166904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">
            <a:extLst>
              <a:ext uri="{FF2B5EF4-FFF2-40B4-BE49-F238E27FC236}">
                <a16:creationId xmlns:a16="http://schemas.microsoft.com/office/drawing/2014/main" id="{091DB384-03E1-44F0-8981-9854F900A3E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2695388"/>
            <a:ext cx="5040306" cy="3613337"/>
          </a:xfrm>
        </p:spPr>
        <p:txBody>
          <a:bodyPr/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rgbClr val="00244E"/>
                </a:solidFill>
              </a:rPr>
              <a:t>Enkelt heftet med tabeller og kart over noen utvalgte økonomiske nøkkeltall for våre kommuner. Ligger på </a:t>
            </a:r>
            <a:r>
              <a:rPr lang="nb-NO" sz="1600" dirty="0">
                <a:solidFill>
                  <a:srgbClr val="00244E"/>
                </a:solidFill>
                <a:hlinkClick r:id="rId2"/>
              </a:rPr>
              <a:t>nettsiden vår. </a:t>
            </a:r>
            <a:endParaRPr lang="nb-NO" sz="1600" dirty="0">
              <a:solidFill>
                <a:srgbClr val="00244E"/>
              </a:solidFill>
            </a:endParaRPr>
          </a:p>
          <a:p>
            <a:pPr>
              <a:spcBef>
                <a:spcPts val="0"/>
              </a:spcBef>
            </a:pPr>
            <a:endParaRPr lang="nb-NO" sz="1600" dirty="0">
              <a:solidFill>
                <a:srgbClr val="00244E"/>
              </a:solidFill>
            </a:endParaRP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b-NO" sz="1600" b="0" i="0" dirty="0">
                <a:solidFill>
                  <a:srgbClr val="00244E"/>
                </a:solidFill>
                <a:effectLst/>
              </a:rPr>
              <a:t>Vi har valgt å fokusere på noen få økonomiske nøkkeltall, som blant annet viser utviklingen i økonomien i perioden 2018-2022. Viktig å se indikatorene i sammenheng.</a:t>
            </a:r>
          </a:p>
          <a:p>
            <a:pPr>
              <a:spcBef>
                <a:spcPts val="0"/>
              </a:spcBef>
            </a:pPr>
            <a:endParaRPr lang="nb-NO" sz="1600" b="0" i="0" dirty="0">
              <a:solidFill>
                <a:srgbClr val="00244E"/>
              </a:solidFill>
              <a:effectLst/>
            </a:endParaRP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nb-NO" sz="1600" b="0" i="0" dirty="0">
                <a:solidFill>
                  <a:srgbClr val="00244E"/>
                </a:solidFill>
                <a:effectLst/>
              </a:rPr>
              <a:t>Ulik prioritering, kvalitet på tjenestene, struktur og behov i befolkningen, er faktorer som vil påvirke nøkkeltallene.</a:t>
            </a:r>
          </a:p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00244E"/>
              </a:solidFill>
            </a:endParaRPr>
          </a:p>
        </p:txBody>
      </p:sp>
      <p:pic>
        <p:nvPicPr>
          <p:cNvPr id="11" name="Bilde 10">
            <a:extLst>
              <a:ext uri="{FF2B5EF4-FFF2-40B4-BE49-F238E27FC236}">
                <a16:creationId xmlns:a16="http://schemas.microsoft.com/office/drawing/2014/main" id="{B5B9E056-A3A6-8F29-8B4D-33273B0D3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1" y="86923"/>
            <a:ext cx="4820194" cy="6713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0D0991AB-4200-4459-A06E-41F18E6BD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426144"/>
            <a:ext cx="5040306" cy="1077209"/>
          </a:xfrm>
        </p:spPr>
        <p:txBody>
          <a:bodyPr anchor="b">
            <a:normAutofit/>
          </a:bodyPr>
          <a:lstStyle/>
          <a:p>
            <a:r>
              <a:rPr lang="nb-NO" dirty="0"/>
              <a:t>«Nøkkeltallsheftet» </a:t>
            </a:r>
          </a:p>
        </p:txBody>
      </p:sp>
      <p:sp>
        <p:nvSpPr>
          <p:cNvPr id="12" name="TekstSylinder 11">
            <a:extLst>
              <a:ext uri="{FF2B5EF4-FFF2-40B4-BE49-F238E27FC236}">
                <a16:creationId xmlns:a16="http://schemas.microsoft.com/office/drawing/2014/main" id="{CE1964E5-18E3-B24A-24B9-4B757334B860}"/>
              </a:ext>
            </a:extLst>
          </p:cNvPr>
          <p:cNvSpPr txBox="1"/>
          <p:nvPr/>
        </p:nvSpPr>
        <p:spPr>
          <a:xfrm>
            <a:off x="5815148" y="6316094"/>
            <a:ext cx="5617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897516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>
            <a:extLst>
              <a:ext uri="{FF2B5EF4-FFF2-40B4-BE49-F238E27FC236}">
                <a16:creationId xmlns:a16="http://schemas.microsoft.com/office/drawing/2014/main" id="{F3688C9B-79CA-A787-00F1-DCF9D8949D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4" t="1" r="-5867" b="-1473"/>
          <a:stretch/>
        </p:blipFill>
        <p:spPr>
          <a:xfrm>
            <a:off x="388882" y="73572"/>
            <a:ext cx="6131693" cy="6780391"/>
          </a:xfrm>
          <a:prstGeom prst="rect">
            <a:avLst/>
          </a:prstGeom>
          <a:noFill/>
        </p:spPr>
      </p:pic>
      <p:sp>
        <p:nvSpPr>
          <p:cNvPr id="9" name="TekstSylinder 8">
            <a:extLst>
              <a:ext uri="{FF2B5EF4-FFF2-40B4-BE49-F238E27FC236}">
                <a16:creationId xmlns:a16="http://schemas.microsoft.com/office/drawing/2014/main" id="{5518BC8F-D452-FA7E-E887-BE9685736CF9}"/>
              </a:ext>
            </a:extLst>
          </p:cNvPr>
          <p:cNvSpPr txBox="1"/>
          <p:nvPr/>
        </p:nvSpPr>
        <p:spPr>
          <a:xfrm>
            <a:off x="6589986" y="182775"/>
            <a:ext cx="418311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b="1" dirty="0">
                <a:solidFill>
                  <a:schemeClr val="bg2">
                    <a:lumMod val="10000"/>
                  </a:schemeClr>
                </a:solidFill>
              </a:rPr>
              <a:t>Noen forklaringer på 2022 resultater:</a:t>
            </a:r>
          </a:p>
          <a:p>
            <a:endParaRPr lang="nb-NO" sz="1600" b="1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Mange forhold som har påvirket både inntekts- og utgiftssiden.</a:t>
            </a:r>
          </a:p>
          <a:p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Uventede og historisk høye skatteinntekter sent på året.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Koronapandemien og kompensasjon for denne for første halvår 2022.</a:t>
            </a:r>
          </a:p>
          <a:p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Høy prisvekst og økte renter.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Strømpriser.</a:t>
            </a:r>
          </a:p>
          <a:p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Krigen i Ukraina. </a:t>
            </a:r>
          </a:p>
        </p:txBody>
      </p:sp>
      <p:graphicFrame>
        <p:nvGraphicFramePr>
          <p:cNvPr id="11" name="Tabell 10">
            <a:extLst>
              <a:ext uri="{FF2B5EF4-FFF2-40B4-BE49-F238E27FC236}">
                <a16:creationId xmlns:a16="http://schemas.microsoft.com/office/drawing/2014/main" id="{17B00870-DC92-AE4C-D6BD-9B5284CF99F2}"/>
              </a:ext>
            </a:extLst>
          </p:cNvPr>
          <p:cNvGraphicFramePr>
            <a:graphicFrameLocks noGrp="1"/>
          </p:cNvGraphicFramePr>
          <p:nvPr/>
        </p:nvGraphicFramePr>
        <p:xfrm>
          <a:off x="6774464" y="4802166"/>
          <a:ext cx="4250888" cy="1048742"/>
        </p:xfrm>
        <a:graphic>
          <a:graphicData uri="http://schemas.openxmlformats.org/drawingml/2006/table">
            <a:tbl>
              <a:tblPr/>
              <a:tblGrid>
                <a:gridCol w="1707384">
                  <a:extLst>
                    <a:ext uri="{9D8B030D-6E8A-4147-A177-3AD203B41FA5}">
                      <a16:colId xmlns:a16="http://schemas.microsoft.com/office/drawing/2014/main" val="2182633471"/>
                    </a:ext>
                  </a:extLst>
                </a:gridCol>
                <a:gridCol w="830318">
                  <a:extLst>
                    <a:ext uri="{9D8B030D-6E8A-4147-A177-3AD203B41FA5}">
                      <a16:colId xmlns:a16="http://schemas.microsoft.com/office/drawing/2014/main" val="3575626882"/>
                    </a:ext>
                  </a:extLst>
                </a:gridCol>
                <a:gridCol w="808301">
                  <a:extLst>
                    <a:ext uri="{9D8B030D-6E8A-4147-A177-3AD203B41FA5}">
                      <a16:colId xmlns:a16="http://schemas.microsoft.com/office/drawing/2014/main" val="3111299913"/>
                    </a:ext>
                  </a:extLst>
                </a:gridCol>
                <a:gridCol w="904885">
                  <a:extLst>
                    <a:ext uri="{9D8B030D-6E8A-4147-A177-3AD203B41FA5}">
                      <a16:colId xmlns:a16="http://schemas.microsoft.com/office/drawing/2014/main" val="3217428864"/>
                    </a:ext>
                  </a:extLst>
                </a:gridCol>
              </a:tblGrid>
              <a:tr h="242800">
                <a:tc>
                  <a:txBody>
                    <a:bodyPr/>
                    <a:lstStyle/>
                    <a:p>
                      <a:pPr algn="l" fontAlgn="b"/>
                      <a:r>
                        <a:rPr lang="nb-NO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2020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4566737"/>
                  </a:ext>
                </a:extLst>
              </a:tr>
              <a:tr h="246154">
                <a:tc>
                  <a:txBody>
                    <a:bodyPr/>
                    <a:lstStyle/>
                    <a:p>
                      <a:pPr algn="l" fontAlgn="ctr"/>
                      <a:r>
                        <a:rPr lang="nb-NO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 Light" panose="020F0302020204030204" pitchFamily="34" charset="0"/>
                        </a:rPr>
                        <a:t>Viken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3,0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4,5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2,6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227233"/>
                  </a:ext>
                </a:extLst>
              </a:tr>
              <a:tr h="246154">
                <a:tc>
                  <a:txBody>
                    <a:bodyPr/>
                    <a:lstStyle/>
                    <a:p>
                      <a:pPr algn="l" fontAlgn="ctr"/>
                      <a:r>
                        <a:rPr lang="nb-NO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 Light" panose="020F0302020204030204" pitchFamily="34" charset="0"/>
                        </a:rPr>
                        <a:t>Oslo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3,7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4,5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5,4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27537"/>
                  </a:ext>
                </a:extLst>
              </a:tr>
              <a:tr h="299212">
                <a:tc>
                  <a:txBody>
                    <a:bodyPr/>
                    <a:lstStyle/>
                    <a:p>
                      <a:pPr algn="l" fontAlgn="ctr"/>
                      <a:r>
                        <a:rPr lang="nb-NO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 Light" panose="020F0302020204030204" pitchFamily="34" charset="0"/>
                        </a:rPr>
                        <a:t>Landet uten Oslo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2,5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4,2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2,6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6166211"/>
                  </a:ext>
                </a:extLst>
              </a:tr>
            </a:tbl>
          </a:graphicData>
        </a:graphic>
      </p:graphicFrame>
      <p:sp>
        <p:nvSpPr>
          <p:cNvPr id="12" name="TekstSylinder 11">
            <a:extLst>
              <a:ext uri="{FF2B5EF4-FFF2-40B4-BE49-F238E27FC236}">
                <a16:creationId xmlns:a16="http://schemas.microsoft.com/office/drawing/2014/main" id="{AB3BDD68-11C2-D479-3302-353D39B8DCC8}"/>
              </a:ext>
            </a:extLst>
          </p:cNvPr>
          <p:cNvSpPr txBox="1"/>
          <p:nvPr/>
        </p:nvSpPr>
        <p:spPr>
          <a:xfrm>
            <a:off x="6679871" y="4370661"/>
            <a:ext cx="32606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b="1" dirty="0">
                <a:solidFill>
                  <a:schemeClr val="bg2">
                    <a:lumMod val="10000"/>
                  </a:schemeClr>
                </a:solidFill>
              </a:rPr>
              <a:t>Utviklingen de tre siste årene:</a:t>
            </a:r>
          </a:p>
        </p:txBody>
      </p:sp>
      <p:sp>
        <p:nvSpPr>
          <p:cNvPr id="2" name="TekstSylinder 1">
            <a:extLst>
              <a:ext uri="{FF2B5EF4-FFF2-40B4-BE49-F238E27FC236}">
                <a16:creationId xmlns:a16="http://schemas.microsoft.com/office/drawing/2014/main" id="{2B601691-CE25-46F4-A74F-FF81A3DDBC24}"/>
              </a:ext>
            </a:extLst>
          </p:cNvPr>
          <p:cNvSpPr txBox="1"/>
          <p:nvPr/>
        </p:nvSpPr>
        <p:spPr>
          <a:xfrm>
            <a:off x="451944" y="4140446"/>
            <a:ext cx="19623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b="1" dirty="0">
                <a:solidFill>
                  <a:schemeClr val="bg2">
                    <a:lumMod val="10000"/>
                  </a:schemeClr>
                </a:solidFill>
              </a:rPr>
              <a:t>Variasjon:</a:t>
            </a:r>
          </a:p>
          <a:p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Skiptvet: - 4,5 %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Ål: + 9 %</a:t>
            </a:r>
          </a:p>
        </p:txBody>
      </p:sp>
    </p:spTree>
    <p:extLst>
      <p:ext uri="{BB962C8B-B14F-4D97-AF65-F5344CB8AC3E}">
        <p14:creationId xmlns:p14="http://schemas.microsoft.com/office/powerpoint/2010/main" val="36607210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1DCB389A-F340-9703-7C1D-1928BFE5E9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37"/>
          <a:stretch/>
        </p:blipFill>
        <p:spPr>
          <a:xfrm>
            <a:off x="367862" y="56189"/>
            <a:ext cx="5773552" cy="6680941"/>
          </a:xfrm>
          <a:prstGeom prst="rect">
            <a:avLst/>
          </a:prstGeom>
        </p:spPr>
      </p:pic>
      <p:graphicFrame>
        <p:nvGraphicFramePr>
          <p:cNvPr id="5" name="Tabell 4">
            <a:extLst>
              <a:ext uri="{FF2B5EF4-FFF2-40B4-BE49-F238E27FC236}">
                <a16:creationId xmlns:a16="http://schemas.microsoft.com/office/drawing/2014/main" id="{CD4AA51E-305C-8088-466E-99673F09FC5E}"/>
              </a:ext>
            </a:extLst>
          </p:cNvPr>
          <p:cNvGraphicFramePr>
            <a:graphicFrameLocks noGrp="1"/>
          </p:cNvGraphicFramePr>
          <p:nvPr/>
        </p:nvGraphicFramePr>
        <p:xfrm>
          <a:off x="6578600" y="3122306"/>
          <a:ext cx="4131441" cy="1165914"/>
        </p:xfrm>
        <a:graphic>
          <a:graphicData uri="http://schemas.openxmlformats.org/drawingml/2006/table">
            <a:tbl>
              <a:tblPr/>
              <a:tblGrid>
                <a:gridCol w="1493345">
                  <a:extLst>
                    <a:ext uri="{9D8B030D-6E8A-4147-A177-3AD203B41FA5}">
                      <a16:colId xmlns:a16="http://schemas.microsoft.com/office/drawing/2014/main" val="1243436091"/>
                    </a:ext>
                  </a:extLst>
                </a:gridCol>
                <a:gridCol w="759575">
                  <a:extLst>
                    <a:ext uri="{9D8B030D-6E8A-4147-A177-3AD203B41FA5}">
                      <a16:colId xmlns:a16="http://schemas.microsoft.com/office/drawing/2014/main" val="1868577798"/>
                    </a:ext>
                  </a:extLst>
                </a:gridCol>
                <a:gridCol w="965537">
                  <a:extLst>
                    <a:ext uri="{9D8B030D-6E8A-4147-A177-3AD203B41FA5}">
                      <a16:colId xmlns:a16="http://schemas.microsoft.com/office/drawing/2014/main" val="2684013978"/>
                    </a:ext>
                  </a:extLst>
                </a:gridCol>
                <a:gridCol w="912984">
                  <a:extLst>
                    <a:ext uri="{9D8B030D-6E8A-4147-A177-3AD203B41FA5}">
                      <a16:colId xmlns:a16="http://schemas.microsoft.com/office/drawing/2014/main" val="3485096381"/>
                    </a:ext>
                  </a:extLst>
                </a:gridCol>
              </a:tblGrid>
              <a:tr h="283663">
                <a:tc>
                  <a:txBody>
                    <a:bodyPr/>
                    <a:lstStyle/>
                    <a:p>
                      <a:pPr algn="l" fontAlgn="b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2020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2005248"/>
                  </a:ext>
                </a:extLst>
              </a:tr>
              <a:tr h="283663">
                <a:tc>
                  <a:txBody>
                    <a:bodyPr/>
                    <a:lstStyle/>
                    <a:p>
                      <a:pPr algn="l" fontAlgn="ctr"/>
                      <a:r>
                        <a:rPr lang="nb-NO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 Light" panose="020F0302020204030204" pitchFamily="34" charset="0"/>
                        </a:rPr>
                        <a:t>Viken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15,4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15,6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1077459"/>
                  </a:ext>
                </a:extLst>
              </a:tr>
              <a:tr h="283663">
                <a:tc>
                  <a:txBody>
                    <a:bodyPr/>
                    <a:lstStyle/>
                    <a:p>
                      <a:pPr algn="l" fontAlgn="ctr"/>
                      <a:r>
                        <a:rPr lang="nb-NO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 Light" panose="020F0302020204030204" pitchFamily="34" charset="0"/>
                        </a:rPr>
                        <a:t>Oslo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11,5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15,4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2573676"/>
                  </a:ext>
                </a:extLst>
              </a:tr>
              <a:tr h="314925">
                <a:tc>
                  <a:txBody>
                    <a:bodyPr/>
                    <a:lstStyle/>
                    <a:p>
                      <a:pPr algn="l" fontAlgn="ctr"/>
                      <a:r>
                        <a:rPr lang="nb-NO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Calibri Light" panose="020F0302020204030204" pitchFamily="34" charset="0"/>
                        </a:rPr>
                        <a:t>Landet uten Oslo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11,9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13,7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nb-N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Light" panose="020F0302020204030204" pitchFamily="34" charset="0"/>
                        </a:rPr>
                        <a:t>14,4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1320726"/>
                  </a:ext>
                </a:extLst>
              </a:tr>
            </a:tbl>
          </a:graphicData>
        </a:graphic>
      </p:graphicFrame>
      <p:sp>
        <p:nvSpPr>
          <p:cNvPr id="7" name="TekstSylinder 6">
            <a:extLst>
              <a:ext uri="{FF2B5EF4-FFF2-40B4-BE49-F238E27FC236}">
                <a16:creationId xmlns:a16="http://schemas.microsoft.com/office/drawing/2014/main" id="{41151D46-6971-4CF7-B3C2-1E3CC2AFB456}"/>
              </a:ext>
            </a:extLst>
          </p:cNvPr>
          <p:cNvSpPr txBox="1"/>
          <p:nvPr/>
        </p:nvSpPr>
        <p:spPr>
          <a:xfrm>
            <a:off x="6452116" y="262685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sz="1800" b="1" dirty="0">
                <a:solidFill>
                  <a:schemeClr val="bg2">
                    <a:lumMod val="10000"/>
                  </a:schemeClr>
                </a:solidFill>
              </a:rPr>
              <a:t>Utviklingen de tre siste årene:</a:t>
            </a: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8D20F9DA-621D-EC49-88D0-35A3153087D2}"/>
              </a:ext>
            </a:extLst>
          </p:cNvPr>
          <p:cNvSpPr txBox="1"/>
          <p:nvPr/>
        </p:nvSpPr>
        <p:spPr>
          <a:xfrm>
            <a:off x="6452116" y="966952"/>
            <a:ext cx="49095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Samlet disposisjonsfond for Oslo og Viken kommunene har fra 2021 til 2022 styrket seg fra over 26 mrd. kr til omtrent 31 mrd. kroner. Av økningen på vel 5 mrd. kroner står Oslo alene for over 3 mrd. kroner.</a:t>
            </a:r>
          </a:p>
        </p:txBody>
      </p:sp>
      <p:sp>
        <p:nvSpPr>
          <p:cNvPr id="2" name="TekstSylinder 1">
            <a:extLst>
              <a:ext uri="{FF2B5EF4-FFF2-40B4-BE49-F238E27FC236}">
                <a16:creationId xmlns:a16="http://schemas.microsoft.com/office/drawing/2014/main" id="{CAE3CACF-1F84-90F3-697A-9F518DAA6C06}"/>
              </a:ext>
            </a:extLst>
          </p:cNvPr>
          <p:cNvSpPr txBox="1"/>
          <p:nvPr/>
        </p:nvSpPr>
        <p:spPr>
          <a:xfrm>
            <a:off x="451944" y="4140446"/>
            <a:ext cx="229332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600" b="1" dirty="0">
                <a:solidFill>
                  <a:schemeClr val="bg2">
                    <a:lumMod val="10000"/>
                  </a:schemeClr>
                </a:solidFill>
              </a:rPr>
              <a:t>Variasjon:</a:t>
            </a:r>
          </a:p>
          <a:p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Flesberg: + 3,4 %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Gjerdrum: + 33,0 %</a:t>
            </a:r>
          </a:p>
        </p:txBody>
      </p:sp>
    </p:spTree>
    <p:extLst>
      <p:ext uri="{BB962C8B-B14F-4D97-AF65-F5344CB8AC3E}">
        <p14:creationId xmlns:p14="http://schemas.microsoft.com/office/powerpoint/2010/main" val="40508146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8EED3B6D-3B97-5BA5-9706-A771074EB8DD}"/>
              </a:ext>
            </a:extLst>
          </p:cNvPr>
          <p:cNvGraphicFramePr>
            <a:graphicFrameLocks/>
          </p:cNvGraphicFramePr>
          <p:nvPr/>
        </p:nvGraphicFramePr>
        <p:xfrm>
          <a:off x="2081048" y="279074"/>
          <a:ext cx="7641020" cy="4120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kstSylinder 4">
            <a:extLst>
              <a:ext uri="{FF2B5EF4-FFF2-40B4-BE49-F238E27FC236}">
                <a16:creationId xmlns:a16="http://schemas.microsoft.com/office/drawing/2014/main" id="{5ABF68B9-DE64-E768-FCAA-83E1EB64EA9C}"/>
              </a:ext>
            </a:extLst>
          </p:cNvPr>
          <p:cNvSpPr txBox="1"/>
          <p:nvPr/>
        </p:nvSpPr>
        <p:spPr>
          <a:xfrm>
            <a:off x="2081048" y="4399129"/>
            <a:ext cx="876562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Samlet netto lånegjeld for Oslo og Viken har økt fra 2021 til 2022 med ca. 14 mrd. kroner, hvorav Oslo alene står for nesten 6 mrd. kr av disse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Variasjon: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Hol 38 %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Lørenskog 158 %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7034527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93C907CD-7BFB-A60B-1C91-F049242D6729}"/>
              </a:ext>
            </a:extLst>
          </p:cNvPr>
          <p:cNvGraphicFramePr>
            <a:graphicFrameLocks/>
          </p:cNvGraphicFramePr>
          <p:nvPr/>
        </p:nvGraphicFramePr>
        <p:xfrm>
          <a:off x="2212427" y="515008"/>
          <a:ext cx="7767145" cy="4256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kstSylinder 3">
            <a:extLst>
              <a:ext uri="{FF2B5EF4-FFF2-40B4-BE49-F238E27FC236}">
                <a16:creationId xmlns:a16="http://schemas.microsoft.com/office/drawing/2014/main" id="{528A10DF-4178-8227-DD38-7EC72EED666E}"/>
              </a:ext>
            </a:extLst>
          </p:cNvPr>
          <p:cNvSpPr txBox="1"/>
          <p:nvPr/>
        </p:nvSpPr>
        <p:spPr>
          <a:xfrm>
            <a:off x="2212427" y="4773332"/>
            <a:ext cx="87656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Samlet netto renteeksponert gjeld for Oslo og Viken har økt fra 2021 til 2022 med ca. 6 mrd. kroner, hvorav Oslo alene står for nesten 4 mrd. kr av disse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b-NO" sz="1600" dirty="0">
              <a:solidFill>
                <a:schemeClr val="bg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Variasjon: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Hol -25 %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</a:rPr>
              <a:t>Lørenskog 114 %</a:t>
            </a:r>
          </a:p>
        </p:txBody>
      </p:sp>
    </p:spTree>
    <p:extLst>
      <p:ext uri="{BB962C8B-B14F-4D97-AF65-F5344CB8AC3E}">
        <p14:creationId xmlns:p14="http://schemas.microsoft.com/office/powerpoint/2010/main" val="37002549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67AF1670-1D2C-AEB8-DEEB-50C5E9210A8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2695388"/>
            <a:ext cx="5040306" cy="3613337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2022 er befolkningsmessig også et ekstra ordinært år på grunn av krigen i Ukraina. </a:t>
            </a:r>
          </a:p>
          <a:p>
            <a:pPr>
              <a:spcBef>
                <a:spcPts val="0"/>
              </a:spcBef>
            </a:pPr>
            <a:endParaRPr lang="nb-NO" sz="1600" dirty="0">
              <a:solidFill>
                <a:schemeClr val="bg2">
                  <a:lumMod val="10000"/>
                </a:schemeClr>
              </a:solidFill>
              <a:latin typeface="+mn-lt"/>
            </a:endParaRPr>
          </a:p>
          <a:p>
            <a:pPr>
              <a:spcBef>
                <a:spcPts val="0"/>
              </a:spcBef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Norge har tatt imot og bosatt over 30 000 flyktninger, hvorav 7 000 av disse er i regionen vår.</a:t>
            </a:r>
          </a:p>
          <a:p>
            <a:pPr>
              <a:spcBef>
                <a:spcPts val="0"/>
              </a:spcBef>
            </a:pPr>
            <a:endParaRPr lang="nb-NO" sz="1600" dirty="0">
              <a:solidFill>
                <a:schemeClr val="bg2">
                  <a:lumMod val="10000"/>
                </a:schemeClr>
              </a:solidFill>
              <a:latin typeface="+mn-lt"/>
            </a:endParaRPr>
          </a:p>
          <a:p>
            <a:pPr>
              <a:spcBef>
                <a:spcPts val="0"/>
              </a:spcBef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Lørenskog, Nannestad og Ullensaker har i perioden 2019-2023 størst prosentvis økning på over 10 % hver.</a:t>
            </a:r>
          </a:p>
          <a:p>
            <a:pPr>
              <a:spcBef>
                <a:spcPts val="0"/>
              </a:spcBef>
            </a:pPr>
            <a:endParaRPr lang="nb-NO" sz="1600" dirty="0">
              <a:solidFill>
                <a:schemeClr val="bg2">
                  <a:lumMod val="10000"/>
                </a:schemeClr>
              </a:solidFill>
              <a:latin typeface="+mn-lt"/>
            </a:endParaRPr>
          </a:p>
          <a:p>
            <a:pPr>
              <a:spcBef>
                <a:spcPts val="0"/>
              </a:spcBef>
            </a:pPr>
            <a:r>
              <a:rPr lang="nb-NO" sz="16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Rollag har størst prosentvis nedgang på hele 3,9 %.</a:t>
            </a:r>
            <a:endParaRPr lang="nb-NO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2CA6A59F-9DDF-18EA-4A9C-DAA5595CD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1247"/>
            <a:ext cx="5854262" cy="6807282"/>
          </a:xfrm>
          <a:prstGeom prst="rect">
            <a:avLst/>
          </a:prstGeom>
          <a:noFill/>
        </p:spPr>
      </p:pic>
      <p:sp>
        <p:nvSpPr>
          <p:cNvPr id="10" name="Title 3">
            <a:extLst>
              <a:ext uri="{FF2B5EF4-FFF2-40B4-BE49-F238E27FC236}">
                <a16:creationId xmlns:a16="http://schemas.microsoft.com/office/drawing/2014/main" id="{F4AA1F35-5295-1B58-5E1D-B04947164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426144"/>
            <a:ext cx="5040306" cy="1077209"/>
          </a:xfrm>
        </p:spPr>
        <p:txBody>
          <a:bodyPr/>
          <a:lstStyle/>
          <a:p>
            <a:r>
              <a:rPr lang="en-US" dirty="0"/>
              <a:t>Folketallsutviklingen</a:t>
            </a:r>
          </a:p>
        </p:txBody>
      </p:sp>
      <p:sp>
        <p:nvSpPr>
          <p:cNvPr id="2" name="TekstSylinder 1">
            <a:extLst>
              <a:ext uri="{FF2B5EF4-FFF2-40B4-BE49-F238E27FC236}">
                <a16:creationId xmlns:a16="http://schemas.microsoft.com/office/drawing/2014/main" id="{E2618893-8368-3E04-52C0-4941CF5C7728}"/>
              </a:ext>
            </a:extLst>
          </p:cNvPr>
          <p:cNvSpPr txBox="1"/>
          <p:nvPr/>
        </p:nvSpPr>
        <p:spPr>
          <a:xfrm>
            <a:off x="5854262" y="6277900"/>
            <a:ext cx="861848" cy="42702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2169198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432D0EA-A1E2-E2EE-9591-5D5D59E449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algn="l"/>
            <a:r>
              <a:rPr lang="nb-NO" b="0" i="0" dirty="0">
                <a:solidFill>
                  <a:srgbClr val="00244E"/>
                </a:solidFill>
                <a:effectLst/>
                <a:latin typeface="Open Sans" panose="020B0606030504020204" pitchFamily="34" charset="0"/>
              </a:rPr>
              <a:t>Framtidsbildet</a:t>
            </a:r>
          </a:p>
        </p:txBody>
      </p:sp>
    </p:spTree>
    <p:extLst>
      <p:ext uri="{BB962C8B-B14F-4D97-AF65-F5344CB8AC3E}">
        <p14:creationId xmlns:p14="http://schemas.microsoft.com/office/powerpoint/2010/main" val="10671094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0D76F930-2875-AB73-31B1-FB5F9F246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Framtidsbildet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31212D18-0BF8-F134-F909-6A274350DE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sz="1600" dirty="0">
                <a:effectLst/>
                <a:ea typeface="Times New Roman" panose="02020603050405020304" pitchFamily="18" charset="0"/>
                <a:cs typeface="Open Sans" panose="020B0606030504020204" pitchFamily="34" charset="0"/>
              </a:rPr>
              <a:t>Foreløpig utkast, som vi ønsker tilbakemelding på fra dere. Behov for å jobbe videre med notatet.</a:t>
            </a:r>
          </a:p>
          <a:p>
            <a:endParaRPr lang="nb-NO" sz="1600" dirty="0">
              <a:effectLst/>
              <a:ea typeface="Times New Roman" panose="02020603050405020304" pitchFamily="18" charset="0"/>
              <a:cs typeface="Open Sans" panose="020B0606030504020204" pitchFamily="34" charset="0"/>
            </a:endParaRPr>
          </a:p>
          <a:p>
            <a:r>
              <a:rPr lang="nb-NO" sz="1600" dirty="0">
                <a:effectLst/>
                <a:ea typeface="Times New Roman" panose="02020603050405020304" pitchFamily="18" charset="0"/>
                <a:cs typeface="Open Sans" panose="020B0606030504020204" pitchFamily="34" charset="0"/>
              </a:rPr>
              <a:t>Hensikten med notatet er å peke på hva slags situasjon kommunene står i og hvilke utfordringer de står ovenfor i nær fremtid på de ulike fagområdene.</a:t>
            </a:r>
          </a:p>
          <a:p>
            <a:endParaRPr lang="nb-NO" sz="16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b-NO" sz="1600" b="1" dirty="0">
                <a:solidFill>
                  <a:schemeClr val="accent5">
                    <a:lumMod val="40000"/>
                    <a:lumOff val="6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NB! </a:t>
            </a:r>
            <a:r>
              <a:rPr lang="nb-NO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Vi gjør oppmerksom på at KS også har utviklet et verktøy kalt </a:t>
            </a:r>
            <a:r>
              <a:rPr lang="nb-NO" sz="1600" dirty="0"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«Fremtidsverktøyet 2040»</a:t>
            </a:r>
            <a:r>
              <a:rPr lang="nb-NO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, som består av tre deler. </a:t>
            </a:r>
          </a:p>
          <a:p>
            <a:pPr marL="342900" indent="-342900">
              <a:buFont typeface="+mj-lt"/>
              <a:buAutoNum type="arabicPeriod"/>
            </a:pPr>
            <a:r>
              <a:rPr lang="nb-NO" sz="16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Norge 2040: </a:t>
            </a:r>
            <a:r>
              <a:rPr lang="nb-NO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De store linjene for Kommune-Norge</a:t>
            </a:r>
          </a:p>
          <a:p>
            <a:pPr marL="342900" indent="-342900">
              <a:buFont typeface="+mj-lt"/>
              <a:buAutoNum type="arabicPeriod"/>
            </a:pPr>
            <a:r>
              <a:rPr lang="nb-NO" sz="16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Min kommune: </a:t>
            </a:r>
            <a:r>
              <a:rPr lang="nb-NO" sz="1600" dirty="0">
                <a:ea typeface="Times New Roman" panose="02020603050405020304" pitchFamily="18" charset="0"/>
                <a:cs typeface="Times New Roman" panose="02020603050405020304" pitchFamily="18" charset="0"/>
              </a:rPr>
              <a:t>Status din kommune</a:t>
            </a:r>
          </a:p>
          <a:p>
            <a:pPr marL="342900" indent="-342900">
              <a:buFont typeface="+mj-lt"/>
              <a:buAutoNum type="arabicPeriod"/>
            </a:pPr>
            <a:r>
              <a:rPr lang="nb-NO" sz="1600" b="1" dirty="0">
                <a:ea typeface="Times New Roman" panose="02020603050405020304" pitchFamily="18" charset="0"/>
                <a:cs typeface="Open Sans" panose="020B0606030504020204" pitchFamily="34" charset="0"/>
              </a:rPr>
              <a:t>Scenariofabrikken: </a:t>
            </a:r>
            <a:r>
              <a:rPr lang="nb-NO" sz="1600" dirty="0">
                <a:ea typeface="Times New Roman" panose="02020603050405020304" pitchFamily="18" charset="0"/>
                <a:cs typeface="Open Sans" panose="020B0606030504020204" pitchFamily="34" charset="0"/>
              </a:rPr>
              <a:t>Mulighet for å utforske ulike veivalg for fremtiden</a:t>
            </a:r>
          </a:p>
        </p:txBody>
      </p:sp>
    </p:spTree>
    <p:extLst>
      <p:ext uri="{BB962C8B-B14F-4D97-AF65-F5344CB8AC3E}">
        <p14:creationId xmlns:p14="http://schemas.microsoft.com/office/powerpoint/2010/main" val="2967001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432D0EA-A1E2-E2EE-9591-5D5D59E449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algn="l"/>
            <a:r>
              <a:rPr lang="nb-NO" b="1" dirty="0">
                <a:solidFill>
                  <a:srgbClr val="00244E"/>
                </a:solidFill>
                <a:latin typeface="Open Sans" panose="020B0606030504020204" pitchFamily="34" charset="0"/>
              </a:rPr>
              <a:t>3</a:t>
            </a:r>
            <a:r>
              <a:rPr lang="nb-NO" b="1" i="0" dirty="0">
                <a:solidFill>
                  <a:srgbClr val="00244E"/>
                </a:solidFill>
                <a:effectLst/>
                <a:latin typeface="Open Sans" panose="020B0606030504020204" pitchFamily="34" charset="0"/>
              </a:rPr>
              <a:t>. Runden rundt </a:t>
            </a:r>
            <a:r>
              <a:rPr lang="nb-NO" sz="3200" b="1" dirty="0">
                <a:ea typeface="Calibri" panose="020F0502020204030204" pitchFamily="34" charset="0"/>
              </a:rPr>
              <a:t>om erfaringsutvekslinger rundt tilsyn og kontroll så langt i år</a:t>
            </a:r>
            <a:endParaRPr lang="nb-NO" b="1" i="0" dirty="0">
              <a:solidFill>
                <a:srgbClr val="00244E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586385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432D0EA-A1E2-E2EE-9591-5D5D59E449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algn="l"/>
            <a:r>
              <a:rPr lang="nb-NO" b="1" i="0" dirty="0">
                <a:solidFill>
                  <a:srgbClr val="00244E"/>
                </a:solidFill>
                <a:effectLst/>
                <a:latin typeface="Open Sans" panose="020B0606030504020204" pitchFamily="34" charset="0"/>
              </a:rPr>
              <a:t>4. Presentasjoner</a:t>
            </a:r>
            <a:endParaRPr lang="nb-NO" b="1" i="0" dirty="0">
              <a:solidFill>
                <a:srgbClr val="00244E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65698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FM_designprofil_2018">
      <a:dk1>
        <a:srgbClr val="00244E"/>
      </a:dk1>
      <a:lt1>
        <a:sysClr val="window" lastClr="FFFFFF"/>
      </a:lt1>
      <a:dk2>
        <a:srgbClr val="00244E"/>
      </a:dk2>
      <a:lt2>
        <a:srgbClr val="E7E6E6"/>
      </a:lt2>
      <a:accent1>
        <a:srgbClr val="00ADBA"/>
      </a:accent1>
      <a:accent2>
        <a:srgbClr val="4C76BA"/>
      </a:accent2>
      <a:accent3>
        <a:srgbClr val="BFC2C0"/>
      </a:accent3>
      <a:accent4>
        <a:srgbClr val="F39200"/>
      </a:accent4>
      <a:accent5>
        <a:srgbClr val="C90B1C"/>
      </a:accent5>
      <a:accent6>
        <a:srgbClr val="87C0C4"/>
      </a:accent6>
      <a:hlink>
        <a:srgbClr val="00ADBA"/>
      </a:hlink>
      <a:folHlink>
        <a:srgbClr val="C90B1C"/>
      </a:folHlink>
    </a:clrScheme>
    <a:fontScheme name="FM_OpenSans">
      <a:majorFont>
        <a:latin typeface="Open Sans Light"/>
        <a:ea typeface=""/>
        <a:cs typeface=""/>
      </a:majorFont>
      <a:minorFont>
        <a:latin typeface="Open Sans"/>
        <a:ea typeface=""/>
        <a:cs typeface=""/>
      </a:minorFont>
    </a:fontScheme>
    <a:fmtScheme name="Røykfarget glass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ilsynsforum 23.05.23" id="{C9CA25AA-5DDA-488B-907D-F29E73146157}" vid="{20EEDE95-A49E-49A4-ADE7-FDAF13A90D70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4793</TotalTime>
  <Words>1476</Words>
  <Application>Microsoft Office PowerPoint</Application>
  <PresentationFormat>Widescreen</PresentationFormat>
  <Paragraphs>258</Paragraphs>
  <Slides>26</Slides>
  <Notes>8</Notes>
  <HiddenSlides>0</HiddenSlides>
  <MMClips>0</MMClips>
  <ScaleCrop>false</ScaleCrop>
  <HeadingPairs>
    <vt:vector size="6" baseType="variant">
      <vt:variant>
        <vt:lpstr>Brukte skrifter</vt:lpstr>
      </vt:variant>
      <vt:variant>
        <vt:i4>7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26</vt:i4>
      </vt:variant>
    </vt:vector>
  </HeadingPairs>
  <TitlesOfParts>
    <vt:vector size="34" baseType="lpstr">
      <vt:lpstr>Arial</vt:lpstr>
      <vt:lpstr>Calibri</vt:lpstr>
      <vt:lpstr>Calibri Light</vt:lpstr>
      <vt:lpstr>Courier New</vt:lpstr>
      <vt:lpstr>Open Sans</vt:lpstr>
      <vt:lpstr>Open Sans Light</vt:lpstr>
      <vt:lpstr>Open Sans SemiBold</vt:lpstr>
      <vt:lpstr>Office-tema</vt:lpstr>
      <vt:lpstr>PowerPoint-presentasjon</vt:lpstr>
      <vt:lpstr>PowerPoint-presentasjon</vt:lpstr>
      <vt:lpstr>PowerPoint-presentasjon</vt:lpstr>
      <vt:lpstr>PowerPoint-presentasjon</vt:lpstr>
      <vt:lpstr>Status planlagte tilsyn og kontroll for 2023</vt:lpstr>
      <vt:lpstr>Status planlagte tilsyn og kontroll for 2023</vt:lpstr>
      <vt:lpstr>Diverse orienteringer forts.</vt:lpstr>
      <vt:lpstr>Diverse orienteringer forts. </vt:lpstr>
      <vt:lpstr>Diverse orienteringer forts. </vt:lpstr>
      <vt:lpstr>PowerPoint-presentasjon</vt:lpstr>
      <vt:lpstr>RNB 2023</vt:lpstr>
      <vt:lpstr>RNB 2023 forts.</vt:lpstr>
      <vt:lpstr>RNB 2023 forts.</vt:lpstr>
      <vt:lpstr>Kommuneproposisjonen 2024</vt:lpstr>
      <vt:lpstr>K.prop 2024 forts.</vt:lpstr>
      <vt:lpstr>PowerPoint-presentasjon</vt:lpstr>
      <vt:lpstr>«Nøkkeltallsheftet» </vt:lpstr>
      <vt:lpstr>PowerPoint-presentasjon</vt:lpstr>
      <vt:lpstr>PowerPoint-presentasjon</vt:lpstr>
      <vt:lpstr>PowerPoint-presentasjon</vt:lpstr>
      <vt:lpstr>PowerPoint-presentasjon</vt:lpstr>
      <vt:lpstr>Folketallsutviklingen</vt:lpstr>
      <vt:lpstr>PowerPoint-presentasjon</vt:lpstr>
      <vt:lpstr>Framtidsbildet</vt:lpstr>
      <vt:lpstr>PowerPoint-presentasjon</vt:lpstr>
      <vt:lpstr>PowerPoint-presentasjon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Krokeide, Astrid Aaserud</dc:creator>
  <cp:lastModifiedBy>Butt, Fakra</cp:lastModifiedBy>
  <cp:revision>216</cp:revision>
  <cp:lastPrinted>2023-05-23T09:35:23Z</cp:lastPrinted>
  <dcterms:created xsi:type="dcterms:W3CDTF">2021-02-11T09:18:41Z</dcterms:created>
  <dcterms:modified xsi:type="dcterms:W3CDTF">2023-05-23T12:24:28Z</dcterms:modified>
</cp:coreProperties>
</file>