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9"/>
  </p:notesMasterIdLst>
  <p:sldIdLst>
    <p:sldId id="278" r:id="rId2"/>
    <p:sldId id="282" r:id="rId3"/>
    <p:sldId id="349" r:id="rId4"/>
    <p:sldId id="343" r:id="rId5"/>
    <p:sldId id="363" r:id="rId6"/>
    <p:sldId id="318" r:id="rId7"/>
    <p:sldId id="350" r:id="rId8"/>
    <p:sldId id="352" r:id="rId9"/>
    <p:sldId id="351" r:id="rId10"/>
    <p:sldId id="358" r:id="rId11"/>
    <p:sldId id="361" r:id="rId12"/>
    <p:sldId id="362" r:id="rId13"/>
    <p:sldId id="354" r:id="rId14"/>
    <p:sldId id="356" r:id="rId15"/>
    <p:sldId id="359" r:id="rId16"/>
    <p:sldId id="364" r:id="rId17"/>
    <p:sldId id="281" r:id="rId18"/>
  </p:sldIdLst>
  <p:sldSz cx="12192000" cy="6858000"/>
  <p:notesSz cx="7104063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2" autoAdjust="0"/>
    <p:restoredTop sz="66344" autoAdjust="0"/>
  </p:normalViewPr>
  <p:slideViewPr>
    <p:cSldViewPr snapToGrid="0">
      <p:cViewPr varScale="1">
        <p:scale>
          <a:sx n="107" d="100"/>
          <a:sy n="107" d="100"/>
        </p:scale>
        <p:origin x="238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484B0CA8-D4C0-4EDF-983C-013F20071413}" type="datetimeFigureOut">
              <a:rPr lang="nb-NO" smtClean="0"/>
              <a:t>28.11.2022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85869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endParaRPr lang="nb-NO" sz="1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2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74869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3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0663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07E4FB80-D5CD-4F8B-B310-9170DDB90797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4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14078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5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344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6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9743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7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24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8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48417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9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54232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10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33677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11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99279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12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91719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13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74734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330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15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20780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769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3074A82D-2E2E-43FE-BC14-87BAF517006C}" type="slidenum">
              <a:rPr lang="nb-NO">
                <a:solidFill>
                  <a:prstClr val="black"/>
                </a:solidFill>
                <a:latin typeface="Calibri" panose="020F0502020204030204"/>
              </a:rPr>
              <a:pPr defTabSz="990752">
                <a:defRPr/>
              </a:pPr>
              <a:t>17</a:t>
            </a:fld>
            <a:endParaRPr lang="nb-NO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7206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863864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5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9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567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53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65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85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84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9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29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49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8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62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7" y="2112867"/>
            <a:ext cx="4845928" cy="398264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2294626"/>
            <a:ext cx="4409242" cy="36299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6290383" y="2112867"/>
            <a:ext cx="4845929" cy="397459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2294626"/>
            <a:ext cx="4409242" cy="36235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0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64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11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/>
        </p:nvSpPr>
        <p:spPr>
          <a:xfrm>
            <a:off x="1055688" y="1104900"/>
            <a:ext cx="2307444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/>
        </p:nvSpPr>
        <p:spPr>
          <a:xfrm>
            <a:off x="3659311" y="1104899"/>
            <a:ext cx="2307444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/>
        </p:nvSpPr>
        <p:spPr>
          <a:xfrm>
            <a:off x="6225247" y="1104899"/>
            <a:ext cx="2307445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1874785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59096" y="1397002"/>
            <a:ext cx="1873652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21426" y="1397001"/>
            <a:ext cx="1874963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1874785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56109" y="2725785"/>
            <a:ext cx="1873651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21427" y="2725784"/>
            <a:ext cx="1874963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428D8CD2-D164-D5D3-0DCC-C3B66340606B}"/>
              </a:ext>
            </a:extLst>
          </p:cNvPr>
          <p:cNvSpPr/>
          <p:nvPr userDrawn="1"/>
        </p:nvSpPr>
        <p:spPr>
          <a:xfrm>
            <a:off x="8764977" y="1100225"/>
            <a:ext cx="2307445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5ACA2F54-4A66-0554-5F88-B655AA16B7C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61156" y="1392327"/>
            <a:ext cx="1874963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4</a:t>
            </a:r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D3BE8F8B-C7E2-606A-A369-1EE279133E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61157" y="2721110"/>
            <a:ext cx="1874963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45459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371369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2195963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1220416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707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5476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417" y="873125"/>
            <a:ext cx="8425282" cy="43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81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49" y="436909"/>
            <a:ext cx="10469901" cy="616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64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5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09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88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3778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07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02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26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79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33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Oslo og Viken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99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58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  <p:sldLayoutId id="2147483792" r:id="rId30"/>
    <p:sldLayoutId id="2147483793" r:id="rId31"/>
    <p:sldLayoutId id="2147483794" r:id="rId32"/>
    <p:sldLayoutId id="2147483795" r:id="rId33"/>
    <p:sldLayoutId id="2147483796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4" Type="http://schemas.openxmlformats.org/officeDocument/2006/relationships/hyperlink" Target="http://www.statsforvalteren.no/ostmark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5F3816-2EBB-4EF6-B1C0-A1CD88C9A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90" y="1122363"/>
            <a:ext cx="5127810" cy="2387600"/>
          </a:xfrm>
        </p:spPr>
        <p:txBody>
          <a:bodyPr anchor="b">
            <a:normAutofit/>
          </a:bodyPr>
          <a:lstStyle/>
          <a:p>
            <a:r>
              <a:rPr lang="nb-NO" sz="4100" dirty="0">
                <a:effectLst/>
              </a:rPr>
              <a:t>Høring - Østmarka na</a:t>
            </a:r>
            <a:r>
              <a:rPr lang="nb-NO" sz="4100" dirty="0"/>
              <a:t>sjonalpark og alternative verneforslag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698AF23-1058-48D4-9689-F1FF31AE9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289" y="3945693"/>
            <a:ext cx="5152663" cy="898526"/>
          </a:xfrm>
        </p:spPr>
        <p:txBody>
          <a:bodyPr>
            <a:normAutofit/>
          </a:bodyPr>
          <a:lstStyle/>
          <a:p>
            <a:r>
              <a:rPr lang="nb-NO" dirty="0" err="1"/>
              <a:t>Markarådet</a:t>
            </a:r>
            <a:r>
              <a:rPr lang="nb-NO" dirty="0"/>
              <a:t>, 01.11.2022</a:t>
            </a:r>
          </a:p>
        </p:txBody>
      </p:sp>
      <p:pic>
        <p:nvPicPr>
          <p:cNvPr id="8" name="Plassholder for bilde 7" descr="Et bilde som inneholder tre, natur, vanndam, gress&#10;&#10;Automatisk generert beskrivelse">
            <a:extLst>
              <a:ext uri="{FF2B5EF4-FFF2-40B4-BE49-F238E27FC236}">
                <a16:creationId xmlns:a16="http://schemas.microsoft.com/office/drawing/2014/main" id="{B1740EC4-E3BB-3CC7-4093-D394A891793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0" r="16193" b="-1"/>
          <a:stretch/>
        </p:blipFill>
        <p:spPr>
          <a:xfrm>
            <a:off x="6561608" y="10"/>
            <a:ext cx="5630392" cy="5219990"/>
          </a:xfrm>
          <a:noFill/>
        </p:spPr>
      </p:pic>
      <p:sp>
        <p:nvSpPr>
          <p:cNvPr id="4" name="Plassholder for tekst 1">
            <a:extLst>
              <a:ext uri="{FF2B5EF4-FFF2-40B4-BE49-F238E27FC236}">
                <a16:creationId xmlns:a16="http://schemas.microsoft.com/office/drawing/2014/main" id="{252D06C9-7513-CB56-FA37-CAEBBBBAB497}"/>
              </a:ext>
            </a:extLst>
          </p:cNvPr>
          <p:cNvSpPr txBox="1">
            <a:spLocks/>
          </p:cNvSpPr>
          <p:nvPr/>
        </p:nvSpPr>
        <p:spPr>
          <a:xfrm>
            <a:off x="6494185" y="5220000"/>
            <a:ext cx="3718203" cy="1503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Foto: Daniel Pedersen</a:t>
            </a:r>
          </a:p>
        </p:txBody>
      </p:sp>
    </p:spTree>
    <p:extLst>
      <p:ext uri="{BB962C8B-B14F-4D97-AF65-F5344CB8AC3E}">
        <p14:creationId xmlns:p14="http://schemas.microsoft.com/office/powerpoint/2010/main" val="1351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0BC263-0CD7-0041-9EED-4EDC95800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636457"/>
            <a:ext cx="10080625" cy="1077209"/>
          </a:xfrm>
        </p:spPr>
        <p:txBody>
          <a:bodyPr/>
          <a:lstStyle/>
          <a:p>
            <a:r>
              <a:rPr lang="nb-NO" dirty="0"/>
              <a:t>Omfattende utredningsfase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1F1E66BD-C646-CE2B-F78D-8009DCC14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535" y="2164988"/>
            <a:ext cx="1429186" cy="2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46AA45C-50AF-2490-188F-96BCF8310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039" y="2164988"/>
            <a:ext cx="1422209" cy="2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0ACFAE59-A375-EDCC-251C-98D298FA6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6535" y="4288988"/>
            <a:ext cx="1444404" cy="2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8095C52B-5C79-958E-0DE2-71BF771C63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039" y="4288988"/>
            <a:ext cx="1427410" cy="2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F220A79-ECE8-C245-18D3-823CCEEC0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1049" y="2164988"/>
            <a:ext cx="2931149" cy="41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D591029-23C0-BA4D-F365-DED4B5DC49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30342" y="2909455"/>
            <a:ext cx="3416531" cy="33997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Møter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Innspill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Befaringer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Fagrapporter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Referansegruppe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Faglig gjennomgang</a:t>
            </a:r>
          </a:p>
          <a:p>
            <a:pPr lvl="1" indent="0">
              <a:spcBef>
                <a:spcPts val="1800"/>
              </a:spcBef>
              <a:buNone/>
            </a:pPr>
            <a:r>
              <a:rPr lang="nb-NO" dirty="0"/>
              <a:t>Høring</a:t>
            </a:r>
          </a:p>
          <a:p>
            <a:endParaRPr lang="nb-NO" dirty="0"/>
          </a:p>
        </p:txBody>
      </p:sp>
      <p:sp>
        <p:nvSpPr>
          <p:cNvPr id="4" name="Pil: høyre 3">
            <a:extLst>
              <a:ext uri="{FF2B5EF4-FFF2-40B4-BE49-F238E27FC236}">
                <a16:creationId xmlns:a16="http://schemas.microsoft.com/office/drawing/2014/main" id="{075957F0-6179-710E-87DE-27B5116796F0}"/>
              </a:ext>
            </a:extLst>
          </p:cNvPr>
          <p:cNvSpPr/>
          <p:nvPr/>
        </p:nvSpPr>
        <p:spPr>
          <a:xfrm>
            <a:off x="8099804" y="5667375"/>
            <a:ext cx="529846" cy="295275"/>
          </a:xfrm>
          <a:prstGeom prst="rightArrow">
            <a:avLst>
              <a:gd name="adj1" fmla="val 3709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480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E358B2FD-ACA5-4EA9-AB2A-6A3725DD35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3426" y="2953572"/>
            <a:ext cx="5040306" cy="3613337"/>
          </a:xfrm>
        </p:spPr>
        <p:txBody>
          <a:bodyPr>
            <a:normAutofit/>
          </a:bodyPr>
          <a:lstStyle/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nb-NO" kern="1200" dirty="0">
                <a:latin typeface="+mj-lt"/>
                <a:ea typeface="+mn-ea"/>
                <a:cs typeface="+mn-cs"/>
              </a:rPr>
              <a:t>Vern av verdifull natur</a:t>
            </a:r>
          </a:p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nb-NO" kern="1200" dirty="0">
                <a:latin typeface="+mj-lt"/>
                <a:ea typeface="+mn-ea"/>
                <a:cs typeface="+mn-cs"/>
              </a:rPr>
              <a:t>Opplevelse, friluftsliv og helse </a:t>
            </a:r>
          </a:p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nb-NO" kern="1200" dirty="0">
                <a:latin typeface="+mj-lt"/>
                <a:ea typeface="+mn-ea"/>
                <a:cs typeface="+mn-cs"/>
              </a:rPr>
              <a:t>Kulturminner</a:t>
            </a:r>
          </a:p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nb-NO" kern="1200" dirty="0">
                <a:latin typeface="+mj-lt"/>
                <a:ea typeface="+mn-ea"/>
                <a:cs typeface="+mn-cs"/>
              </a:rPr>
              <a:t>Forskning og undervisning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C33A4AC-50B0-469E-A2A5-D696D0CD3FE4}"/>
              </a:ext>
            </a:extLst>
          </p:cNvPr>
          <p:cNvSpPr txBox="1"/>
          <p:nvPr/>
        </p:nvSpPr>
        <p:spPr>
          <a:xfrm>
            <a:off x="6343426" y="1684328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3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Open Sans SemiBold" panose="020B0706030804020204" pitchFamily="34" charset="0"/>
                <a:cs typeface="Open Sans SemiBold" panose="020B0706030804020204" pitchFamily="34" charset="0"/>
              </a:rPr>
              <a:t>Mål med verneplanarbeidet </a:t>
            </a:r>
          </a:p>
        </p:txBody>
      </p:sp>
      <p:pic>
        <p:nvPicPr>
          <p:cNvPr id="12" name="Plassholder for bilde 11" descr="Et bilde som inneholder tre, utendørs, gress, plante">
            <a:extLst>
              <a:ext uri="{FF2B5EF4-FFF2-40B4-BE49-F238E27FC236}">
                <a16:creationId xmlns:a16="http://schemas.microsoft.com/office/drawing/2014/main" id="{214E21E6-10B3-B44E-6BD3-C5BDC128CE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5" b="91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557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 descr="Et bilde som inneholder gress, utendørs, plante&#10;&#10;Automatisk generert beskrivelse">
            <a:extLst>
              <a:ext uri="{FF2B5EF4-FFF2-40B4-BE49-F238E27FC236}">
                <a16:creationId xmlns:a16="http://schemas.microsoft.com/office/drawing/2014/main" id="{4FEB6888-4CEF-D7A6-63D3-BF7979ACD4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2" r="4838" b="16051"/>
          <a:stretch/>
        </p:blipFill>
        <p:spPr>
          <a:xfrm>
            <a:off x="0" y="3958434"/>
            <a:ext cx="2488019" cy="2705822"/>
          </a:xfrm>
          <a:prstGeom prst="rect">
            <a:avLst/>
          </a:prstGeom>
        </p:spPr>
      </p:pic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F24416B-3FD9-4660-9F98-92CA0AEDBC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Et avgrenset areal som er vernet for å ta vare på et større naturområde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Har særegne eller representative økosystem eller landskap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Uten tyngre naturinngrep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Egen verneforskrift som angir formålet og hva som er lov og ikke lov å gjøre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Friluftsliv kan være en del av formålet</a:t>
            </a:r>
          </a:p>
        </p:txBody>
      </p:sp>
      <p:pic>
        <p:nvPicPr>
          <p:cNvPr id="13" name="Plassholder for bilde 12">
            <a:extLst>
              <a:ext uri="{FF2B5EF4-FFF2-40B4-BE49-F238E27FC236}">
                <a16:creationId xmlns:a16="http://schemas.microsoft.com/office/drawing/2014/main" id="{42362668-DB11-F73F-A0F0-B11C9346C2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" r="79"/>
          <a:stretch>
            <a:fillRect/>
          </a:stretch>
        </p:blipFill>
        <p:spPr/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1D8F487B-1390-4DED-B0C0-F0CB68CE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Vern som nasjonalpark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6923FB0-8626-47EC-9FFE-B8B259D06BD9}"/>
              </a:ext>
            </a:extLst>
          </p:cNvPr>
          <p:cNvSpPr txBox="1"/>
          <p:nvPr/>
        </p:nvSpPr>
        <p:spPr>
          <a:xfrm>
            <a:off x="5899150" y="6587312"/>
            <a:ext cx="6187555" cy="154310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7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kumimoji="0" lang="nb-NO" sz="7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Open Sans SemiBold" panose="020B0706030804020204" pitchFamily="34" charset="0"/>
                <a:cs typeface="Open Sans SemiBold" panose="020B0706030804020204" pitchFamily="34" charset="0"/>
              </a:rPr>
              <a:t>Lene Christensen og Statsforvalteren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EC7B4EA-7CA7-68F0-269F-790B00710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53" y="257665"/>
            <a:ext cx="1843350" cy="6284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04080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07F0CAD-8870-6D85-10F6-754E36F63C4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NINA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F092B37-D816-651F-026D-A8555FE3D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97" y="391528"/>
            <a:ext cx="5589204" cy="598707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BCBC3C7-495B-0FCA-AA30-FC14D234A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701" y="391529"/>
            <a:ext cx="6299031" cy="598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35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0319A121-A0E5-4FE4-9B06-EACC1EB4F07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57261" y="1254125"/>
            <a:ext cx="1700263" cy="847163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Ikke</a:t>
            </a:r>
            <a:r>
              <a:rPr lang="en-US" sz="2400" dirty="0"/>
              <a:t> </a:t>
            </a:r>
            <a:r>
              <a:rPr lang="en-US" sz="2400" dirty="0" err="1"/>
              <a:t>nytt</a:t>
            </a:r>
            <a:r>
              <a:rPr lang="en-US" sz="2400" dirty="0"/>
              <a:t> </a:t>
            </a:r>
            <a:r>
              <a:rPr lang="en-US" sz="2400" dirty="0" err="1"/>
              <a:t>vern</a:t>
            </a:r>
            <a:endParaRPr lang="en-US" sz="240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10D2A1D-8273-4A84-8DE0-CDBDC25F09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57261" y="2365360"/>
            <a:ext cx="1879944" cy="32821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1500" dirty="0"/>
              <a:t>Mye/intens og variert bruk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1500" dirty="0"/>
              <a:t>Ønske om ny tilrettelegging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1500" dirty="0"/>
              <a:t>Idrett og arrangementer</a:t>
            </a:r>
          </a:p>
          <a:p>
            <a:pPr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AA1A8D1-4329-41C2-A8B9-A22BFC21CF8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00285" y="1254125"/>
            <a:ext cx="1985683" cy="847163"/>
          </a:xfrm>
        </p:spPr>
        <p:txBody>
          <a:bodyPr/>
          <a:lstStyle/>
          <a:p>
            <a:r>
              <a:rPr lang="en-US" sz="2400" dirty="0" err="1"/>
              <a:t>Friluftslivs</a:t>
            </a:r>
            <a:r>
              <a:rPr lang="en-US" sz="2400" dirty="0"/>
              <a:t>- </a:t>
            </a:r>
            <a:r>
              <a:rPr lang="en-US" sz="2400" dirty="0" err="1"/>
              <a:t>vern</a:t>
            </a:r>
            <a:endParaRPr lang="en-US" dirty="0">
              <a:latin typeface="+mn-lt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0A73C52F-802C-4C50-8752-47E3E0DBCD6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406033" y="1270000"/>
            <a:ext cx="1985683" cy="831288"/>
          </a:xfrm>
        </p:spPr>
        <p:txBody>
          <a:bodyPr/>
          <a:lstStyle/>
          <a:p>
            <a:r>
              <a:rPr lang="en-US" sz="2400" dirty="0" err="1"/>
              <a:t>Nasjonal</a:t>
            </a:r>
            <a:r>
              <a:rPr lang="en-US" sz="2400" dirty="0"/>
              <a:t>- park</a:t>
            </a:r>
            <a:endParaRPr lang="en-US" dirty="0">
              <a:latin typeface="+mn-lt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87D8913-06ED-4746-AD86-B088FE51E1C0}"/>
              </a:ext>
            </a:extLst>
          </p:cNvPr>
          <p:cNvSpPr txBox="1"/>
          <p:nvPr/>
        </p:nvSpPr>
        <p:spPr>
          <a:xfrm>
            <a:off x="3765942" y="2365360"/>
            <a:ext cx="2101458" cy="328219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Formål: «naturopplevelse» (og naturverdier)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Skjøtsel: «ivareta/øke naturopplevelse» (og naturverdier)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Mindre strenge forskrifter – spesielt eventuelle nye tiltak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A0E5C87-6748-4A1C-8826-7D6FB980B7DC}"/>
              </a:ext>
            </a:extLst>
          </p:cNvPr>
          <p:cNvSpPr txBox="1"/>
          <p:nvPr/>
        </p:nvSpPr>
        <p:spPr>
          <a:xfrm>
            <a:off x="6223379" y="2365360"/>
            <a:ext cx="2168337" cy="3555095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Formål: «naturverdier»   (og opplevelse og kulturverdier)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Uten tyngre naturinngrep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Skjøtsel: ivareta/øke naturverdier (og opplevelse og kulturverdier)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 hovedsak videreføring av dagens bruk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E10D6-D792-13F0-2305-19D291300BC2}"/>
              </a:ext>
            </a:extLst>
          </p:cNvPr>
          <p:cNvSpPr txBox="1">
            <a:spLocks/>
          </p:cNvSpPr>
          <p:nvPr/>
        </p:nvSpPr>
        <p:spPr>
          <a:xfrm>
            <a:off x="9011781" y="1254125"/>
            <a:ext cx="1985683" cy="847163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Natur-reservat</a:t>
            </a:r>
            <a:endParaRPr lang="en-US" sz="24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99D2487-067B-8C3E-DAB5-495F9C002FBF}"/>
              </a:ext>
            </a:extLst>
          </p:cNvPr>
          <p:cNvSpPr txBox="1"/>
          <p:nvPr/>
        </p:nvSpPr>
        <p:spPr>
          <a:xfrm>
            <a:off x="8920453" y="2365360"/>
            <a:ext cx="2168337" cy="355509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Formål: «naturverdier»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Skjøtsel: ivareta/øke naturverdier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 hovedsak videreføring av dagens bruk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1500" dirty="0">
                <a:solidFill>
                  <a:prstClr val="white"/>
                </a:solidFill>
                <a:latin typeface="Open Sans"/>
              </a:rPr>
              <a:t>Også viktige friluftsområder! </a:t>
            </a: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8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1A11C4B7-1351-5BC5-434A-145DF6028A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5300926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En stor (tredelt) nasjonalpark, ca. 54 km</a:t>
            </a:r>
            <a:r>
              <a:rPr lang="nb-NO" b="1" baseline="30000" dirty="0">
                <a:sym typeface="Symbol" panose="05050102010706020507" pitchFamily="18" charset="2"/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 err="1">
                <a:sym typeface="Symbol" panose="05050102010706020507" pitchFamily="18" charset="2"/>
              </a:rPr>
              <a:t>Friuftslivsområde</a:t>
            </a:r>
            <a:r>
              <a:rPr lang="nb-NO" b="1" dirty="0">
                <a:sym typeface="Symbol" panose="05050102010706020507" pitchFamily="18" charset="2"/>
              </a:rPr>
              <a:t>, ca. 19,3 km</a:t>
            </a:r>
            <a:r>
              <a:rPr lang="nb-NO" b="1" baseline="30000" dirty="0">
                <a:sym typeface="Symbol" panose="05050102010706020507" pitchFamily="18" charset="2"/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ym typeface="Symbol" panose="05050102010706020507" pitchFamily="18" charset="2"/>
              </a:rPr>
              <a:t>Eksisterende Østmarka naturreservat innlemmet som egen sone A i nasjonalparken</a:t>
            </a:r>
          </a:p>
          <a:p>
            <a:endParaRPr lang="nb-NO" dirty="0">
              <a:sym typeface="Symbol" panose="05050102010706020507" pitchFamily="18" charset="2"/>
            </a:endParaRPr>
          </a:p>
          <a:p>
            <a:r>
              <a:rPr lang="nb-NO" dirty="0" err="1"/>
              <a:t>Markalovens</a:t>
            </a:r>
            <a:r>
              <a:rPr lang="nb-NO" dirty="0"/>
              <a:t> virkeområde i Østmarka, ikke omfattet av vern: ca. 150,4 km</a:t>
            </a:r>
            <a:r>
              <a:rPr lang="nb-NO" baseline="30000" dirty="0"/>
              <a:t>2</a:t>
            </a:r>
          </a:p>
          <a:p>
            <a:endParaRPr lang="nb-NO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65A8124-7E0D-8771-EF5F-2306CA6F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1 – </a:t>
            </a:r>
            <a:br>
              <a:rPr lang="nb-NO" dirty="0"/>
            </a:br>
            <a:r>
              <a:rPr lang="nb-NO" dirty="0"/>
              <a:t>hovedforslag </a:t>
            </a:r>
          </a:p>
        </p:txBody>
      </p:sp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82EB77F1-5695-5800-456E-2E3D1BFDF3E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/>
          <a:srcRect l="3783" r="3783"/>
          <a:stretch/>
        </p:blipFill>
        <p:spPr>
          <a:xfrm>
            <a:off x="6640513" y="-8467"/>
            <a:ext cx="5551487" cy="679926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EEF82ECD-B61E-EEB3-D481-FA3D146C4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1144" y="58737"/>
            <a:ext cx="2556933" cy="219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18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8409F9B-5C26-51CB-8046-DF204362DA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4763" y="2156289"/>
            <a:ext cx="5075484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En mindre nasjonalpark, ca. 45,1 km</a:t>
            </a:r>
            <a:r>
              <a:rPr lang="nb-NO" b="1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Naturreservat, ca. 8,9 km</a:t>
            </a:r>
            <a:r>
              <a:rPr lang="nb-NO" b="1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Friluftslivsområde, ca. 19,3 km</a:t>
            </a:r>
            <a:r>
              <a:rPr lang="nb-NO" b="1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ym typeface="Symbol" panose="05050102010706020507" pitchFamily="18" charset="2"/>
              </a:rPr>
              <a:t>Eksisterende Østmarka naturreservat innlemmet som egen sone A i nasjonalparken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  <a:p>
            <a:endParaRPr lang="nb-NO" dirty="0"/>
          </a:p>
          <a:p>
            <a:endParaRPr lang="nb-NO" b="1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E8ACF90C-B14C-141C-0273-A67E5C4E6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4762" y="873125"/>
            <a:ext cx="4881551" cy="1077209"/>
          </a:xfrm>
        </p:spPr>
        <p:txBody>
          <a:bodyPr/>
          <a:lstStyle/>
          <a:p>
            <a:r>
              <a:rPr lang="nb-NO" dirty="0"/>
              <a:t>Alternativ 2 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C72E3161-2E2C-C15A-015E-02814CED30E1}"/>
              </a:ext>
            </a:extLst>
          </p:cNvPr>
          <p:cNvGrpSpPr/>
          <p:nvPr/>
        </p:nvGrpSpPr>
        <p:grpSpPr>
          <a:xfrm>
            <a:off x="0" y="-69013"/>
            <a:ext cx="5552142" cy="6858000"/>
            <a:chOff x="-1" y="-1"/>
            <a:chExt cx="5552142" cy="6858000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E04ECF60-87AA-10DD-9F9B-E3E77AEFA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00"/>
            <a:stretch/>
          </p:blipFill>
          <p:spPr>
            <a:xfrm>
              <a:off x="-1" y="-1"/>
              <a:ext cx="5552142" cy="6858000"/>
            </a:xfrm>
            <a:prstGeom prst="rect">
              <a:avLst/>
            </a:prstGeom>
          </p:spPr>
        </p:pic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30226CB5-7B53-5434-1074-EDE55EC1A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9291" y="140536"/>
              <a:ext cx="2468159" cy="233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184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F97DBDF-3871-0181-2A07-21B118DDDC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Et stort naturreservat, ca. 54,1 km</a:t>
            </a:r>
            <a:r>
              <a:rPr lang="nb-NO" b="1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Friluftslivsområde, ca. 19,3 km</a:t>
            </a:r>
            <a:r>
              <a:rPr lang="nb-NO" b="1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ym typeface="Symbol" panose="05050102010706020507" pitchFamily="18" charset="2"/>
              </a:rPr>
              <a:t>Eksisterende Østmarka naturreservat innlemmet som egen sone A </a:t>
            </a:r>
            <a:r>
              <a:rPr lang="nb-NO" b="1">
                <a:sym typeface="Symbol" panose="05050102010706020507" pitchFamily="18" charset="2"/>
              </a:rPr>
              <a:t>i naturreservatet</a:t>
            </a:r>
            <a:endParaRPr lang="nb-NO" b="1" dirty="0">
              <a:sym typeface="Symbol" panose="05050102010706020507" pitchFamily="18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  <a:p>
            <a:endParaRPr lang="nb-NO" b="1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17F5F6F-54E3-112D-D83D-49CE54A3C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3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4B2B015E-055F-6812-D19C-EFE5EE7C814C}"/>
              </a:ext>
            </a:extLst>
          </p:cNvPr>
          <p:cNvGrpSpPr/>
          <p:nvPr/>
        </p:nvGrpSpPr>
        <p:grpSpPr>
          <a:xfrm>
            <a:off x="6461555" y="7620"/>
            <a:ext cx="5730445" cy="6783193"/>
            <a:chOff x="6505098" y="0"/>
            <a:chExt cx="5730445" cy="6783193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593751CB-98CF-DD4B-9308-76C345429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5098" y="0"/>
              <a:ext cx="5730445" cy="6783193"/>
            </a:xfrm>
            <a:prstGeom prst="rect">
              <a:avLst/>
            </a:prstGeom>
          </p:spPr>
        </p:pic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8AB7CD9A-1BD4-7033-2ACD-09D51423A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59318" y="74807"/>
              <a:ext cx="2468159" cy="2336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5662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F15F0E-31E3-ED2B-F6B2-7D65D06E11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Bevaring av natur-, kultur- og opplevelsesverdier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Ikke til hinder for friluftsliv, telting, bålbrenning, jakt/fiske, plukking av bær, matsopp og vanlige planter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Skogsdrift og tiltak som kan endre verneverdiene er forbudt, eks. bygninger, anlegg og innretninger</a:t>
            </a:r>
          </a:p>
          <a:p>
            <a:endParaRPr lang="nb-NO" dirty="0"/>
          </a:p>
        </p:txBody>
      </p:sp>
      <p:pic>
        <p:nvPicPr>
          <p:cNvPr id="8" name="Plassholder for bilde 7" descr="Et bilde som inneholder tre, utendørs&#10;&#10;Automatisk generert beskrivelse">
            <a:extLst>
              <a:ext uri="{FF2B5EF4-FFF2-40B4-BE49-F238E27FC236}">
                <a16:creationId xmlns:a16="http://schemas.microsoft.com/office/drawing/2014/main" id="{88066EF9-5FE2-4D52-1D6C-6A73094A74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5" b="9165"/>
          <a:stretch>
            <a:fillRect/>
          </a:stretch>
        </p:blipFill>
        <p:spPr/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BA9F25C0-A5D9-76E0-098C-FA62DB055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Betydning for brukerinteresser</a:t>
            </a:r>
          </a:p>
        </p:txBody>
      </p:sp>
    </p:spTree>
    <p:extLst>
      <p:ext uri="{BB962C8B-B14F-4D97-AF65-F5344CB8AC3E}">
        <p14:creationId xmlns:p14="http://schemas.microsoft.com/office/powerpoint/2010/main" val="73771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F574C7D-B52A-F63D-8767-890F1D2CE0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9" y="1924672"/>
            <a:ext cx="5901267" cy="36133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Vedlikehold av veier, løyper og stier er tillatt</a:t>
            </a:r>
          </a:p>
          <a:p>
            <a:pPr marL="1028700" lvl="1" indent="-342900"/>
            <a:r>
              <a:rPr lang="nb-NO" sz="1800" dirty="0"/>
              <a:t>Inkludert eksisterende merking, skilting, klopper o.l.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Oppkjøring av eksisterende skiløyper er tillatt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Kan gi tillatelse til nye tilretteleggingstiltak </a:t>
            </a:r>
          </a:p>
          <a:p>
            <a:pPr marL="1028700" lvl="1" indent="-342900"/>
            <a:r>
              <a:rPr lang="nb-NO" sz="1800" dirty="0"/>
              <a:t>styre ferdselen til egnede områder og attraksjoner</a:t>
            </a:r>
          </a:p>
          <a:p>
            <a:pPr marL="1028700" lvl="1" indent="-342900"/>
            <a:r>
              <a:rPr lang="nb-NO" sz="1800" dirty="0"/>
              <a:t>bidra til formidling av verneverdier</a:t>
            </a:r>
          </a:p>
          <a:p>
            <a:pPr marL="1028700" lvl="1" indent="-342900"/>
            <a:r>
              <a:rPr lang="nb-NO" sz="1800" dirty="0"/>
              <a:t>redusere brukerkonflikter</a:t>
            </a:r>
          </a:p>
          <a:p>
            <a:pPr marL="1028700" lvl="1" indent="-342900"/>
            <a:r>
              <a:rPr lang="nb-NO" sz="1800" dirty="0"/>
              <a:t>forebygge terrengslitasje og utvidelse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Kan gi tillatelse til omlegging av stier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* Egne bestemmelser i eksisterende Østmarka naturreservat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D208108F-1B90-489D-9271-FB94A4EAF1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 b="9778"/>
          <a:stretch>
            <a:fillRect/>
          </a:stretch>
        </p:blipFill>
        <p:spPr/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CB3B6C22-3032-414D-7CE4-BBF130CDA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55428"/>
            <a:ext cx="5040306" cy="1077209"/>
          </a:xfrm>
        </p:spPr>
        <p:txBody>
          <a:bodyPr/>
          <a:lstStyle/>
          <a:p>
            <a:r>
              <a:rPr lang="nb-NO" dirty="0"/>
              <a:t>Tilrettelegging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30FF851-CA38-09CA-2BF8-758C1864A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99907" y="0"/>
            <a:ext cx="4716500" cy="6858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BD26E44-9A95-D44C-8197-9DC47DEC1167}"/>
              </a:ext>
            </a:extLst>
          </p:cNvPr>
          <p:cNvSpPr txBox="1"/>
          <p:nvPr/>
        </p:nvSpPr>
        <p:spPr>
          <a:xfrm>
            <a:off x="6095999" y="6097120"/>
            <a:ext cx="6096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 (Overskrifter)"/>
                <a:ea typeface="+mn-ea"/>
                <a:cs typeface="+mn-cs"/>
              </a:rPr>
              <a:t>* Egne bestemmelser i sone A (eksisterende Østmarka naturreservat)</a:t>
            </a:r>
          </a:p>
        </p:txBody>
      </p:sp>
    </p:spTree>
    <p:extLst>
      <p:ext uri="{BB962C8B-B14F-4D97-AF65-F5344CB8AC3E}">
        <p14:creationId xmlns:p14="http://schemas.microsoft.com/office/powerpoint/2010/main" val="114485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5ACB1FA-0C57-DA63-F25A-6BCD462B7A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521" r="350"/>
          <a:stretch/>
        </p:blipFill>
        <p:spPr>
          <a:xfrm>
            <a:off x="296324" y="93515"/>
            <a:ext cx="5352001" cy="6603071"/>
          </a:xfrm>
          <a:prstGeom prst="rect">
            <a:avLst/>
          </a:prstGeom>
        </p:spPr>
      </p:pic>
      <p:pic>
        <p:nvPicPr>
          <p:cNvPr id="4" name="Bilde 3" descr="Et bilde som inneholder tre, utendørs, gress, natur&#10;&#10;Automatisk generert beskrivelse">
            <a:extLst>
              <a:ext uri="{FF2B5EF4-FFF2-40B4-BE49-F238E27FC236}">
                <a16:creationId xmlns:a16="http://schemas.microsoft.com/office/drawing/2014/main" id="{D53E2D08-588A-675F-07EB-447CC6A12C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9003"/>
          <a:stretch/>
        </p:blipFill>
        <p:spPr>
          <a:xfrm>
            <a:off x="5978076" y="0"/>
            <a:ext cx="6213924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18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142C90A-3BDC-910F-D34E-545C02719F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712422"/>
            <a:ext cx="6016590" cy="446393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Ingen restriksjoner på uorganisert </a:t>
            </a:r>
            <a:r>
              <a:rPr lang="nb-NO" sz="1800" b="1" dirty="0"/>
              <a:t>sykling og bruk av hest </a:t>
            </a:r>
            <a:r>
              <a:rPr lang="nb-NO" sz="1800" dirty="0"/>
              <a:t>utover friluftslovens bestemmelser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1" dirty="0"/>
              <a:t>Bruk av el-sykkel </a:t>
            </a:r>
            <a:r>
              <a:rPr lang="nb-NO" sz="1800" dirty="0"/>
              <a:t>på stier og veier i friluftslivsområdet, som i Marka ellers. Tillatt på veier og egen trasé i nasjonalparken.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1" dirty="0"/>
              <a:t>Større arrangementer </a:t>
            </a:r>
            <a:r>
              <a:rPr lang="nb-NO" sz="1800" dirty="0"/>
              <a:t>krever tillatelse, unntatt</a:t>
            </a:r>
          </a:p>
          <a:p>
            <a:pPr marL="1028700" lvl="1" indent="-342900"/>
            <a:r>
              <a:rPr lang="nb-NO" sz="1600" dirty="0"/>
              <a:t>terrengløp på sti, dersom det ikke forringer verneverdiene angitt i verneformålet</a:t>
            </a:r>
          </a:p>
          <a:p>
            <a:pPr marL="1028700" lvl="1" indent="-342900"/>
            <a:r>
              <a:rPr lang="nb-NO" sz="1600" dirty="0"/>
              <a:t>turorientering og orienteringsløp forutsatt at det er gjennomført årlig kontakt med forvaltningsmyndigheten</a:t>
            </a:r>
          </a:p>
          <a:p>
            <a:pPr marL="1028700" lvl="1" indent="-342900"/>
            <a:r>
              <a:rPr lang="nb-NO" sz="1600" dirty="0"/>
              <a:t>skirenn i eksisterende løyper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1" dirty="0"/>
              <a:t>Organisert ferdsel </a:t>
            </a:r>
            <a:r>
              <a:rPr lang="nb-NO" sz="1800" dirty="0"/>
              <a:t>som utgjør en mulig fare for skade på verneverdiene krever tillatelse i nasjonalparken</a:t>
            </a:r>
            <a:endParaRPr lang="nb-NO" sz="1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</p:txBody>
      </p:sp>
      <p:sp>
        <p:nvSpPr>
          <p:cNvPr id="8" name="Tittel 3">
            <a:extLst>
              <a:ext uri="{FF2B5EF4-FFF2-40B4-BE49-F238E27FC236}">
                <a16:creationId xmlns:a16="http://schemas.microsoft.com/office/drawing/2014/main" id="{9DB03BAE-BB10-552F-E178-8F08C331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6"/>
            <a:ext cx="10080625" cy="615142"/>
          </a:xfrm>
        </p:spPr>
        <p:txBody>
          <a:bodyPr/>
          <a:lstStyle/>
          <a:p>
            <a:r>
              <a:rPr lang="nb-NO" dirty="0"/>
              <a:t>Ferdsel og aktivitet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85B0230-2F07-8887-A8AD-E8AF7F84D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663" y="164901"/>
            <a:ext cx="4551849" cy="651234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C1C1119C-51F0-C1CE-F386-3D5A4657F2D7}"/>
              </a:ext>
            </a:extLst>
          </p:cNvPr>
          <p:cNvSpPr txBox="1"/>
          <p:nvPr/>
        </p:nvSpPr>
        <p:spPr>
          <a:xfrm>
            <a:off x="1055688" y="6185729"/>
            <a:ext cx="64249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 (Overskrifter)"/>
                <a:ea typeface="+mn-ea"/>
                <a:cs typeface="+mn-cs"/>
              </a:rPr>
              <a:t>* Egne bestemmelser i sone A (eksisterende Østmarka naturreservat)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839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01B0BA6-98A2-3DCB-DCE3-F8ED9DAC5E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9" y="1712422"/>
            <a:ext cx="5552141" cy="459630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Vedlikehold er tillatt uten søknad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kan gis tillatelse til:</a:t>
            </a:r>
          </a:p>
          <a:p>
            <a:pPr marL="1028700" lvl="1" indent="-342900"/>
            <a:r>
              <a:rPr lang="nb-NO" sz="1800" dirty="0"/>
              <a:t>ombygging og mindre utvidelser</a:t>
            </a:r>
          </a:p>
          <a:p>
            <a:pPr marL="1028700" lvl="1" indent="-342900"/>
            <a:r>
              <a:rPr lang="nb-NO" sz="1800" dirty="0" err="1"/>
              <a:t>gjenoppføring</a:t>
            </a:r>
            <a:r>
              <a:rPr lang="nb-NO" sz="1800" dirty="0"/>
              <a:t> ved brann eller naturskade</a:t>
            </a:r>
          </a:p>
          <a:p>
            <a:pPr marL="1028700" lvl="1" indent="-342900"/>
            <a:r>
              <a:rPr lang="nb-NO" sz="1800" dirty="0"/>
              <a:t>rivning av gamle bygninger, anlegg og innretninger, og oppføring av nye med samme størrelse og for samme bruk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tillatt med</a:t>
            </a:r>
          </a:p>
          <a:p>
            <a:pPr marL="1028700" lvl="1" indent="-342900"/>
            <a:r>
              <a:rPr lang="nb-NO" sz="1800" dirty="0"/>
              <a:t>fjerning av vegetasjon inntil 10 meter rundt hytter</a:t>
            </a:r>
          </a:p>
          <a:p>
            <a:pPr marL="1028700" lvl="1" indent="-342900"/>
            <a:r>
              <a:rPr lang="nb-NO" sz="1800" dirty="0"/>
              <a:t>felling av enkelttrær som kan medføre skade på bygninger</a:t>
            </a:r>
          </a:p>
          <a:p>
            <a:pPr marL="1028700" lvl="1" indent="-342900"/>
            <a:r>
              <a:rPr lang="nb-NO" sz="1800" dirty="0"/>
              <a:t>hogst av ved på private hytteeiendommer til eget bruk på hytter i nasjonalparken</a:t>
            </a:r>
          </a:p>
          <a:p>
            <a:endParaRPr lang="nb-NO" dirty="0"/>
          </a:p>
        </p:txBody>
      </p: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7FB34935-D132-AC10-68A2-CC0D59D619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" b="1873"/>
          <a:stretch>
            <a:fillRect/>
          </a:stretch>
        </p:blipFill>
        <p:spPr/>
      </p:pic>
      <p:sp>
        <p:nvSpPr>
          <p:cNvPr id="11" name="Tittel 3">
            <a:extLst>
              <a:ext uri="{FF2B5EF4-FFF2-40B4-BE49-F238E27FC236}">
                <a16:creationId xmlns:a16="http://schemas.microsoft.com/office/drawing/2014/main" id="{EEB87FCC-47C5-1D2C-2A35-2FB8C03AA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73125"/>
            <a:ext cx="5040306" cy="615142"/>
          </a:xfrm>
        </p:spPr>
        <p:txBody>
          <a:bodyPr/>
          <a:lstStyle/>
          <a:p>
            <a:r>
              <a:rPr lang="nb-NO" dirty="0"/>
              <a:t>Hytter</a:t>
            </a:r>
          </a:p>
        </p:txBody>
      </p:sp>
    </p:spTree>
    <p:extLst>
      <p:ext uri="{BB962C8B-B14F-4D97-AF65-F5344CB8AC3E}">
        <p14:creationId xmlns:p14="http://schemas.microsoft.com/office/powerpoint/2010/main" val="2624560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4608197-E217-442D-2FC9-ADB588BD61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Motorisert ferdsel er forbudt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Unntak for blant annet</a:t>
            </a:r>
          </a:p>
          <a:p>
            <a:pPr marL="1028700" lvl="1" indent="-342900"/>
            <a:r>
              <a:rPr lang="nb-NO" sz="1800" dirty="0"/>
              <a:t>motorferdsel på bilvei </a:t>
            </a:r>
          </a:p>
          <a:p>
            <a:pPr marL="1028700" lvl="1" indent="-342900"/>
            <a:r>
              <a:rPr lang="nb-NO" sz="1800" dirty="0"/>
              <a:t>oppkjøring av skiløyper</a:t>
            </a:r>
          </a:p>
          <a:p>
            <a:pPr marL="1028700" lvl="1" indent="-342900"/>
            <a:r>
              <a:rPr lang="nb-NO" sz="1800" dirty="0"/>
              <a:t>uttransport av felt vilt</a:t>
            </a:r>
          </a:p>
          <a:p>
            <a:pPr marL="1028700" lvl="1" indent="-342900"/>
            <a:r>
              <a:rPr lang="nb-NO" sz="1800" dirty="0"/>
              <a:t>Akutt utfall eller fare for akutt utfall på kraftlinjer</a:t>
            </a:r>
          </a:p>
          <a:p>
            <a:pPr marL="1028700" lvl="1" indent="-342900"/>
            <a:r>
              <a:rPr lang="nb-NO" sz="1800" dirty="0"/>
              <a:t>transport </a:t>
            </a:r>
            <a:r>
              <a:rPr lang="nb-NO" sz="1800" dirty="0" err="1"/>
              <a:t>ifm</a:t>
            </a:r>
            <a:r>
              <a:rPr lang="nb-NO" sz="1800" dirty="0"/>
              <a:t> viktige samfunnsformål (militær, redning- og oppsynstjeneste)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Kan gi tillatelse til nødvendig morferdsel i forbindelse med bl.a. vedlikehold av hytter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3AEE064-2235-4842-4346-0E7DEAE54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Motorferdsel</a:t>
            </a:r>
          </a:p>
        </p:txBody>
      </p:sp>
      <p:pic>
        <p:nvPicPr>
          <p:cNvPr id="8" name="Bilde 7" descr="Et bilde som inneholder tre, gress, utendørs, plante&#10;&#10;Automatisk generert beskrivelse">
            <a:extLst>
              <a:ext uri="{FF2B5EF4-FFF2-40B4-BE49-F238E27FC236}">
                <a16:creationId xmlns:a16="http://schemas.microsoft.com/office/drawing/2014/main" id="{3788FF93-20B8-2FA5-1B61-D8441F96F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39" y="0"/>
            <a:ext cx="4670361" cy="679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54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F53453-CD57-B43B-8628-5011CB89E2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9120" y="2619374"/>
            <a:ext cx="5158129" cy="301793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>
                <a:latin typeface="+mj-lt"/>
              </a:rPr>
              <a:t>Verneområdestyre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>
                <a:latin typeface="+mj-lt"/>
              </a:rPr>
              <a:t>Samarbeid med grunneiere/kommuner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>
                <a:latin typeface="+mj-lt"/>
              </a:rPr>
              <a:t>Forvaltningsplan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>
                <a:latin typeface="+mj-lt"/>
              </a:rPr>
              <a:t>Skjøtsel og besøkshåndtering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2400" b="1" dirty="0">
              <a:latin typeface="+mj-lt"/>
            </a:endParaRPr>
          </a:p>
        </p:txBody>
      </p:sp>
      <p:pic>
        <p:nvPicPr>
          <p:cNvPr id="7" name="Plassholder for bilde 6" descr="Et bilde som inneholder vann, utendørs, elv, båt&#10;&#10;Automatisk generert beskrivelse">
            <a:extLst>
              <a:ext uri="{FF2B5EF4-FFF2-40B4-BE49-F238E27FC236}">
                <a16:creationId xmlns:a16="http://schemas.microsoft.com/office/drawing/2014/main" id="{AD4FC73A-9971-8171-941C-385C2DA850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0" b="10700"/>
          <a:stretch>
            <a:fillRect/>
          </a:stretch>
        </p:blipFill>
        <p:spPr/>
      </p:pic>
      <p:sp>
        <p:nvSpPr>
          <p:cNvPr id="5" name="Tittel 3">
            <a:extLst>
              <a:ext uri="{FF2B5EF4-FFF2-40B4-BE49-F238E27FC236}">
                <a16:creationId xmlns:a16="http://schemas.microsoft.com/office/drawing/2014/main" id="{EF4A8349-29E8-D074-A8F2-E161A62D970B}"/>
              </a:ext>
            </a:extLst>
          </p:cNvPr>
          <p:cNvSpPr txBox="1">
            <a:spLocks/>
          </p:cNvSpPr>
          <p:nvPr/>
        </p:nvSpPr>
        <p:spPr>
          <a:xfrm>
            <a:off x="1419120" y="1758315"/>
            <a:ext cx="5421311" cy="60537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Open Sans SemiBold" panose="020B0706030804020204" pitchFamily="34" charset="0"/>
                <a:cs typeface="Open Sans SemiBold" panose="020B0706030804020204" pitchFamily="34" charset="0"/>
              </a:rPr>
              <a:t>Fremtidig forvaltning</a:t>
            </a:r>
          </a:p>
        </p:txBody>
      </p:sp>
    </p:spTree>
    <p:extLst>
      <p:ext uri="{BB962C8B-B14F-4D97-AF65-F5344CB8AC3E}">
        <p14:creationId xmlns:p14="http://schemas.microsoft.com/office/powerpoint/2010/main" val="3000208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1A097297-A1AD-4518-B807-5296F22F5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6981" y="1561102"/>
            <a:ext cx="3348034" cy="3034961"/>
          </a:xfrm>
        </p:spPr>
        <p:txBody>
          <a:bodyPr/>
          <a:lstStyle/>
          <a:p>
            <a:r>
              <a:rPr lang="nb-NO" sz="1800" dirty="0"/>
              <a:t>Kontakt oss/send innspill:</a:t>
            </a:r>
          </a:p>
          <a:p>
            <a:r>
              <a:rPr lang="nb-NO" sz="1600" b="1" i="0" dirty="0">
                <a:effectLst/>
                <a:latin typeface="Open Sans" panose="020B0606030504020204" pitchFamily="34" charset="0"/>
              </a:rPr>
              <a:t>sfovpost@statsforvalteren.no</a:t>
            </a:r>
            <a:endParaRPr lang="nb-NO" sz="1800" b="1" dirty="0"/>
          </a:p>
          <a:p>
            <a:endParaRPr lang="nb-NO" sz="1800" dirty="0"/>
          </a:p>
          <a:p>
            <a:r>
              <a:rPr lang="nb-NO" sz="1800" b="1" dirty="0"/>
              <a:t>Christian: </a:t>
            </a:r>
            <a:r>
              <a:rPr lang="nb-NO" sz="1800" dirty="0"/>
              <a:t>90 15 25 71 / fmoachi@statsforvalteren.no</a:t>
            </a:r>
          </a:p>
          <a:p>
            <a:r>
              <a:rPr lang="nb-NO" sz="1800" b="1" dirty="0"/>
              <a:t>Olav: </a:t>
            </a:r>
            <a:r>
              <a:rPr lang="nb-NO" sz="1800" dirty="0"/>
              <a:t>41 67 91 96 / fmbuoth@statsforvalteren.no</a:t>
            </a:r>
          </a:p>
          <a:p>
            <a:r>
              <a:rPr lang="nb-NO" sz="1800" b="1" dirty="0"/>
              <a:t>Tone</a:t>
            </a:r>
            <a:r>
              <a:rPr lang="nb-NO" sz="1800" dirty="0"/>
              <a:t>: 97 16 82 55 / fmoatme@statsforvalteren.no</a:t>
            </a:r>
          </a:p>
        </p:txBody>
      </p:sp>
      <p:pic>
        <p:nvPicPr>
          <p:cNvPr id="10" name="Plassholder for bilde 9" descr="Et bilde som inneholder gress, utendørs, himmel, tre&#10;&#10;Automatisk generert beskrivelse">
            <a:extLst>
              <a:ext uri="{FF2B5EF4-FFF2-40B4-BE49-F238E27FC236}">
                <a16:creationId xmlns:a16="http://schemas.microsoft.com/office/drawing/2014/main" id="{98142B13-13FE-4EF3-8531-DD0F1F8B03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4" b="9226"/>
          <a:stretch/>
        </p:blipFill>
        <p:spPr>
          <a:xfrm>
            <a:off x="4876801" y="-58"/>
            <a:ext cx="7315200" cy="6858058"/>
          </a:xfr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B5689AA-C299-5D9B-6A52-58F591AFFE7F}"/>
              </a:ext>
            </a:extLst>
          </p:cNvPr>
          <p:cNvSpPr txBox="1"/>
          <p:nvPr/>
        </p:nvSpPr>
        <p:spPr>
          <a:xfrm>
            <a:off x="5057274" y="3428971"/>
            <a:ext cx="6954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www.statsforvalteren.no/ostmarka</a:t>
            </a:r>
            <a:endParaRPr kumimoji="0" lang="nb-NO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400761"/>
      </p:ext>
    </p:extLst>
  </p:cSld>
  <p:clrMapOvr>
    <a:masterClrMapping/>
  </p:clrMapOvr>
</p:sld>
</file>

<file path=ppt/theme/theme1.xml><?xml version="1.0" encoding="utf-8"?>
<a:theme xmlns:a="http://schemas.openxmlformats.org/drawingml/2006/main" name="sfov-powerpointmal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1509B561-6692-4804-B8F2-318794FC4FBC}" vid="{93EB7BA6-A2C4-4394-9A18-821653C29F5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sfov-powerpointmal</Template>
  <TotalTime>193</TotalTime>
  <Words>745</Words>
  <Application>Microsoft Office PowerPoint</Application>
  <PresentationFormat>Widescreen</PresentationFormat>
  <Paragraphs>147</Paragraphs>
  <Slides>17</Slides>
  <Notes>17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5" baseType="lpstr">
      <vt:lpstr>Arial</vt:lpstr>
      <vt:lpstr>Calibri</vt:lpstr>
      <vt:lpstr>Open Sans</vt:lpstr>
      <vt:lpstr>Open Sans Light</vt:lpstr>
      <vt:lpstr>Open Sans Light (Overskrifter)</vt:lpstr>
      <vt:lpstr>Open Sans SemiBold</vt:lpstr>
      <vt:lpstr>Wingdings</vt:lpstr>
      <vt:lpstr>sfov-powerpointmal</vt:lpstr>
      <vt:lpstr>Høring - Østmarka nasjonalpark og alternative verneforslag</vt:lpstr>
      <vt:lpstr>Omfattende utredningsfase</vt:lpstr>
      <vt:lpstr>PowerPoint-presentasjon</vt:lpstr>
      <vt:lpstr>Vern som nasjonalpark</vt:lpstr>
      <vt:lpstr>PowerPoint-presentasjon</vt:lpstr>
      <vt:lpstr>PowerPoint-presentasjon</vt:lpstr>
      <vt:lpstr>Alternativ 1 –  hovedforslag </vt:lpstr>
      <vt:lpstr>Alternativ 2 </vt:lpstr>
      <vt:lpstr>Alternativ 3</vt:lpstr>
      <vt:lpstr>Betydning for brukerinteresser</vt:lpstr>
      <vt:lpstr>Tilrettelegging</vt:lpstr>
      <vt:lpstr>PowerPoint-presentasjon</vt:lpstr>
      <vt:lpstr>Ferdsel og aktivitet</vt:lpstr>
      <vt:lpstr>Hytter</vt:lpstr>
      <vt:lpstr>Motorferdsel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Mejlgaard Tone</dc:creator>
  <cp:lastModifiedBy>Landmark, Anine Eitrem</cp:lastModifiedBy>
  <cp:revision>7</cp:revision>
  <dcterms:created xsi:type="dcterms:W3CDTF">2022-10-25T19:42:16Z</dcterms:created>
  <dcterms:modified xsi:type="dcterms:W3CDTF">2022-11-28T14:43:43Z</dcterms:modified>
</cp:coreProperties>
</file>