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92" r:id="rId2"/>
    <p:sldId id="378" r:id="rId3"/>
    <p:sldId id="380" r:id="rId4"/>
    <p:sldId id="265" r:id="rId5"/>
    <p:sldId id="288" r:id="rId6"/>
    <p:sldId id="413" r:id="rId7"/>
    <p:sldId id="415" r:id="rId8"/>
    <p:sldId id="416" r:id="rId9"/>
    <p:sldId id="409" r:id="rId10"/>
    <p:sldId id="417" r:id="rId11"/>
    <p:sldId id="418" r:id="rId12"/>
    <p:sldId id="419" r:id="rId13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FE0DF"/>
    <a:srgbClr val="B1B6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75" autoAdjust="0"/>
    <p:restoredTop sz="93883" autoAdjust="0"/>
  </p:normalViewPr>
  <p:slideViewPr>
    <p:cSldViewPr snapToGrid="0">
      <p:cViewPr>
        <p:scale>
          <a:sx n="50" d="100"/>
          <a:sy n="50" d="100"/>
        </p:scale>
        <p:origin x="61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op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n-NO"/>
          </a:p>
        </p:txBody>
      </p:sp>
      <p:sp>
        <p:nvSpPr>
          <p:cNvPr id="3" name="Plassholder for dato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19CCB05-599D-434C-BBD8-31740E575CC7}" type="datetimeFigureOut">
              <a:rPr lang="nn-NO" smtClean="0"/>
              <a:t>18.02.2019</a:t>
            </a:fld>
            <a:endParaRPr lang="nn-NO"/>
          </a:p>
        </p:txBody>
      </p:sp>
      <p:sp>
        <p:nvSpPr>
          <p:cNvPr id="4" name="Plassholder for lysbil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n-NO"/>
          </a:p>
        </p:txBody>
      </p:sp>
      <p:sp>
        <p:nvSpPr>
          <p:cNvPr id="5" name="Plassholder for nota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  <a:endParaRPr lang="nn-NO"/>
          </a:p>
        </p:txBody>
      </p:sp>
      <p:sp>
        <p:nvSpPr>
          <p:cNvPr id="6" name="Plassholder for bunn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n-NO"/>
          </a:p>
        </p:txBody>
      </p:sp>
      <p:sp>
        <p:nvSpPr>
          <p:cNvPr id="7" name="Plassholder for lysbilde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A5B3C-DB72-4B64-A886-031E3318D6F1}" type="slidenum">
              <a:rPr lang="nn-NO" smtClean="0"/>
              <a:t>‹#›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13362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lysbil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ssholder for nota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n-NO" dirty="0"/>
          </a:p>
        </p:txBody>
      </p:sp>
      <p:sp>
        <p:nvSpPr>
          <p:cNvPr id="4" name="Plassholder for lysbilde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3A5B3C-DB72-4B64-A886-031E3318D6F1}" type="slidenum">
              <a:rPr lang="nn-NO" smtClean="0"/>
              <a:t>1</a:t>
            </a:fld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20916459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tellysbil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9743AEF-1833-4CA8-9EB1-D45EE49FFB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22947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b-NO" dirty="0"/>
              <a:t>Klikk for å redigere tittelstil</a:t>
            </a:r>
          </a:p>
        </p:txBody>
      </p:sp>
      <p:sp>
        <p:nvSpPr>
          <p:cNvPr id="3" name="Undertittel 2">
            <a:extLst>
              <a:ext uri="{FF2B5EF4-FFF2-40B4-BE49-F238E27FC236}">
                <a16:creationId xmlns:a16="http://schemas.microsoft.com/office/drawing/2014/main" id="{10FD53A4-90E3-4A64-BE85-4D552CE44D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02622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b-NO"/>
              <a:t>Klikk for å redigere undertittelstil i malen</a:t>
            </a:r>
          </a:p>
        </p:txBody>
      </p:sp>
    </p:spTree>
    <p:extLst>
      <p:ext uri="{BB962C8B-B14F-4D97-AF65-F5344CB8AC3E}">
        <p14:creationId xmlns:p14="http://schemas.microsoft.com/office/powerpoint/2010/main" val="95904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tel og innho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D8E2668-9A4A-4D12-AA03-A63E1B448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14086"/>
            <a:ext cx="8339328" cy="1009651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AFA7765-53E7-44C1-9038-84FC566060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31719"/>
            <a:ext cx="10098024" cy="3712465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1859488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Del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1A3207B-8843-4938-8EEE-9122DA68C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b-NO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2EAC4F83-9798-4C24-ADFE-CC9EDE926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b-NO"/>
              <a:t>Rediger tekststiler i malen</a:t>
            </a:r>
          </a:p>
        </p:txBody>
      </p:sp>
    </p:spTree>
    <p:extLst>
      <p:ext uri="{BB962C8B-B14F-4D97-AF65-F5344CB8AC3E}">
        <p14:creationId xmlns:p14="http://schemas.microsoft.com/office/powerpoint/2010/main" val="391850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nholdsdel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7902914C-B977-492B-9FDA-5993693942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23230"/>
            <a:ext cx="8339328" cy="1009651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90AAFB8-5BFE-4B43-8969-27EE0FFE515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365121"/>
            <a:ext cx="5181600" cy="4154551"/>
          </a:xfrm>
        </p:spPr>
        <p:txBody>
          <a:bodyPr/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sp>
        <p:nvSpPr>
          <p:cNvPr id="4" name="Plassholder for innhold 3">
            <a:extLst>
              <a:ext uri="{FF2B5EF4-FFF2-40B4-BE49-F238E27FC236}">
                <a16:creationId xmlns:a16="http://schemas.microsoft.com/office/drawing/2014/main" id="{33F749FD-BFF4-428B-8517-109DB1E0BE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365121"/>
            <a:ext cx="5181600" cy="4154551"/>
          </a:xfrm>
        </p:spPr>
        <p:txBody>
          <a:bodyPr/>
          <a:lstStyle/>
          <a:p>
            <a:pPr lvl="0"/>
            <a:r>
              <a:rPr lang="nb-NO"/>
              <a:t>Rediger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31374120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Bare ti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9B4473B-0284-4D11-A360-2064EE3356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14086"/>
            <a:ext cx="8339328" cy="1009651"/>
          </a:xfrm>
        </p:spPr>
        <p:txBody>
          <a:bodyPr/>
          <a:lstStyle/>
          <a:p>
            <a:r>
              <a:rPr lang="nb-NO" dirty="0"/>
              <a:t>Klikk for å redigere tittelstil</a:t>
            </a:r>
          </a:p>
        </p:txBody>
      </p:sp>
    </p:spTree>
    <p:extLst>
      <p:ext uri="{BB962C8B-B14F-4D97-AF65-F5344CB8AC3E}">
        <p14:creationId xmlns:p14="http://schemas.microsoft.com/office/powerpoint/2010/main" val="1355195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21370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kstSylinder 6">
            <a:extLst>
              <a:ext uri="{FF2B5EF4-FFF2-40B4-BE49-F238E27FC236}">
                <a16:creationId xmlns:a16="http://schemas.microsoft.com/office/drawing/2014/main" id="{59BD7EC6-7890-452A-A7E5-70C2ED7E5034}"/>
              </a:ext>
            </a:extLst>
          </p:cNvPr>
          <p:cNvSpPr txBox="1"/>
          <p:nvPr userDrawn="1"/>
        </p:nvSpPr>
        <p:spPr>
          <a:xfrm>
            <a:off x="0" y="1168366"/>
            <a:ext cx="12192000" cy="5689634"/>
          </a:xfrm>
          <a:prstGeom prst="rect">
            <a:avLst/>
          </a:prstGeom>
          <a:solidFill>
            <a:srgbClr val="DFE0DF"/>
          </a:solidFill>
        </p:spPr>
        <p:txBody>
          <a:bodyPr wrap="square" rtlCol="0">
            <a:spAutoFit/>
          </a:bodyPr>
          <a:lstStyle/>
          <a:p>
            <a:endParaRPr lang="nb-NO" dirty="0"/>
          </a:p>
        </p:txBody>
      </p:sp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767D1FB2-99F1-458B-B256-DF4FF39FE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232374"/>
            <a:ext cx="9284208" cy="10096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6FAB8EDF-DDFE-49AA-A618-39564A43FD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331719"/>
            <a:ext cx="9284208" cy="37124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 dirty="0"/>
              <a:t>Rediger tekststiler i malen</a:t>
            </a:r>
          </a:p>
          <a:p>
            <a:pPr lvl="1"/>
            <a:r>
              <a:rPr lang="nb-NO" dirty="0"/>
              <a:t>Andre nivå</a:t>
            </a:r>
          </a:p>
          <a:p>
            <a:pPr lvl="2"/>
            <a:r>
              <a:rPr lang="nb-NO" dirty="0"/>
              <a:t>Tredje nivå</a:t>
            </a:r>
          </a:p>
          <a:p>
            <a:pPr lvl="3"/>
            <a:r>
              <a:rPr lang="nb-NO" dirty="0"/>
              <a:t>Fjerde nivå</a:t>
            </a:r>
          </a:p>
          <a:p>
            <a:pPr lvl="4"/>
            <a:r>
              <a:rPr lang="nb-NO" dirty="0"/>
              <a:t>Femte nivå</a:t>
            </a:r>
          </a:p>
        </p:txBody>
      </p:sp>
      <p:pic>
        <p:nvPicPr>
          <p:cNvPr id="9" name="Bilde 8">
            <a:extLst>
              <a:ext uri="{FF2B5EF4-FFF2-40B4-BE49-F238E27FC236}">
                <a16:creationId xmlns:a16="http://schemas.microsoft.com/office/drawing/2014/main" id="{10D73F73-0B8B-41FB-99BC-A47F8B38857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8" t="22826" r="25238" b="30978"/>
          <a:stretch/>
        </p:blipFill>
        <p:spPr>
          <a:xfrm>
            <a:off x="155448" y="211738"/>
            <a:ext cx="3803904" cy="777240"/>
          </a:xfrm>
          <a:prstGeom prst="rect">
            <a:avLst/>
          </a:prstGeom>
        </p:spPr>
      </p:pic>
      <p:pic>
        <p:nvPicPr>
          <p:cNvPr id="11" name="Bilde 10" descr="Et bilde som inneholder tekst&#10;&#10;Beskrivelse som er generert med høy visshet">
            <a:extLst>
              <a:ext uri="{FF2B5EF4-FFF2-40B4-BE49-F238E27FC236}">
                <a16:creationId xmlns:a16="http://schemas.microsoft.com/office/drawing/2014/main" id="{D55B00BC-17D0-49FF-B98C-AE824A59F2B4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46830">
            <a:off x="8528922" y="3921611"/>
            <a:ext cx="3836468" cy="353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835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4" r:id="rId5"/>
    <p:sldLayoutId id="2147483655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leadinglearner.me/2015/05/23/nudging-the-behaviour-brake-pedal/" TargetMode="External"/><Relationship Id="rId4" Type="http://schemas.openxmlformats.org/officeDocument/2006/relationships/image" Target="../media/image24.jp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DFD76664-2A4D-495F-99CE-8114F5100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0214" y="1683436"/>
            <a:ext cx="9849423" cy="2433951"/>
          </a:xfrm>
        </p:spPr>
        <p:txBody>
          <a:bodyPr>
            <a:normAutofit/>
          </a:bodyPr>
          <a:lstStyle/>
          <a:p>
            <a:pPr algn="ctr"/>
            <a:r>
              <a:rPr lang="nn-NO" dirty="0">
                <a:latin typeface="+mj-lt"/>
              </a:rPr>
              <a:t>Beredskap og samfunnstryggleik i Vestland fylke </a:t>
            </a:r>
            <a:br>
              <a:rPr lang="nn-NO" dirty="0">
                <a:latin typeface="+mj-lt"/>
              </a:rPr>
            </a:br>
            <a:br>
              <a:rPr lang="nn-NO" dirty="0">
                <a:latin typeface="+mj-lt"/>
              </a:rPr>
            </a:br>
            <a:r>
              <a:rPr lang="nb-NO" dirty="0">
                <a:latin typeface="+mj-lt"/>
              </a:rPr>
              <a:t>	</a:t>
            </a:r>
            <a:endParaRPr lang="nn-NO" dirty="0">
              <a:latin typeface="+mj-lt"/>
            </a:endParaRPr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B718B8E0-96E5-44CE-B978-40B802A647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364" y="3909290"/>
            <a:ext cx="10098024" cy="3712465"/>
          </a:xfrm>
        </p:spPr>
        <p:txBody>
          <a:bodyPr/>
          <a:lstStyle/>
          <a:p>
            <a:pPr algn="ctr"/>
            <a:r>
              <a:rPr lang="nn-NO" sz="2800" dirty="0">
                <a:latin typeface="+mj-lt"/>
              </a:rPr>
              <a:t>«Alle mann til pumpene»</a:t>
            </a:r>
          </a:p>
          <a:p>
            <a:pPr algn="ctr"/>
            <a:r>
              <a:rPr lang="nn-NO" sz="2800" dirty="0">
                <a:latin typeface="+mj-lt"/>
              </a:rPr>
              <a:t>Effektiv bruk av alle ressursar</a:t>
            </a:r>
          </a:p>
          <a:p>
            <a:pPr algn="ctr"/>
            <a:r>
              <a:rPr lang="nn-NO" sz="2800" dirty="0">
                <a:latin typeface="+mj-lt"/>
              </a:rPr>
              <a:t>Meir tverrfagleg samarbeid mot </a:t>
            </a:r>
            <a:r>
              <a:rPr lang="nn-NO" sz="2800" dirty="0" err="1">
                <a:latin typeface="+mj-lt"/>
              </a:rPr>
              <a:t>naturfare</a:t>
            </a:r>
            <a:r>
              <a:rPr lang="nb-NO" sz="2800" b="1" dirty="0">
                <a:latin typeface="Myriad Pro" pitchFamily="34" charset="0"/>
              </a:rPr>
              <a:t>                   </a:t>
            </a:r>
            <a:endParaRPr lang="nn-NO" dirty="0"/>
          </a:p>
        </p:txBody>
      </p:sp>
    </p:spTree>
    <p:extLst>
      <p:ext uri="{BB962C8B-B14F-4D97-AF65-F5344CB8AC3E}">
        <p14:creationId xmlns:p14="http://schemas.microsoft.com/office/powerpoint/2010/main" val="577033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1E22BEB-5D08-4399-90C6-F439FE1F3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4377" y="978192"/>
            <a:ext cx="8153400" cy="926976"/>
          </a:xfrm>
        </p:spPr>
        <p:txBody>
          <a:bodyPr/>
          <a:lstStyle/>
          <a:p>
            <a:r>
              <a:rPr lang="nb-NO" sz="2600" b="1" dirty="0"/>
              <a:t>Det regionale utfordringsbildet</a:t>
            </a:r>
            <a:endParaRPr lang="nn-NO" sz="2600" b="1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FE3530F-F74F-44BC-803E-E7623B2D6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377" y="1809000"/>
            <a:ext cx="4896544" cy="4455044"/>
          </a:xfrm>
        </p:spPr>
        <p:txBody>
          <a:bodyPr>
            <a:normAutofit fontScale="92500"/>
          </a:bodyPr>
          <a:lstStyle/>
          <a:p>
            <a:r>
              <a:rPr lang="nb-NO" dirty="0" err="1"/>
              <a:t>Naturhendingar</a:t>
            </a:r>
            <a:endParaRPr lang="nb-NO" dirty="0"/>
          </a:p>
          <a:p>
            <a:r>
              <a:rPr lang="nb-NO" dirty="0"/>
              <a:t>Svikt i kritisk infrastruktur</a:t>
            </a:r>
          </a:p>
          <a:p>
            <a:r>
              <a:rPr lang="nb-NO" dirty="0"/>
              <a:t>IKT-tryggleik</a:t>
            </a:r>
          </a:p>
          <a:p>
            <a:r>
              <a:rPr lang="nb-NO" dirty="0"/>
              <a:t>Transportsektoren</a:t>
            </a:r>
          </a:p>
          <a:p>
            <a:r>
              <a:rPr lang="nb-NO" dirty="0" err="1"/>
              <a:t>Epidemiar</a:t>
            </a:r>
            <a:r>
              <a:rPr lang="nb-NO" dirty="0"/>
              <a:t> og helseberedskap</a:t>
            </a:r>
          </a:p>
          <a:p>
            <a:r>
              <a:rPr lang="nb-NO" dirty="0"/>
              <a:t>Store ulykker og </a:t>
            </a:r>
            <a:r>
              <a:rPr lang="nb-NO" dirty="0" err="1"/>
              <a:t>masseskadar</a:t>
            </a:r>
            <a:endParaRPr lang="nb-NO" dirty="0"/>
          </a:p>
          <a:p>
            <a:r>
              <a:rPr lang="nb-NO" dirty="0"/>
              <a:t>Atomulykker og radioaktiv stråling</a:t>
            </a:r>
          </a:p>
          <a:p>
            <a:r>
              <a:rPr lang="nb-NO" dirty="0"/>
              <a:t>Akutt </a:t>
            </a:r>
            <a:r>
              <a:rPr lang="nb-NO" dirty="0" err="1"/>
              <a:t>forureining</a:t>
            </a:r>
            <a:endParaRPr lang="nb-NO" dirty="0"/>
          </a:p>
          <a:p>
            <a:r>
              <a:rPr lang="nb-NO" dirty="0"/>
              <a:t>Viljestyrte (tilsikta) </a:t>
            </a:r>
            <a:r>
              <a:rPr lang="nb-NO" dirty="0" err="1"/>
              <a:t>hendingar</a:t>
            </a:r>
            <a:endParaRPr lang="nb-NO" dirty="0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8F379A8E-6814-4D89-826F-0E9D8053F91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5780" y="835901"/>
            <a:ext cx="3175996" cy="4455044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2BD0CA03-5BE2-4051-82F6-01D100938A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29467" y="2047459"/>
            <a:ext cx="3201438" cy="4547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480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525D6035-8D76-4110-96EB-86293C3B5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121" y="1072985"/>
            <a:ext cx="8339328" cy="1009651"/>
          </a:xfrm>
        </p:spPr>
        <p:txBody>
          <a:bodyPr>
            <a:normAutofit/>
          </a:bodyPr>
          <a:lstStyle/>
          <a:p>
            <a:r>
              <a:rPr lang="nb-NO" sz="2600" b="1" dirty="0"/>
              <a:t>Det nasjonale og internasjonale utfordringsbildet</a:t>
            </a:r>
            <a:endParaRPr lang="nn-NO" sz="2600" b="1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E5B0A106-5387-4D9A-88D1-FA7B543A6C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103AB3C0-6C86-4496-86F1-E3BEEDF7DA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46" y="1871572"/>
            <a:ext cx="8792098" cy="4986428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EAE93428-F1E9-45F4-898B-552B45BD9B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6381" y="628678"/>
            <a:ext cx="1938611" cy="2907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770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/>
          <p:cNvSpPr>
            <a:spLocks noGrp="1"/>
          </p:cNvSpPr>
          <p:nvPr>
            <p:ph type="title"/>
          </p:nvPr>
        </p:nvSpPr>
        <p:spPr>
          <a:xfrm>
            <a:off x="276329" y="1320017"/>
            <a:ext cx="9073008" cy="648072"/>
          </a:xfrm>
        </p:spPr>
        <p:txBody>
          <a:bodyPr/>
          <a:lstStyle/>
          <a:p>
            <a:r>
              <a:rPr lang="nb-NO" sz="2600" b="1" dirty="0" err="1"/>
              <a:t>Erfaringar</a:t>
            </a:r>
            <a:r>
              <a:rPr lang="nb-NO" sz="2600" b="1" dirty="0"/>
              <a:t> med dagens </a:t>
            </a:r>
            <a:r>
              <a:rPr lang="nb-NO" sz="2600" b="1" dirty="0" err="1"/>
              <a:t>vêr</a:t>
            </a:r>
            <a:endParaRPr lang="nb-NO" sz="2600" b="1" dirty="0"/>
          </a:p>
        </p:txBody>
      </p:sp>
      <p:sp>
        <p:nvSpPr>
          <p:cNvPr id="3" name="Plassholder for innhold 2"/>
          <p:cNvSpPr>
            <a:spLocks noGrp="1"/>
          </p:cNvSpPr>
          <p:nvPr>
            <p:ph idx="1"/>
          </p:nvPr>
        </p:nvSpPr>
        <p:spPr>
          <a:xfrm>
            <a:off x="276329" y="1968089"/>
            <a:ext cx="7538601" cy="5256584"/>
          </a:xfrm>
        </p:spPr>
        <p:txBody>
          <a:bodyPr/>
          <a:lstStyle/>
          <a:p>
            <a:r>
              <a:rPr lang="nb-NO" dirty="0"/>
              <a:t>Å tilpasse samfunnet til dagens klima er </a:t>
            </a:r>
            <a:r>
              <a:rPr lang="nb-NO" dirty="0" err="1"/>
              <a:t>ein</a:t>
            </a:r>
            <a:r>
              <a:rPr lang="nb-NO" dirty="0"/>
              <a:t> veldig god start på tilpassinga til </a:t>
            </a:r>
            <a:r>
              <a:rPr lang="nb-NO" dirty="0" err="1"/>
              <a:t>klimaendringane</a:t>
            </a:r>
            <a:r>
              <a:rPr lang="nb-NO" dirty="0"/>
              <a:t> </a:t>
            </a:r>
          </a:p>
          <a:p>
            <a:r>
              <a:rPr lang="nb-NO" dirty="0" err="1"/>
              <a:t>Ein</a:t>
            </a:r>
            <a:r>
              <a:rPr lang="nb-NO" dirty="0"/>
              <a:t> viktig del av tilpassinga er å ha evne til å handtere </a:t>
            </a:r>
            <a:r>
              <a:rPr lang="nb-NO" dirty="0" err="1"/>
              <a:t>konsekvensane</a:t>
            </a:r>
            <a:r>
              <a:rPr lang="nb-NO" dirty="0"/>
              <a:t> av </a:t>
            </a:r>
            <a:r>
              <a:rPr lang="nb-NO" dirty="0" err="1"/>
              <a:t>alvorlege</a:t>
            </a:r>
            <a:r>
              <a:rPr lang="nb-NO" dirty="0"/>
              <a:t> </a:t>
            </a:r>
            <a:r>
              <a:rPr lang="nb-NO" dirty="0" err="1"/>
              <a:t>vêrhendingar</a:t>
            </a:r>
            <a:endParaRPr lang="nb-NO" dirty="0"/>
          </a:p>
          <a:p>
            <a:r>
              <a:rPr lang="nb-NO" dirty="0" err="1"/>
              <a:t>Ekstremvêr</a:t>
            </a:r>
            <a:r>
              <a:rPr lang="nb-NO" dirty="0"/>
              <a:t> </a:t>
            </a:r>
            <a:r>
              <a:rPr lang="nb-NO" dirty="0" err="1"/>
              <a:t>bidreg</a:t>
            </a:r>
            <a:r>
              <a:rPr lang="nb-NO" dirty="0"/>
              <a:t> til å skape forståing for </a:t>
            </a:r>
            <a:r>
              <a:rPr lang="nb-NO" dirty="0" err="1"/>
              <a:t>trongen</a:t>
            </a:r>
            <a:r>
              <a:rPr lang="nb-NO" dirty="0"/>
              <a:t> for tilpassing</a:t>
            </a:r>
          </a:p>
          <a:p>
            <a:endParaRPr lang="nb-NO" dirty="0"/>
          </a:p>
          <a:p>
            <a:endParaRPr lang="nb-NO" dirty="0"/>
          </a:p>
          <a:p>
            <a:endParaRPr lang="nb-NO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10" r="8615"/>
          <a:stretch/>
        </p:blipFill>
        <p:spPr bwMode="auto">
          <a:xfrm>
            <a:off x="0" y="0"/>
            <a:ext cx="12164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0471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Bilde 8">
            <a:extLst>
              <a:ext uri="{FF2B5EF4-FFF2-40B4-BE49-F238E27FC236}">
                <a16:creationId xmlns:a16="http://schemas.microsoft.com/office/drawing/2014/main" id="{94E4E557-BF22-4744-AAF0-10C1F8AC8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1135" y="480928"/>
            <a:ext cx="2094206" cy="2071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Tittel 1">
            <a:extLst>
              <a:ext uri="{FF2B5EF4-FFF2-40B4-BE49-F238E27FC236}">
                <a16:creationId xmlns:a16="http://schemas.microsoft.com/office/drawing/2014/main" id="{FF36ACE5-3033-46DF-8B27-9DB8D8097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82" y="1243173"/>
            <a:ext cx="11625536" cy="926976"/>
          </a:xfrm>
        </p:spPr>
        <p:txBody>
          <a:bodyPr>
            <a:normAutofit/>
          </a:bodyPr>
          <a:lstStyle/>
          <a:p>
            <a:r>
              <a:rPr lang="nb-NO" sz="2800" b="1" dirty="0"/>
              <a:t>Klimatilpassing i </a:t>
            </a:r>
            <a:r>
              <a:rPr lang="nb-NO" sz="2800" b="1" dirty="0" err="1"/>
              <a:t>eit</a:t>
            </a:r>
            <a:r>
              <a:rPr lang="nb-NO" sz="2800" b="1" dirty="0"/>
              <a:t> sektorisert samfunn</a:t>
            </a:r>
            <a:endParaRPr lang="nn-NO" sz="2800" b="1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368F5D0D-4C5C-421E-B600-00D19915FD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1676" y="2216370"/>
            <a:ext cx="7646924" cy="3712465"/>
          </a:xfrm>
        </p:spPr>
        <p:txBody>
          <a:bodyPr/>
          <a:lstStyle/>
          <a:p>
            <a:pPr marL="0" indent="0">
              <a:buNone/>
            </a:pPr>
            <a:r>
              <a:rPr lang="nb-NO" u="sng" dirty="0" err="1"/>
              <a:t>Klimaendringar</a:t>
            </a:r>
            <a:r>
              <a:rPr lang="nb-NO" u="sng" dirty="0"/>
              <a:t> gir større og (til dels) andre </a:t>
            </a:r>
            <a:r>
              <a:rPr lang="nb-NO" u="sng" dirty="0" err="1"/>
              <a:t>typar</a:t>
            </a:r>
            <a:r>
              <a:rPr lang="nb-NO" u="sng" dirty="0"/>
              <a:t> </a:t>
            </a:r>
            <a:r>
              <a:rPr lang="nb-NO" u="sng" dirty="0" err="1"/>
              <a:t>utfordringar</a:t>
            </a:r>
            <a:r>
              <a:rPr lang="nb-NO" u="sng" dirty="0"/>
              <a:t>, men den </a:t>
            </a:r>
            <a:r>
              <a:rPr lang="nb-NO" u="sng" dirty="0" err="1"/>
              <a:t>vanlege</a:t>
            </a:r>
            <a:r>
              <a:rPr lang="nb-NO" u="sng" dirty="0"/>
              <a:t> arbeidsdelinga gjeld</a:t>
            </a:r>
            <a:r>
              <a:rPr lang="nb-NO" dirty="0"/>
              <a:t>:</a:t>
            </a:r>
          </a:p>
          <a:p>
            <a:r>
              <a:rPr lang="nb-NO" dirty="0"/>
              <a:t>Ansvar</a:t>
            </a:r>
          </a:p>
          <a:p>
            <a:r>
              <a:rPr lang="nb-NO" dirty="0"/>
              <a:t>Nærleik</a:t>
            </a:r>
          </a:p>
          <a:p>
            <a:r>
              <a:rPr lang="nb-NO" dirty="0"/>
              <a:t>Likskap</a:t>
            </a:r>
          </a:p>
          <a:p>
            <a:endParaRPr lang="nb-NO" dirty="0"/>
          </a:p>
          <a:p>
            <a:r>
              <a:rPr lang="nb-NO" dirty="0"/>
              <a:t>Samvirke</a:t>
            </a:r>
            <a:endParaRPr lang="nn-NO" dirty="0"/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83F1251E-96E3-40BD-B9C9-5E76D5E97BB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5539" y="4193393"/>
            <a:ext cx="2071192" cy="2071192"/>
          </a:xfrm>
          <a:prstGeom prst="rect">
            <a:avLst/>
          </a:prstGeom>
        </p:spPr>
      </p:pic>
      <p:pic>
        <p:nvPicPr>
          <p:cNvPr id="7" name="Bilde 6">
            <a:extLst>
              <a:ext uri="{FF2B5EF4-FFF2-40B4-BE49-F238E27FC236}">
                <a16:creationId xmlns:a16="http://schemas.microsoft.com/office/drawing/2014/main" id="{C57C9C9C-1856-4C23-B9AF-6520211EAC1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2552120"/>
            <a:ext cx="1846598" cy="1598018"/>
          </a:xfrm>
          <a:prstGeom prst="rect">
            <a:avLst/>
          </a:prstGeom>
        </p:spPr>
      </p:pic>
      <p:pic>
        <p:nvPicPr>
          <p:cNvPr id="5" name="Bilde 4">
            <a:extLst>
              <a:ext uri="{FF2B5EF4-FFF2-40B4-BE49-F238E27FC236}">
                <a16:creationId xmlns:a16="http://schemas.microsoft.com/office/drawing/2014/main" id="{6BD8B48E-FACB-4AEE-A794-52C589082B8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66235" y="1706661"/>
            <a:ext cx="2086287" cy="1938229"/>
          </a:xfrm>
          <a:prstGeom prst="rect">
            <a:avLst/>
          </a:prstGeom>
        </p:spPr>
      </p:pic>
      <p:pic>
        <p:nvPicPr>
          <p:cNvPr id="10" name="Bilde 9">
            <a:extLst>
              <a:ext uri="{FF2B5EF4-FFF2-40B4-BE49-F238E27FC236}">
                <a16:creationId xmlns:a16="http://schemas.microsoft.com/office/drawing/2014/main" id="{587540AC-F494-47CA-9688-33869CACB44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7680" y="4485888"/>
            <a:ext cx="3275856" cy="2310161"/>
          </a:xfrm>
          <a:prstGeom prst="rect">
            <a:avLst/>
          </a:prstGeom>
        </p:spPr>
      </p:pic>
      <p:pic>
        <p:nvPicPr>
          <p:cNvPr id="13" name="Bilde 12">
            <a:extLst>
              <a:ext uri="{FF2B5EF4-FFF2-40B4-BE49-F238E27FC236}">
                <a16:creationId xmlns:a16="http://schemas.microsoft.com/office/drawing/2014/main" id="{FE67A649-759D-4B28-A5A6-6D963AE286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988" y="231920"/>
            <a:ext cx="1783836" cy="1521756"/>
          </a:xfrm>
          <a:prstGeom prst="rect">
            <a:avLst/>
          </a:prstGeom>
        </p:spPr>
      </p:pic>
      <p:pic>
        <p:nvPicPr>
          <p:cNvPr id="8" name="Bilde 7" descr="Et bilde som inneholder vann sport, vann, sport, himmel&#10;&#10;Beskrivelse som er generert med høy visshet">
            <a:extLst>
              <a:ext uri="{FF2B5EF4-FFF2-40B4-BE49-F238E27FC236}">
                <a16:creationId xmlns:a16="http://schemas.microsoft.com/office/drawing/2014/main" id="{4AA47121-BCB3-40DF-B907-40FAAF647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1209" y="3410554"/>
            <a:ext cx="4585837" cy="31527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24707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Bilde 12">
            <a:extLst>
              <a:ext uri="{FF2B5EF4-FFF2-40B4-BE49-F238E27FC236}">
                <a16:creationId xmlns:a16="http://schemas.microsoft.com/office/drawing/2014/main" id="{E832384E-5296-4B17-B0DE-F45158ADA3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6027" y="292100"/>
            <a:ext cx="4656139" cy="6527800"/>
          </a:xfrm>
          <a:prstGeom prst="rect">
            <a:avLst/>
          </a:prstGeom>
        </p:spPr>
      </p:pic>
      <p:sp>
        <p:nvSpPr>
          <p:cNvPr id="6" name="TekstSylinder 5">
            <a:extLst>
              <a:ext uri="{FF2B5EF4-FFF2-40B4-BE49-F238E27FC236}">
                <a16:creationId xmlns:a16="http://schemas.microsoft.com/office/drawing/2014/main" id="{ACA4F20E-A1EF-40C8-891E-1AE9F43964FA}"/>
              </a:ext>
            </a:extLst>
          </p:cNvPr>
          <p:cNvSpPr txBox="1"/>
          <p:nvPr/>
        </p:nvSpPr>
        <p:spPr>
          <a:xfrm>
            <a:off x="113261" y="1062602"/>
            <a:ext cx="4623991" cy="2585323"/>
          </a:xfrm>
          <a:prstGeom prst="rect">
            <a:avLst/>
          </a:prstGeom>
          <a:solidFill>
            <a:schemeClr val="bg1"/>
          </a:solidFill>
          <a:ln w="12700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b-NO" sz="2400" dirty="0"/>
              <a:t>…</a:t>
            </a:r>
            <a:r>
              <a:rPr lang="nn-NO" sz="2400" dirty="0"/>
              <a:t>klima- og klimatilpassingsutfordringa er sterkt </a:t>
            </a:r>
            <a:r>
              <a:rPr lang="nn-NO" sz="2400" dirty="0" err="1"/>
              <a:t>tverrsektoriell</a:t>
            </a:r>
            <a:r>
              <a:rPr lang="nn-NO" sz="2400" dirty="0"/>
              <a:t> og … det difor er eit stort behov for </a:t>
            </a:r>
            <a:r>
              <a:rPr lang="nn-NO" sz="2400" dirty="0" err="1"/>
              <a:t>sektorovergripande</a:t>
            </a:r>
            <a:r>
              <a:rPr lang="nn-NO" sz="2400" dirty="0"/>
              <a:t> samarbeid. </a:t>
            </a:r>
          </a:p>
          <a:p>
            <a:endParaRPr lang="nn-NO" dirty="0"/>
          </a:p>
        </p:txBody>
      </p:sp>
      <p:sp>
        <p:nvSpPr>
          <p:cNvPr id="11" name="TekstSylinder 10">
            <a:extLst>
              <a:ext uri="{FF2B5EF4-FFF2-40B4-BE49-F238E27FC236}">
                <a16:creationId xmlns:a16="http://schemas.microsoft.com/office/drawing/2014/main" id="{50D6B74C-E545-469E-B183-0B5DA1CD7E1F}"/>
              </a:ext>
            </a:extLst>
          </p:cNvPr>
          <p:cNvSpPr txBox="1"/>
          <p:nvPr/>
        </p:nvSpPr>
        <p:spPr>
          <a:xfrm>
            <a:off x="722469" y="3330813"/>
            <a:ext cx="3574958" cy="3323987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n-NO" sz="2400" dirty="0"/>
              <a:t>Kunnskap om klimatilpassing må </a:t>
            </a:r>
            <a:r>
              <a:rPr lang="nn-NO" sz="2400" dirty="0" err="1"/>
              <a:t>fremskaffes</a:t>
            </a:r>
            <a:r>
              <a:rPr lang="nn-NO" sz="2400" dirty="0"/>
              <a:t> og utviklast i samarbeid mellom ekspertar og praktikarar, brukarar og </a:t>
            </a:r>
            <a:r>
              <a:rPr lang="nn-NO" sz="2400" dirty="0" err="1"/>
              <a:t>beboere</a:t>
            </a:r>
            <a:r>
              <a:rPr lang="nn-NO" sz="2400" dirty="0"/>
              <a:t> i de områder som </a:t>
            </a:r>
            <a:r>
              <a:rPr lang="nn-NO" sz="2400" dirty="0" err="1"/>
              <a:t>berøres</a:t>
            </a:r>
            <a:r>
              <a:rPr lang="nn-NO" sz="2400" dirty="0"/>
              <a:t>.</a:t>
            </a:r>
          </a:p>
          <a:p>
            <a:endParaRPr lang="nn-NO" dirty="0"/>
          </a:p>
        </p:txBody>
      </p:sp>
      <p:sp>
        <p:nvSpPr>
          <p:cNvPr id="12" name="TekstSylinder 11">
            <a:extLst>
              <a:ext uri="{FF2B5EF4-FFF2-40B4-BE49-F238E27FC236}">
                <a16:creationId xmlns:a16="http://schemas.microsoft.com/office/drawing/2014/main" id="{1C0785A3-04F8-4685-B106-1EA873F3CA2E}"/>
              </a:ext>
            </a:extLst>
          </p:cNvPr>
          <p:cNvSpPr txBox="1"/>
          <p:nvPr/>
        </p:nvSpPr>
        <p:spPr>
          <a:xfrm>
            <a:off x="5079340" y="363015"/>
            <a:ext cx="3242930" cy="1846659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n-NO" sz="2400" dirty="0"/>
              <a:t>Samarbeid på tvers av politikkområde er ein føresetnad for klimatilpassing. </a:t>
            </a:r>
          </a:p>
          <a:p>
            <a:endParaRPr lang="nn-NO" dirty="0"/>
          </a:p>
        </p:txBody>
      </p:sp>
      <p:sp>
        <p:nvSpPr>
          <p:cNvPr id="9" name="TekstSylinder 8">
            <a:extLst>
              <a:ext uri="{FF2B5EF4-FFF2-40B4-BE49-F238E27FC236}">
                <a16:creationId xmlns:a16="http://schemas.microsoft.com/office/drawing/2014/main" id="{FD3C141A-336F-4A08-9C64-506B32F1F0F4}"/>
              </a:ext>
            </a:extLst>
          </p:cNvPr>
          <p:cNvSpPr txBox="1"/>
          <p:nvPr/>
        </p:nvSpPr>
        <p:spPr>
          <a:xfrm>
            <a:off x="3955000" y="2445478"/>
            <a:ext cx="3853730" cy="3323987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n-NO" sz="2400" dirty="0"/>
              <a:t>Samarbeidet mellom næringar, forvaltning, forsking og utdanning innan primærnæringane er ein særnorsk styrke som verkar positivt på tilpassingskapasiteten i sektoren. </a:t>
            </a:r>
          </a:p>
          <a:p>
            <a:endParaRPr lang="nn-NO" dirty="0"/>
          </a:p>
        </p:txBody>
      </p:sp>
      <p:sp>
        <p:nvSpPr>
          <p:cNvPr id="7" name="TekstSylinder 6">
            <a:extLst>
              <a:ext uri="{FF2B5EF4-FFF2-40B4-BE49-F238E27FC236}">
                <a16:creationId xmlns:a16="http://schemas.microsoft.com/office/drawing/2014/main" id="{C6992665-9EA9-44C1-98BD-66F2A63C993E}"/>
              </a:ext>
            </a:extLst>
          </p:cNvPr>
          <p:cNvSpPr txBox="1"/>
          <p:nvPr/>
        </p:nvSpPr>
        <p:spPr>
          <a:xfrm>
            <a:off x="8664580" y="782493"/>
            <a:ext cx="3242930" cy="1846659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n-NO" sz="2400" dirty="0"/>
              <a:t>Samarbeid på tvers av etatane er ein føresetnad for klimatilpassing.</a:t>
            </a:r>
          </a:p>
          <a:p>
            <a:endParaRPr lang="nn-NO" dirty="0"/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F5885713-ECFE-4298-9D80-3B37865E3E54}"/>
              </a:ext>
            </a:extLst>
          </p:cNvPr>
          <p:cNvSpPr txBox="1"/>
          <p:nvPr/>
        </p:nvSpPr>
        <p:spPr>
          <a:xfrm>
            <a:off x="7673282" y="3305162"/>
            <a:ext cx="4126622" cy="3323987"/>
          </a:xfrm>
          <a:prstGeom prst="rect">
            <a:avLst/>
          </a:prstGeom>
          <a:solidFill>
            <a:schemeClr val="bg1"/>
          </a:solid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wrap="square" rtlCol="0">
            <a:spAutoFit/>
          </a:bodyPr>
          <a:lstStyle/>
          <a:p>
            <a:r>
              <a:rPr lang="nn-NO" sz="2400" dirty="0"/>
              <a:t>Auka samarbeid mellom ulike etatar i kommunane er nødvendig, og det er behov for forum for kunnskapsutveksling generelt som kan brukast som basis for heilskapleg klimatilpassing. </a:t>
            </a:r>
          </a:p>
          <a:p>
            <a:endParaRPr lang="nn-NO" dirty="0"/>
          </a:p>
        </p:txBody>
      </p:sp>
      <p:sp>
        <p:nvSpPr>
          <p:cNvPr id="2" name="Rektangel 1">
            <a:extLst>
              <a:ext uri="{FF2B5EF4-FFF2-40B4-BE49-F238E27FC236}">
                <a16:creationId xmlns:a16="http://schemas.microsoft.com/office/drawing/2014/main" id="{8500F3A8-7954-4DB2-8E3E-8801FD3C0F67}"/>
              </a:ext>
            </a:extLst>
          </p:cNvPr>
          <p:cNvSpPr/>
          <p:nvPr/>
        </p:nvSpPr>
        <p:spPr>
          <a:xfrm>
            <a:off x="113260" y="2556113"/>
            <a:ext cx="3150639" cy="749049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98A54389-CA23-4B27-B0CB-7FDEE1651068}"/>
              </a:ext>
            </a:extLst>
          </p:cNvPr>
          <p:cNvSpPr/>
          <p:nvPr/>
        </p:nvSpPr>
        <p:spPr>
          <a:xfrm>
            <a:off x="901700" y="4418961"/>
            <a:ext cx="1721312" cy="483240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AF95D63A-57A4-4478-973A-BAE9D580F704}"/>
              </a:ext>
            </a:extLst>
          </p:cNvPr>
          <p:cNvSpPr/>
          <p:nvPr/>
        </p:nvSpPr>
        <p:spPr>
          <a:xfrm>
            <a:off x="4025389" y="2516783"/>
            <a:ext cx="1892812" cy="366117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D7D122FE-E964-431D-BA07-8D8DE0C3BF8C}"/>
              </a:ext>
            </a:extLst>
          </p:cNvPr>
          <p:cNvSpPr/>
          <p:nvPr/>
        </p:nvSpPr>
        <p:spPr>
          <a:xfrm>
            <a:off x="5125486" y="407968"/>
            <a:ext cx="1708232" cy="374525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9168C455-C1C7-41C7-A9D9-450A5652ABEC}"/>
              </a:ext>
            </a:extLst>
          </p:cNvPr>
          <p:cNvSpPr/>
          <p:nvPr/>
        </p:nvSpPr>
        <p:spPr>
          <a:xfrm>
            <a:off x="8710726" y="782493"/>
            <a:ext cx="1708232" cy="436707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5D91A42F-684B-4301-9D8F-2E582ED1037F}"/>
              </a:ext>
            </a:extLst>
          </p:cNvPr>
          <p:cNvSpPr/>
          <p:nvPr/>
        </p:nvSpPr>
        <p:spPr>
          <a:xfrm>
            <a:off x="8499830" y="3378200"/>
            <a:ext cx="1634769" cy="406399"/>
          </a:xfrm>
          <a:prstGeom prst="rect">
            <a:avLst/>
          </a:prstGeom>
          <a:noFill/>
          <a:ln w="444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143952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  <p:bldP spid="9" grpId="0" animBg="1"/>
      <p:bldP spid="7" grpId="0" animBg="1"/>
      <p:bldP spid="8" grpId="0" animBg="1"/>
      <p:bldP spid="2" grpId="0" animBg="1"/>
      <p:bldP spid="10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1AF76B14-D2C8-443C-BEAA-16F8F06DAC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6701" y="1214086"/>
            <a:ext cx="8445200" cy="1009651"/>
          </a:xfrm>
        </p:spPr>
        <p:txBody>
          <a:bodyPr>
            <a:normAutofit/>
          </a:bodyPr>
          <a:lstStyle/>
          <a:p>
            <a:r>
              <a:rPr lang="nb-NO" sz="2600" b="1" dirty="0"/>
              <a:t>Plansystemet; tilpassing i praksis og arena for samvirke </a:t>
            </a:r>
            <a:endParaRPr lang="nn-NO" sz="2600" b="1" dirty="0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D6E43A9E-6D6C-4561-A972-D121CEBBD7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877" y="2331593"/>
            <a:ext cx="6354611" cy="3712465"/>
          </a:xfrm>
        </p:spPr>
        <p:txBody>
          <a:bodyPr/>
          <a:lstStyle/>
          <a:p>
            <a:r>
              <a:rPr lang="nn-NO" dirty="0"/>
              <a:t>«</a:t>
            </a:r>
            <a:r>
              <a:rPr lang="nn-NO" i="1" dirty="0"/>
              <a:t>Utvalet ser eit styrkt plansystem, som tek høgde for klimaendringar, som det viktigaste grepet samfunnet kan gjere for å tilpasse seg eit klima i endring</a:t>
            </a:r>
            <a:r>
              <a:rPr lang="nn-NO" dirty="0"/>
              <a:t>». </a:t>
            </a:r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B7402AA3-DF84-4849-B7D1-F98B1CFAED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75768" y="449614"/>
            <a:ext cx="3704983" cy="5194300"/>
          </a:xfrm>
          <a:prstGeom prst="rect">
            <a:avLst/>
          </a:prstGeom>
        </p:spPr>
      </p:pic>
      <p:pic>
        <p:nvPicPr>
          <p:cNvPr id="6" name="Bilde 5" descr="Et bilde som inneholder tre, utendørs, frukt, gress&#10;&#10;Beskrivelse som er generert med svært høy visshet">
            <a:extLst>
              <a:ext uri="{FF2B5EF4-FFF2-40B4-BE49-F238E27FC236}">
                <a16:creationId xmlns:a16="http://schemas.microsoft.com/office/drawing/2014/main" id="{4B262671-8B13-41D5-A56F-EEBC56A040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94" y="3916774"/>
            <a:ext cx="3307906" cy="2852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>
            <a:extLst>
              <a:ext uri="{FF2B5EF4-FFF2-40B4-BE49-F238E27FC236}">
                <a16:creationId xmlns:a16="http://schemas.microsoft.com/office/drawing/2014/main" id="{E18A95DF-1256-46E5-965C-0DEB8847A6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4" t="178" r="1358" b="30558"/>
          <a:stretch/>
        </p:blipFill>
        <p:spPr bwMode="auto">
          <a:xfrm>
            <a:off x="6886488" y="1692275"/>
            <a:ext cx="5194263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8798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44B8A8-608D-4294-A8F3-2623BAB4F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n-NO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797DB000-5C23-43B8-8612-93F3EF5F08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" y="1828084"/>
            <a:ext cx="8511741" cy="1009651"/>
          </a:xfrm>
          <a:prstGeom prst="rect">
            <a:avLst/>
          </a:prstGeom>
        </p:spPr>
      </p:pic>
      <p:pic>
        <p:nvPicPr>
          <p:cNvPr id="6" name="Bilde 5">
            <a:extLst>
              <a:ext uri="{FF2B5EF4-FFF2-40B4-BE49-F238E27FC236}">
                <a16:creationId xmlns:a16="http://schemas.microsoft.com/office/drawing/2014/main" id="{B1D417E0-D80F-4274-A2CA-2E612D77D3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35"/>
            <a:ext cx="12192000" cy="1441683"/>
          </a:xfrm>
          <a:prstGeom prst="rect">
            <a:avLst/>
          </a:prstGeom>
        </p:spPr>
      </p:pic>
      <p:sp>
        <p:nvSpPr>
          <p:cNvPr id="9" name="Plassholder for innhold 8">
            <a:extLst>
              <a:ext uri="{FF2B5EF4-FFF2-40B4-BE49-F238E27FC236}">
                <a16:creationId xmlns:a16="http://schemas.microsoft.com/office/drawing/2014/main" id="{522280C1-AE5E-4200-BAC7-43CC428C7644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92100" y="3131301"/>
            <a:ext cx="8511741" cy="10895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nn-NO" sz="2400" dirty="0"/>
              <a:t>«</a:t>
            </a:r>
            <a:r>
              <a:rPr lang="nn-NO" sz="2400" i="1" dirty="0" err="1"/>
              <a:t>Klimatilpasning</a:t>
            </a:r>
            <a:r>
              <a:rPr lang="nn-NO" sz="2400" i="1" dirty="0"/>
              <a:t> er et </a:t>
            </a:r>
            <a:r>
              <a:rPr lang="nn-NO" sz="2400" i="1" dirty="0" err="1"/>
              <a:t>sektorovergripende</a:t>
            </a:r>
            <a:r>
              <a:rPr lang="nn-NO" sz="2400" i="1" dirty="0"/>
              <a:t> </a:t>
            </a:r>
            <a:r>
              <a:rPr lang="nn-NO" sz="2400" i="1" dirty="0" err="1"/>
              <a:t>hensyn</a:t>
            </a:r>
            <a:r>
              <a:rPr lang="nn-NO" sz="2400" i="1" dirty="0"/>
              <a:t> som </a:t>
            </a:r>
            <a:r>
              <a:rPr lang="nn-NO" sz="2400" i="1" dirty="0" err="1"/>
              <a:t>krever</a:t>
            </a:r>
            <a:r>
              <a:rPr lang="nn-NO" sz="2400" i="1" dirty="0"/>
              <a:t> samordning og samarbeid på tvers av </a:t>
            </a:r>
            <a:r>
              <a:rPr lang="nn-NO" sz="2400" i="1" dirty="0" err="1"/>
              <a:t>sektorer</a:t>
            </a:r>
            <a:r>
              <a:rPr lang="nn-NO" sz="2400" i="1" dirty="0"/>
              <a:t>, og mellom kommunale, fylkeskommunale og </a:t>
            </a:r>
            <a:r>
              <a:rPr lang="nn-NO" sz="2400" i="1" dirty="0" err="1"/>
              <a:t>statlige</a:t>
            </a:r>
            <a:r>
              <a:rPr lang="nn-NO" sz="2400" i="1" dirty="0"/>
              <a:t> </a:t>
            </a:r>
            <a:r>
              <a:rPr lang="nn-NO" sz="2400" i="1" dirty="0" err="1"/>
              <a:t>organer</a:t>
            </a:r>
            <a:r>
              <a:rPr lang="nn-NO" sz="2400" i="1" dirty="0"/>
              <a:t>»</a:t>
            </a:r>
            <a:r>
              <a:rPr lang="nn-NO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33833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uiExpand="1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A3AEA30-AA32-4733-8E7B-A66E58D933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F78C064A-8AE8-4CD1-9AC2-A64BAB7837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/>
          </a:p>
        </p:txBody>
      </p:sp>
      <p:pic>
        <p:nvPicPr>
          <p:cNvPr id="4" name="Bilde 3">
            <a:extLst>
              <a:ext uri="{FF2B5EF4-FFF2-40B4-BE49-F238E27FC236}">
                <a16:creationId xmlns:a16="http://schemas.microsoft.com/office/drawing/2014/main" id="{ED9E1CD7-4A67-4530-9F29-966CFAAAFC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0" y="0"/>
            <a:ext cx="11684000" cy="792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866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44B8A8-608D-4294-A8F3-2623BAB4F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n-NO"/>
          </a:p>
        </p:txBody>
      </p:sp>
      <p:pic>
        <p:nvPicPr>
          <p:cNvPr id="6" name="Bilde 5">
            <a:extLst>
              <a:ext uri="{FF2B5EF4-FFF2-40B4-BE49-F238E27FC236}">
                <a16:creationId xmlns:a16="http://schemas.microsoft.com/office/drawing/2014/main" id="{B1D417E0-D80F-4274-A2CA-2E612D77D3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35"/>
            <a:ext cx="12192000" cy="1441683"/>
          </a:xfrm>
          <a:prstGeom prst="rect">
            <a:avLst/>
          </a:prstGeom>
        </p:spPr>
      </p:pic>
      <p:sp>
        <p:nvSpPr>
          <p:cNvPr id="8" name="TekstSylinder 7">
            <a:extLst>
              <a:ext uri="{FF2B5EF4-FFF2-40B4-BE49-F238E27FC236}">
                <a16:creationId xmlns:a16="http://schemas.microsoft.com/office/drawing/2014/main" id="{35846DE7-86A1-40F6-B10F-23D289BB3D1E}"/>
              </a:ext>
            </a:extLst>
          </p:cNvPr>
          <p:cNvSpPr txBox="1"/>
          <p:nvPr/>
        </p:nvSpPr>
        <p:spPr>
          <a:xfrm>
            <a:off x="101600" y="2745966"/>
            <a:ext cx="536827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nb-NO" sz="2400" i="1" dirty="0"/>
              <a:t>«For å kunne forebygge tap av liv, helse, kritisk infrastruktur og andre materielle verdier er det nødvendig at det, </a:t>
            </a:r>
            <a:r>
              <a:rPr lang="nb-NO" sz="2400" i="1" u="sng" dirty="0"/>
              <a:t>gjennom risiko- og sårbarhetsanalyser tidlig i planprosessen, vurderes om klimaendringer gir et endret risiko- og sårbarhetsbilde</a:t>
            </a:r>
            <a:r>
              <a:rPr lang="nb-NO" sz="2400" i="1" dirty="0"/>
              <a:t>»</a:t>
            </a:r>
            <a:endParaRPr lang="nn-NO" sz="2400" dirty="0"/>
          </a:p>
        </p:txBody>
      </p:sp>
      <p:pic>
        <p:nvPicPr>
          <p:cNvPr id="7" name="Bilde 6">
            <a:extLst>
              <a:ext uri="{FF2B5EF4-FFF2-40B4-BE49-F238E27FC236}">
                <a16:creationId xmlns:a16="http://schemas.microsoft.com/office/drawing/2014/main" id="{21F54ABF-54C0-44C9-832F-31BB41C0E9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00" y="1598018"/>
            <a:ext cx="9362218" cy="1009651"/>
          </a:xfrm>
          <a:prstGeom prst="rect">
            <a:avLst/>
          </a:prstGeom>
        </p:spPr>
      </p:pic>
      <p:pic>
        <p:nvPicPr>
          <p:cNvPr id="16" name="Bilde 15">
            <a:extLst>
              <a:ext uri="{FF2B5EF4-FFF2-40B4-BE49-F238E27FC236}">
                <a16:creationId xmlns:a16="http://schemas.microsoft.com/office/drawing/2014/main" id="{991A96A0-7E6F-4525-820F-8743011057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5609" y="2745966"/>
            <a:ext cx="4904791" cy="3221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541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F744B8A8-608D-4294-A8F3-2623BAB4F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319913"/>
            <a:ext cx="10706100" cy="1009651"/>
          </a:xfrm>
        </p:spPr>
        <p:txBody>
          <a:bodyPr>
            <a:normAutofit/>
          </a:bodyPr>
          <a:lstStyle/>
          <a:p>
            <a:r>
              <a:rPr lang="nb-NO" sz="2600" b="1" dirty="0"/>
              <a:t>Samarbeid og </a:t>
            </a:r>
            <a:r>
              <a:rPr lang="nb-NO" sz="2600" b="1" dirty="0" err="1"/>
              <a:t>medverknad</a:t>
            </a:r>
            <a:r>
              <a:rPr lang="nb-NO" sz="2600" b="1" dirty="0"/>
              <a:t> betyr </a:t>
            </a:r>
            <a:r>
              <a:rPr lang="nb-NO" sz="2600" b="1" dirty="0" err="1"/>
              <a:t>nokre</a:t>
            </a:r>
            <a:r>
              <a:rPr lang="nb-NO" sz="2600" b="1" dirty="0"/>
              <a:t> gonger å </a:t>
            </a:r>
            <a:r>
              <a:rPr lang="nb-NO" sz="2600" b="1" dirty="0" err="1"/>
              <a:t>seie</a:t>
            </a:r>
            <a:r>
              <a:rPr lang="nb-NO" sz="2600" b="1" dirty="0"/>
              <a:t> nei</a:t>
            </a:r>
            <a:endParaRPr lang="nn-NO" sz="2600" b="1" dirty="0"/>
          </a:p>
        </p:txBody>
      </p:sp>
      <p:pic>
        <p:nvPicPr>
          <p:cNvPr id="16" name="Bilde 15">
            <a:extLst>
              <a:ext uri="{FF2B5EF4-FFF2-40B4-BE49-F238E27FC236}">
                <a16:creationId xmlns:a16="http://schemas.microsoft.com/office/drawing/2014/main" id="{991A96A0-7E6F-4525-820F-874301105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1808" y="2580954"/>
            <a:ext cx="5929324" cy="3894965"/>
          </a:xfrm>
          <a:prstGeom prst="rect">
            <a:avLst/>
          </a:prstGeom>
        </p:spPr>
      </p:pic>
      <p:pic>
        <p:nvPicPr>
          <p:cNvPr id="17" name="Picture 2" descr="http://upload.wikimedia.org/wikipedia/commons/8/81/Stop_sign.png">
            <a:extLst>
              <a:ext uri="{FF2B5EF4-FFF2-40B4-BE49-F238E27FC236}">
                <a16:creationId xmlns:a16="http://schemas.microsoft.com/office/drawing/2014/main" id="{BADAB2C4-17EE-4A86-93AC-AF63EF365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107" y="2206868"/>
            <a:ext cx="3656856" cy="365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Bilde 18" descr="Et bilde som inneholder gulv, sko, innendørs, sitter&#10;&#10;Beskrivelse som er generert med svært høy visshet">
            <a:extLst>
              <a:ext uri="{FF2B5EF4-FFF2-40B4-BE49-F238E27FC236}">
                <a16:creationId xmlns:a16="http://schemas.microsoft.com/office/drawing/2014/main" id="{90EA01E4-1494-40B6-A7F2-5CB4238ACB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7160546" y="2580954"/>
            <a:ext cx="4504944" cy="3378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556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3BEE4C20-0B07-40CD-ACCA-337E4E805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n-NO"/>
          </a:p>
        </p:txBody>
      </p:sp>
      <p:sp>
        <p:nvSpPr>
          <p:cNvPr id="3" name="Plassholder for innhold 2">
            <a:extLst>
              <a:ext uri="{FF2B5EF4-FFF2-40B4-BE49-F238E27FC236}">
                <a16:creationId xmlns:a16="http://schemas.microsoft.com/office/drawing/2014/main" id="{02F7D861-51AF-4572-8C6F-5D4065DDA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nn-NO"/>
          </a:p>
        </p:txBody>
      </p:sp>
    </p:spTree>
    <p:extLst>
      <p:ext uri="{BB962C8B-B14F-4D97-AF65-F5344CB8AC3E}">
        <p14:creationId xmlns:p14="http://schemas.microsoft.com/office/powerpoint/2010/main" val="3654391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FMVL">
      <a:dk1>
        <a:sysClr val="windowText" lastClr="000000"/>
      </a:dk1>
      <a:lt1>
        <a:sysClr val="window" lastClr="FFFFFF"/>
      </a:lt1>
      <a:dk2>
        <a:srgbClr val="3C4A71"/>
      </a:dk2>
      <a:lt2>
        <a:srgbClr val="DFE0DF"/>
      </a:lt2>
      <a:accent1>
        <a:srgbClr val="00ADBA"/>
      </a:accent1>
      <a:accent2>
        <a:srgbClr val="4C76BA"/>
      </a:accent2>
      <a:accent3>
        <a:srgbClr val="BFC2C0"/>
      </a:accent3>
      <a:accent4>
        <a:srgbClr val="F39200"/>
      </a:accent4>
      <a:accent5>
        <a:srgbClr val="C90B1C"/>
      </a:accent5>
      <a:accent6>
        <a:srgbClr val="43545F"/>
      </a:accent6>
      <a:hlink>
        <a:srgbClr val="0563C1"/>
      </a:hlink>
      <a:folHlink>
        <a:srgbClr val="954F72"/>
      </a:folHlink>
    </a:clrScheme>
    <a:fontScheme name="Open Sans">
      <a:majorFont>
        <a:latin typeface="Open Sans"/>
        <a:ea typeface=""/>
        <a:cs typeface=""/>
      </a:majorFont>
      <a:minorFont>
        <a:latin typeface="Open San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rokostmøte klima 200219" id="{73918AD1-BF4F-464B-A660-F357DFB2A42D}" vid="{2F0A9771-04B8-43DB-95D2-D255BA330A10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</TotalTime>
  <Words>356</Words>
  <Application>Microsoft Office PowerPoint</Application>
  <PresentationFormat>Widescreen</PresentationFormat>
  <Paragraphs>39</Paragraphs>
  <Slides>12</Slides>
  <Notes>1</Notes>
  <HiddenSlides>0</HiddenSlides>
  <MMClips>0</MMClips>
  <ScaleCrop>false</ScaleCrop>
  <HeadingPairs>
    <vt:vector size="6" baseType="variant">
      <vt:variant>
        <vt:lpstr>Brukte skrifter</vt:lpstr>
      </vt:variant>
      <vt:variant>
        <vt:i4>4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12</vt:i4>
      </vt:variant>
    </vt:vector>
  </HeadingPairs>
  <TitlesOfParts>
    <vt:vector size="17" baseType="lpstr">
      <vt:lpstr>Arial</vt:lpstr>
      <vt:lpstr>Calibri</vt:lpstr>
      <vt:lpstr>Myriad Pro</vt:lpstr>
      <vt:lpstr>Open Sans</vt:lpstr>
      <vt:lpstr>Office-tema</vt:lpstr>
      <vt:lpstr>Beredskap og samfunnstryggleik i Vestland fylke    </vt:lpstr>
      <vt:lpstr>Det regionale utfordringsbildet</vt:lpstr>
      <vt:lpstr>Det nasjonale og internasjonale utfordringsbildet</vt:lpstr>
      <vt:lpstr>Erfaringar med dagens vêr</vt:lpstr>
      <vt:lpstr>Klimatilpassing i eit sektorisert samfunn</vt:lpstr>
      <vt:lpstr>PowerPoint-presentasjon</vt:lpstr>
      <vt:lpstr>Plansystemet; tilpassing i praksis og arena for samvirke </vt:lpstr>
      <vt:lpstr>PowerPoint-presentasjon</vt:lpstr>
      <vt:lpstr>PowerPoint-presentasjon</vt:lpstr>
      <vt:lpstr>PowerPoint-presentasjon</vt:lpstr>
      <vt:lpstr>Samarbeid og medverknad betyr nokre gonger å seie nei</vt:lpstr>
      <vt:lpstr>PowerPoint-presentasjon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Haugen, Maria Nesse</dc:creator>
  <cp:lastModifiedBy>Stensvand, Haavard</cp:lastModifiedBy>
  <cp:revision>75</cp:revision>
  <dcterms:created xsi:type="dcterms:W3CDTF">2019-01-16T10:50:12Z</dcterms:created>
  <dcterms:modified xsi:type="dcterms:W3CDTF">2019-02-18T19:43:19Z</dcterms:modified>
</cp:coreProperties>
</file>