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7" r:id="rId9"/>
    <p:sldId id="265" r:id="rId10"/>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A0FE355-5346-4109-9C7D-A81C2174993C}">
          <p14:sldIdLst>
            <p14:sldId id="256"/>
          </p14:sldIdLst>
        </p14:section>
        <p14:section name="Inndeling uten navn" id="{5689AB08-A7E5-4789-A476-F9A194DAE5F3}">
          <p14:sldIdLst>
            <p14:sldId id="257"/>
            <p14:sldId id="258"/>
            <p14:sldId id="259"/>
            <p14:sldId id="260"/>
            <p14:sldId id="262"/>
            <p14:sldId id="263"/>
            <p14:sldId id="267"/>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9" d="100"/>
          <a:sy n="99" d="100"/>
        </p:scale>
        <p:origin x="555"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C6D6DE61-4E6A-4C97-8E2B-CDE57491EF8F}" type="datetimeFigureOut">
              <a:rPr lang="nb-NO" smtClean="0"/>
              <a:t>14.02.2018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1310987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C6D6DE61-4E6A-4C97-8E2B-CDE57491EF8F}" type="datetimeFigureOut">
              <a:rPr lang="nb-NO" smtClean="0"/>
              <a:t>14.02.2018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1878321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C6D6DE61-4E6A-4C97-8E2B-CDE57491EF8F}" type="datetimeFigureOut">
              <a:rPr lang="nb-NO" smtClean="0"/>
              <a:t>14.02.2018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1401184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C6D6DE61-4E6A-4C97-8E2B-CDE57491EF8F}" type="datetimeFigureOut">
              <a:rPr lang="nb-NO" smtClean="0"/>
              <a:t>14.02.2018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755064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C6D6DE61-4E6A-4C97-8E2B-CDE57491EF8F}" type="datetimeFigureOut">
              <a:rPr lang="nb-NO" smtClean="0"/>
              <a:t>14.02.2018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2719706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C6D6DE61-4E6A-4C97-8E2B-CDE57491EF8F}" type="datetimeFigureOut">
              <a:rPr lang="nb-NO" smtClean="0"/>
              <a:t>14.02.2018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1699613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C6D6DE61-4E6A-4C97-8E2B-CDE57491EF8F}" type="datetimeFigureOut">
              <a:rPr lang="nb-NO" smtClean="0"/>
              <a:t>14.02.2018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3731754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C6D6DE61-4E6A-4C97-8E2B-CDE57491EF8F}" type="datetimeFigureOut">
              <a:rPr lang="nb-NO" smtClean="0"/>
              <a:t>14.02.2018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249113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C6D6DE61-4E6A-4C97-8E2B-CDE57491EF8F}" type="datetimeFigureOut">
              <a:rPr lang="nb-NO" smtClean="0"/>
              <a:t>14.02.2018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204355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C6D6DE61-4E6A-4C97-8E2B-CDE57491EF8F}" type="datetimeFigureOut">
              <a:rPr lang="nb-NO" smtClean="0"/>
              <a:t>14.02.2018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2931990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C6D6DE61-4E6A-4C97-8E2B-CDE57491EF8F}" type="datetimeFigureOut">
              <a:rPr lang="nb-NO" smtClean="0"/>
              <a:t>14.02.2018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45C9D0E-5CD4-49AA-995D-321AFE1F214A}" type="slidenum">
              <a:rPr lang="nb-NO" smtClean="0"/>
              <a:t>‹#›</a:t>
            </a:fld>
            <a:endParaRPr lang="nb-NO"/>
          </a:p>
        </p:txBody>
      </p:sp>
    </p:spTree>
    <p:extLst>
      <p:ext uri="{BB962C8B-B14F-4D97-AF65-F5344CB8AC3E}">
        <p14:creationId xmlns:p14="http://schemas.microsoft.com/office/powerpoint/2010/main" val="111536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6DE61-4E6A-4C97-8E2B-CDE57491EF8F}" type="datetimeFigureOut">
              <a:rPr lang="nb-NO" smtClean="0"/>
              <a:t>14.02.2018</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5C9D0E-5CD4-49AA-995D-321AFE1F214A}" type="slidenum">
              <a:rPr lang="nb-NO" smtClean="0"/>
              <a:t>‹#›</a:t>
            </a:fld>
            <a:endParaRPr lang="nb-NO"/>
          </a:p>
        </p:txBody>
      </p:sp>
    </p:spTree>
    <p:extLst>
      <p:ext uri="{BB962C8B-B14F-4D97-AF65-F5344CB8AC3E}">
        <p14:creationId xmlns:p14="http://schemas.microsoft.com/office/powerpoint/2010/main" val="227898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En helhetlig tjeneste</a:t>
            </a:r>
            <a:endParaRPr lang="nb-NO" dirty="0"/>
          </a:p>
        </p:txBody>
      </p:sp>
      <p:sp>
        <p:nvSpPr>
          <p:cNvPr id="3" name="Undertittel 2"/>
          <p:cNvSpPr>
            <a:spLocks noGrp="1"/>
          </p:cNvSpPr>
          <p:nvPr>
            <p:ph type="subTitle" idx="1"/>
          </p:nvPr>
        </p:nvSpPr>
        <p:spPr/>
        <p:txBody>
          <a:bodyPr/>
          <a:lstStyle/>
          <a:p>
            <a:r>
              <a:rPr lang="nb-NO" dirty="0" smtClean="0"/>
              <a:t>Koordinerende enhet for habilitering- og rehabilitering</a:t>
            </a:r>
            <a:endParaRPr lang="nb-NO" dirty="0"/>
          </a:p>
        </p:txBody>
      </p:sp>
    </p:spTree>
    <p:extLst>
      <p:ext uri="{BB962C8B-B14F-4D97-AF65-F5344CB8AC3E}">
        <p14:creationId xmlns:p14="http://schemas.microsoft.com/office/powerpoint/2010/main" val="2310473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
            </a:r>
            <a:br>
              <a:rPr lang="nb-NO" dirty="0" smtClean="0"/>
            </a:br>
            <a:endParaRPr lang="nb-NO" dirty="0"/>
          </a:p>
        </p:txBody>
      </p:sp>
      <p:sp>
        <p:nvSpPr>
          <p:cNvPr id="3" name="Plassholder for innhold 2"/>
          <p:cNvSpPr>
            <a:spLocks noGrp="1"/>
          </p:cNvSpPr>
          <p:nvPr>
            <p:ph idx="1"/>
          </p:nvPr>
        </p:nvSpPr>
        <p:spPr>
          <a:xfrm>
            <a:off x="457200" y="678582"/>
            <a:ext cx="8229600" cy="5447582"/>
          </a:xfrm>
        </p:spPr>
        <p:txBody>
          <a:bodyPr/>
          <a:lstStyle/>
          <a:p>
            <a:r>
              <a:rPr lang="nb-NO" dirty="0" smtClean="0"/>
              <a:t>Informasjon om prosjektet i Levekår</a:t>
            </a:r>
          </a:p>
          <a:p>
            <a:r>
              <a:rPr lang="nb-NO" dirty="0" smtClean="0"/>
              <a:t>Prosjektgruppen </a:t>
            </a:r>
            <a:r>
              <a:rPr lang="nb-NO" dirty="0"/>
              <a:t>består av:</a:t>
            </a:r>
          </a:p>
          <a:p>
            <a:r>
              <a:rPr lang="nb-NO" dirty="0"/>
              <a:t>Leder helse- og omsorg, </a:t>
            </a:r>
            <a:r>
              <a:rPr lang="nb-NO" dirty="0" smtClean="0"/>
              <a:t>tilsynslege</a:t>
            </a:r>
            <a:r>
              <a:rPr lang="nb-NO" dirty="0"/>
              <a:t>, leder sykehjem, leder bistandsbolig, rus- og psykisk helsevern, prosjektleder dagsenter/ leder koordinerende enhet, kommunal fysioterapeut, </a:t>
            </a:r>
            <a:r>
              <a:rPr lang="nb-NO" dirty="0" smtClean="0"/>
              <a:t>helsesøster/ hjelpemiddelansvarlig </a:t>
            </a:r>
            <a:r>
              <a:rPr lang="nb-NO" dirty="0"/>
              <a:t>og </a:t>
            </a:r>
            <a:r>
              <a:rPr lang="nb-NO" dirty="0" smtClean="0"/>
              <a:t>demenskoordinator ved behov.</a:t>
            </a:r>
            <a:endParaRPr lang="nb-NO" dirty="0"/>
          </a:p>
          <a:p>
            <a:endParaRPr lang="nb-NO" dirty="0"/>
          </a:p>
        </p:txBody>
      </p:sp>
    </p:spTree>
    <p:extLst>
      <p:ext uri="{BB962C8B-B14F-4D97-AF65-F5344CB8AC3E}">
        <p14:creationId xmlns:p14="http://schemas.microsoft.com/office/powerpoint/2010/main" val="877098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p:cNvGrpSpPr/>
          <p:nvPr/>
        </p:nvGrpSpPr>
        <p:grpSpPr>
          <a:xfrm>
            <a:off x="1629376" y="1829563"/>
            <a:ext cx="2438167" cy="975266"/>
            <a:chOff x="1484119" y="762"/>
            <a:chExt cx="2438167" cy="975266"/>
          </a:xfrm>
        </p:grpSpPr>
        <p:sp>
          <p:nvSpPr>
            <p:cNvPr id="30" name="Vinkeltegn 29"/>
            <p:cNvSpPr/>
            <p:nvPr/>
          </p:nvSpPr>
          <p:spPr>
            <a:xfrm>
              <a:off x="1484119" y="762"/>
              <a:ext cx="2438167" cy="975266"/>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Vinkeltegn 4"/>
            <p:cNvSpPr/>
            <p:nvPr/>
          </p:nvSpPr>
          <p:spPr>
            <a:xfrm>
              <a:off x="1971752" y="762"/>
              <a:ext cx="1462901" cy="9752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nb-NO" sz="1700" kern="1200"/>
                <a:t>Møte</a:t>
              </a:r>
            </a:p>
          </p:txBody>
        </p:sp>
      </p:grpSp>
      <p:grpSp>
        <p:nvGrpSpPr>
          <p:cNvPr id="6" name="Gruppe 5"/>
          <p:cNvGrpSpPr/>
          <p:nvPr/>
        </p:nvGrpSpPr>
        <p:grpSpPr>
          <a:xfrm>
            <a:off x="3750581" y="1912460"/>
            <a:ext cx="2023678" cy="809471"/>
            <a:chOff x="3605324" y="83659"/>
            <a:chExt cx="2023678" cy="809471"/>
          </a:xfrm>
        </p:grpSpPr>
        <p:sp>
          <p:nvSpPr>
            <p:cNvPr id="28" name="Vinkeltegn 27"/>
            <p:cNvSpPr/>
            <p:nvPr/>
          </p:nvSpPr>
          <p:spPr>
            <a:xfrm>
              <a:off x="3605324" y="83659"/>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Vinkeltegn 6"/>
            <p:cNvSpPr/>
            <p:nvPr/>
          </p:nvSpPr>
          <p:spPr>
            <a:xfrm>
              <a:off x="4010060" y="83659"/>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dirty="0" smtClean="0"/>
                <a:t>Søknad/ forankring</a:t>
              </a:r>
              <a:endParaRPr lang="nb-NO" sz="1100" kern="1200" dirty="0"/>
            </a:p>
          </p:txBody>
        </p:sp>
      </p:grpSp>
      <p:grpSp>
        <p:nvGrpSpPr>
          <p:cNvPr id="7" name="Gruppe 6"/>
          <p:cNvGrpSpPr/>
          <p:nvPr/>
        </p:nvGrpSpPr>
        <p:grpSpPr>
          <a:xfrm>
            <a:off x="5490945" y="1912460"/>
            <a:ext cx="2023678" cy="809471"/>
            <a:chOff x="5345688" y="83659"/>
            <a:chExt cx="2023678" cy="809471"/>
          </a:xfrm>
        </p:grpSpPr>
        <p:sp>
          <p:nvSpPr>
            <p:cNvPr id="26" name="Vinkeltegn 25"/>
            <p:cNvSpPr/>
            <p:nvPr/>
          </p:nvSpPr>
          <p:spPr>
            <a:xfrm>
              <a:off x="5345688" y="83659"/>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 name="Vinkeltegn 8"/>
            <p:cNvSpPr/>
            <p:nvPr/>
          </p:nvSpPr>
          <p:spPr>
            <a:xfrm>
              <a:off x="5750424" y="83659"/>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a:t>møter x 2 mnd og deltatt på nettverksamling</a:t>
              </a:r>
            </a:p>
          </p:txBody>
        </p:sp>
      </p:grpSp>
      <p:grpSp>
        <p:nvGrpSpPr>
          <p:cNvPr id="8" name="Gruppe 7"/>
          <p:cNvGrpSpPr/>
          <p:nvPr/>
        </p:nvGrpSpPr>
        <p:grpSpPr>
          <a:xfrm>
            <a:off x="1629376" y="2941367"/>
            <a:ext cx="2438167" cy="975266"/>
            <a:chOff x="1484119" y="1112566"/>
            <a:chExt cx="2438167" cy="975266"/>
          </a:xfrm>
        </p:grpSpPr>
        <p:sp>
          <p:nvSpPr>
            <p:cNvPr id="24" name="Vinkeltegn 23"/>
            <p:cNvSpPr/>
            <p:nvPr/>
          </p:nvSpPr>
          <p:spPr>
            <a:xfrm>
              <a:off x="1484119" y="1112566"/>
              <a:ext cx="2438167" cy="975266"/>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Vinkeltegn 10"/>
            <p:cNvSpPr/>
            <p:nvPr/>
          </p:nvSpPr>
          <p:spPr>
            <a:xfrm>
              <a:off x="1971752" y="1112566"/>
              <a:ext cx="1462901" cy="9752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nb-NO" sz="1700" kern="1200"/>
                <a:t>Interkommunalt sammarbeid</a:t>
              </a:r>
            </a:p>
          </p:txBody>
        </p:sp>
      </p:grpSp>
      <p:grpSp>
        <p:nvGrpSpPr>
          <p:cNvPr id="9" name="Gruppe 8"/>
          <p:cNvGrpSpPr/>
          <p:nvPr/>
        </p:nvGrpSpPr>
        <p:grpSpPr>
          <a:xfrm>
            <a:off x="3750581" y="3024265"/>
            <a:ext cx="2023678" cy="809471"/>
            <a:chOff x="3605324" y="1195464"/>
            <a:chExt cx="2023678" cy="809471"/>
          </a:xfrm>
        </p:grpSpPr>
        <p:sp>
          <p:nvSpPr>
            <p:cNvPr id="22" name="Vinkeltegn 21"/>
            <p:cNvSpPr/>
            <p:nvPr/>
          </p:nvSpPr>
          <p:spPr>
            <a:xfrm>
              <a:off x="3605324" y="1195464"/>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 name="Vinkeltegn 12"/>
            <p:cNvSpPr/>
            <p:nvPr/>
          </p:nvSpPr>
          <p:spPr>
            <a:xfrm>
              <a:off x="4010060" y="1195464"/>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dirty="0"/>
                <a:t>invitasjon til </a:t>
              </a:r>
              <a:r>
                <a:rPr lang="nb-NO" sz="1100" kern="1200" dirty="0" err="1"/>
                <a:t>sammarbeid</a:t>
              </a:r>
              <a:r>
                <a:rPr lang="nb-NO" sz="1100" kern="1200" dirty="0"/>
                <a:t> Hasvik og </a:t>
              </a:r>
              <a:r>
                <a:rPr lang="nb-NO" sz="1100" kern="1200" dirty="0" err="1"/>
                <a:t>Kvænnangen</a:t>
              </a:r>
              <a:endParaRPr lang="nb-NO" sz="1100" kern="1200" dirty="0"/>
            </a:p>
          </p:txBody>
        </p:sp>
      </p:grpSp>
      <p:grpSp>
        <p:nvGrpSpPr>
          <p:cNvPr id="10" name="Gruppe 9"/>
          <p:cNvGrpSpPr/>
          <p:nvPr/>
        </p:nvGrpSpPr>
        <p:grpSpPr>
          <a:xfrm>
            <a:off x="5490945" y="3024265"/>
            <a:ext cx="2023678" cy="809471"/>
            <a:chOff x="5345688" y="1195464"/>
            <a:chExt cx="2023678" cy="809471"/>
          </a:xfrm>
        </p:grpSpPr>
        <p:sp>
          <p:nvSpPr>
            <p:cNvPr id="20" name="Vinkeltegn 19"/>
            <p:cNvSpPr/>
            <p:nvPr/>
          </p:nvSpPr>
          <p:spPr>
            <a:xfrm>
              <a:off x="5345688" y="1195464"/>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Vinkeltegn 14"/>
            <p:cNvSpPr/>
            <p:nvPr/>
          </p:nvSpPr>
          <p:spPr>
            <a:xfrm>
              <a:off x="5750424" y="1195464"/>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a:t>samh.møte Kvænnangen nov/des-17</a:t>
              </a:r>
            </a:p>
            <a:p>
              <a:pPr lvl="0" algn="ctr" defTabSz="488950">
                <a:lnSpc>
                  <a:spcPct val="90000"/>
                </a:lnSpc>
                <a:spcBef>
                  <a:spcPct val="0"/>
                </a:spcBef>
                <a:spcAft>
                  <a:spcPct val="35000"/>
                </a:spcAft>
              </a:pPr>
              <a:r>
                <a:rPr lang="nb-NO" sz="1100" kern="1200"/>
                <a:t>Hasvik jan-18</a:t>
              </a:r>
            </a:p>
          </p:txBody>
        </p:sp>
      </p:grpSp>
      <p:grpSp>
        <p:nvGrpSpPr>
          <p:cNvPr id="11" name="Gruppe 10"/>
          <p:cNvGrpSpPr/>
          <p:nvPr/>
        </p:nvGrpSpPr>
        <p:grpSpPr>
          <a:xfrm>
            <a:off x="1629376" y="4053171"/>
            <a:ext cx="2438167" cy="975266"/>
            <a:chOff x="1484119" y="2224370"/>
            <a:chExt cx="2438167" cy="975266"/>
          </a:xfrm>
        </p:grpSpPr>
        <p:sp>
          <p:nvSpPr>
            <p:cNvPr id="18" name="Vinkeltegn 17"/>
            <p:cNvSpPr/>
            <p:nvPr/>
          </p:nvSpPr>
          <p:spPr>
            <a:xfrm>
              <a:off x="1484119" y="2224370"/>
              <a:ext cx="2438167" cy="975266"/>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Vinkeltegn 16"/>
            <p:cNvSpPr/>
            <p:nvPr/>
          </p:nvSpPr>
          <p:spPr>
            <a:xfrm>
              <a:off x="1971752" y="2224370"/>
              <a:ext cx="1462901" cy="9752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nb-NO" sz="1700" kern="1200"/>
                <a:t>Opprettet inntaksteam</a:t>
              </a:r>
            </a:p>
          </p:txBody>
        </p:sp>
      </p:grpSp>
      <p:grpSp>
        <p:nvGrpSpPr>
          <p:cNvPr id="12" name="Gruppe 11"/>
          <p:cNvGrpSpPr/>
          <p:nvPr/>
        </p:nvGrpSpPr>
        <p:grpSpPr>
          <a:xfrm>
            <a:off x="3750581" y="4136069"/>
            <a:ext cx="2023678" cy="809471"/>
            <a:chOff x="3605324" y="2307268"/>
            <a:chExt cx="2023678" cy="809471"/>
          </a:xfrm>
        </p:grpSpPr>
        <p:sp>
          <p:nvSpPr>
            <p:cNvPr id="16" name="Vinkeltegn 15"/>
            <p:cNvSpPr/>
            <p:nvPr/>
          </p:nvSpPr>
          <p:spPr>
            <a:xfrm>
              <a:off x="3605324" y="2307268"/>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7" name="Vinkeltegn 18"/>
            <p:cNvSpPr/>
            <p:nvPr/>
          </p:nvSpPr>
          <p:spPr>
            <a:xfrm>
              <a:off x="4010060" y="2307268"/>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a:t>rutiner saks.beh, kartlegging- tjenestetilbud tverrfaglig</a:t>
              </a:r>
            </a:p>
          </p:txBody>
        </p:sp>
      </p:grpSp>
      <p:grpSp>
        <p:nvGrpSpPr>
          <p:cNvPr id="13" name="Gruppe 12"/>
          <p:cNvGrpSpPr/>
          <p:nvPr/>
        </p:nvGrpSpPr>
        <p:grpSpPr>
          <a:xfrm>
            <a:off x="5490945" y="4136069"/>
            <a:ext cx="2023678" cy="809471"/>
            <a:chOff x="5345688" y="2307268"/>
            <a:chExt cx="2023678" cy="809471"/>
          </a:xfrm>
        </p:grpSpPr>
        <p:sp>
          <p:nvSpPr>
            <p:cNvPr id="14" name="Vinkeltegn 13"/>
            <p:cNvSpPr/>
            <p:nvPr/>
          </p:nvSpPr>
          <p:spPr>
            <a:xfrm>
              <a:off x="5345688" y="2307268"/>
              <a:ext cx="2023678" cy="809471"/>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Vinkeltegn 20"/>
            <p:cNvSpPr/>
            <p:nvPr/>
          </p:nvSpPr>
          <p:spPr>
            <a:xfrm>
              <a:off x="5750424" y="2307268"/>
              <a:ext cx="1214207" cy="8094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970" tIns="6985" rIns="0" bIns="6985" numCol="1" spcCol="1270" anchor="ctr" anchorCtr="0">
              <a:noAutofit/>
            </a:bodyPr>
            <a:lstStyle/>
            <a:p>
              <a:pPr lvl="0" algn="ctr" defTabSz="488950">
                <a:lnSpc>
                  <a:spcPct val="90000"/>
                </a:lnSpc>
                <a:spcBef>
                  <a:spcPct val="0"/>
                </a:spcBef>
                <a:spcAft>
                  <a:spcPct val="35000"/>
                </a:spcAft>
              </a:pPr>
              <a:r>
                <a:rPr lang="nb-NO" sz="1100" kern="1200"/>
                <a:t>Brukerutvikling, kompetanseheving, workshops</a:t>
              </a:r>
            </a:p>
          </p:txBody>
        </p:sp>
      </p:grpSp>
      <p:sp>
        <p:nvSpPr>
          <p:cNvPr id="2" name="Rektangel 1"/>
          <p:cNvSpPr/>
          <p:nvPr/>
        </p:nvSpPr>
        <p:spPr>
          <a:xfrm>
            <a:off x="2339752" y="836712"/>
            <a:ext cx="4531818" cy="369332"/>
          </a:xfrm>
          <a:prstGeom prst="rect">
            <a:avLst/>
          </a:prstGeom>
        </p:spPr>
        <p:txBody>
          <a:bodyPr wrap="none">
            <a:spAutoFit/>
          </a:bodyPr>
          <a:lstStyle/>
          <a:p>
            <a:r>
              <a:rPr lang="nb-NO" b="1" dirty="0"/>
              <a:t>Milepæler habilitering- og rehabilitering 2017</a:t>
            </a:r>
            <a:endParaRPr lang="nb-NO" dirty="0"/>
          </a:p>
        </p:txBody>
      </p:sp>
    </p:spTree>
    <p:extLst>
      <p:ext uri="{BB962C8B-B14F-4D97-AF65-F5344CB8AC3E}">
        <p14:creationId xmlns:p14="http://schemas.microsoft.com/office/powerpoint/2010/main" val="75968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Samhandling andre kommuner</a:t>
            </a:r>
            <a:endParaRPr lang="nb-NO" dirty="0"/>
          </a:p>
        </p:txBody>
      </p:sp>
      <p:sp>
        <p:nvSpPr>
          <p:cNvPr id="3" name="Plassholder for innhold 2"/>
          <p:cNvSpPr>
            <a:spLocks noGrp="1"/>
          </p:cNvSpPr>
          <p:nvPr>
            <p:ph sz="half" idx="1"/>
          </p:nvPr>
        </p:nvSpPr>
        <p:spPr/>
        <p:txBody>
          <a:bodyPr/>
          <a:lstStyle/>
          <a:p>
            <a:r>
              <a:rPr lang="nb-NO" dirty="0" smtClean="0"/>
              <a:t>Kvænangen på besøk/ gjenvisitt nov-</a:t>
            </a:r>
            <a:r>
              <a:rPr lang="nb-NO" dirty="0" err="1" smtClean="0"/>
              <a:t>des</a:t>
            </a:r>
            <a:r>
              <a:rPr lang="nb-NO" dirty="0" smtClean="0"/>
              <a:t> 2017</a:t>
            </a:r>
          </a:p>
          <a:p>
            <a:r>
              <a:rPr lang="nb-NO" dirty="0" smtClean="0"/>
              <a:t>Erfaringsutveksling</a:t>
            </a:r>
          </a:p>
          <a:p>
            <a:r>
              <a:rPr lang="nb-NO" dirty="0" smtClean="0"/>
              <a:t>Søke midler sammen?</a:t>
            </a:r>
          </a:p>
          <a:p>
            <a:r>
              <a:rPr lang="nb-NO" dirty="0" smtClean="0"/>
              <a:t>Lovpålagte  tjenester 2020, kan vi samhandle</a:t>
            </a:r>
          </a:p>
          <a:p>
            <a:r>
              <a:rPr lang="nb-NO" dirty="0" smtClean="0"/>
              <a:t>Hvordan er tjenestene bygd opp, hva kan vi bruke hverandre til</a:t>
            </a:r>
            <a:endParaRPr lang="nb-NO" dirty="0"/>
          </a:p>
        </p:txBody>
      </p:sp>
      <p:sp>
        <p:nvSpPr>
          <p:cNvPr id="4" name="Plassholder for innhold 3"/>
          <p:cNvSpPr>
            <a:spLocks noGrp="1"/>
          </p:cNvSpPr>
          <p:nvPr>
            <p:ph sz="half" idx="2"/>
          </p:nvPr>
        </p:nvSpPr>
        <p:spPr/>
        <p:txBody>
          <a:bodyPr/>
          <a:lstStyle/>
          <a:p>
            <a:r>
              <a:rPr lang="nb-NO" dirty="0" smtClean="0"/>
              <a:t>Hasvik besøk jan 2018, gjenvisitt april 2018</a:t>
            </a:r>
          </a:p>
          <a:p>
            <a:r>
              <a:rPr lang="nb-NO" dirty="0" smtClean="0"/>
              <a:t>Erfaringsutveksling</a:t>
            </a:r>
          </a:p>
          <a:p>
            <a:r>
              <a:rPr lang="nb-NO" dirty="0" smtClean="0"/>
              <a:t>Nyttige tilbakemeldinger spesielt om inntaksteam</a:t>
            </a:r>
          </a:p>
          <a:p>
            <a:r>
              <a:rPr lang="nb-NO" dirty="0" smtClean="0"/>
              <a:t>Samhandling fremover</a:t>
            </a:r>
          </a:p>
          <a:p>
            <a:r>
              <a:rPr lang="nb-NO" dirty="0" smtClean="0"/>
              <a:t>Friskliv sammen</a:t>
            </a:r>
            <a:endParaRPr lang="nb-NO" dirty="0"/>
          </a:p>
        </p:txBody>
      </p:sp>
    </p:spTree>
    <p:extLst>
      <p:ext uri="{BB962C8B-B14F-4D97-AF65-F5344CB8AC3E}">
        <p14:creationId xmlns:p14="http://schemas.microsoft.com/office/powerpoint/2010/main" val="126833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Resultatmål </a:t>
            </a:r>
            <a:r>
              <a:rPr lang="nb-NO" smtClean="0"/>
              <a:t>1 og 2:</a:t>
            </a:r>
            <a:br>
              <a:rPr lang="nb-NO" smtClean="0"/>
            </a:br>
            <a:r>
              <a:rPr lang="nb-NO" smtClean="0"/>
              <a:t>Inntaksteam </a:t>
            </a:r>
            <a:r>
              <a:rPr lang="nb-NO" dirty="0" smtClean="0"/>
              <a:t>og tildelingskriterier</a:t>
            </a:r>
            <a:endParaRPr lang="nb-NO" dirty="0"/>
          </a:p>
        </p:txBody>
      </p:sp>
      <p:sp>
        <p:nvSpPr>
          <p:cNvPr id="3" name="Plassholder for innhold 2"/>
          <p:cNvSpPr>
            <a:spLocks noGrp="1"/>
          </p:cNvSpPr>
          <p:nvPr>
            <p:ph sz="half" idx="1"/>
          </p:nvPr>
        </p:nvSpPr>
        <p:spPr/>
        <p:txBody>
          <a:bodyPr>
            <a:normAutofit fontScale="85000" lnSpcReduction="20000"/>
          </a:bodyPr>
          <a:lstStyle/>
          <a:p>
            <a:r>
              <a:rPr lang="nb-NO" dirty="0" err="1" smtClean="0"/>
              <a:t>Prototyping</a:t>
            </a:r>
            <a:r>
              <a:rPr lang="nb-NO" dirty="0" smtClean="0"/>
              <a:t> </a:t>
            </a:r>
          </a:p>
          <a:p>
            <a:r>
              <a:rPr lang="nb-NO" dirty="0" smtClean="0"/>
              <a:t>Redesign</a:t>
            </a:r>
          </a:p>
          <a:p>
            <a:r>
              <a:rPr lang="nb-NO" dirty="0" smtClean="0"/>
              <a:t>Ny </a:t>
            </a:r>
            <a:r>
              <a:rPr lang="nb-NO" dirty="0" err="1" smtClean="0"/>
              <a:t>prototyping</a:t>
            </a:r>
            <a:endParaRPr lang="nb-NO" dirty="0" smtClean="0"/>
          </a:p>
          <a:p>
            <a:r>
              <a:rPr lang="nb-NO" dirty="0" smtClean="0"/>
              <a:t>Ny redesign</a:t>
            </a:r>
          </a:p>
          <a:p>
            <a:r>
              <a:rPr lang="nb-NO" dirty="0" smtClean="0"/>
              <a:t>Forslag til skjema, organisering, roller</a:t>
            </a:r>
          </a:p>
          <a:p>
            <a:r>
              <a:rPr lang="nb-NO" dirty="0" smtClean="0"/>
              <a:t>Denne organisering gir oss trygghet, får utnyttet kompetansen vår og gir brukerutviklede tjenester </a:t>
            </a:r>
            <a:r>
              <a:rPr lang="nb-NO" dirty="0" err="1" smtClean="0"/>
              <a:t>medHer</a:t>
            </a:r>
            <a:r>
              <a:rPr lang="nb-NO" dirty="0" smtClean="0"/>
              <a:t> er vi nå, veien blir til mens vi går…..</a:t>
            </a:r>
          </a:p>
          <a:p>
            <a:r>
              <a:rPr lang="nb-NO" dirty="0" smtClean="0"/>
              <a:t> hva er viktig for deg i fokus.</a:t>
            </a:r>
          </a:p>
          <a:p>
            <a:endParaRPr lang="nb-NO" dirty="0"/>
          </a:p>
        </p:txBody>
      </p:sp>
      <p:sp>
        <p:nvSpPr>
          <p:cNvPr id="4" name="Plassholder for innhold 3"/>
          <p:cNvSpPr>
            <a:spLocks noGrp="1"/>
          </p:cNvSpPr>
          <p:nvPr>
            <p:ph sz="half" idx="2"/>
          </p:nvPr>
        </p:nvSpPr>
        <p:spPr/>
        <p:txBody>
          <a:bodyPr>
            <a:normAutofit fontScale="85000" lnSpcReduction="20000"/>
          </a:bodyPr>
          <a:lstStyle/>
          <a:p>
            <a:r>
              <a:rPr lang="nb-NO" dirty="0" smtClean="0"/>
              <a:t>Tildelingskriterier</a:t>
            </a:r>
          </a:p>
          <a:p>
            <a:r>
              <a:rPr lang="nb-NO" dirty="0" smtClean="0"/>
              <a:t>Startet med omsorgsbolig</a:t>
            </a:r>
          </a:p>
          <a:p>
            <a:r>
              <a:rPr lang="nb-NO" dirty="0" smtClean="0"/>
              <a:t>Kriterier under utforming</a:t>
            </a:r>
          </a:p>
          <a:p>
            <a:r>
              <a:rPr lang="nb-NO" dirty="0" smtClean="0"/>
              <a:t>Skal på høring i prosjektgruppen før politisk behandling</a:t>
            </a:r>
          </a:p>
        </p:txBody>
      </p:sp>
    </p:spTree>
    <p:extLst>
      <p:ext uri="{BB962C8B-B14F-4D97-AF65-F5344CB8AC3E}">
        <p14:creationId xmlns:p14="http://schemas.microsoft.com/office/powerpoint/2010/main" val="3905222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Flere av våre prosjekter må ses i sammenheng</a:t>
            </a:r>
            <a:endParaRPr lang="nb-NO" dirty="0"/>
          </a:p>
        </p:txBody>
      </p:sp>
      <p:sp>
        <p:nvSpPr>
          <p:cNvPr id="3" name="Plassholder for innhold 2"/>
          <p:cNvSpPr>
            <a:spLocks noGrp="1"/>
          </p:cNvSpPr>
          <p:nvPr>
            <p:ph idx="1"/>
          </p:nvPr>
        </p:nvSpPr>
        <p:spPr/>
        <p:txBody>
          <a:bodyPr>
            <a:normAutofit lnSpcReduction="10000"/>
          </a:bodyPr>
          <a:lstStyle/>
          <a:p>
            <a:r>
              <a:rPr lang="nb-NO" dirty="0" smtClean="0"/>
              <a:t>NVP</a:t>
            </a:r>
          </a:p>
          <a:p>
            <a:r>
              <a:rPr lang="nb-NO" dirty="0" smtClean="0"/>
              <a:t>Demenskoordinator/ hukommelsesteam under utvikling</a:t>
            </a:r>
          </a:p>
          <a:p>
            <a:r>
              <a:rPr lang="nb-NO" dirty="0" smtClean="0"/>
              <a:t>Dagaktivitetstilbud hjemmeboende</a:t>
            </a:r>
          </a:p>
          <a:p>
            <a:r>
              <a:rPr lang="nb-NO" dirty="0" smtClean="0"/>
              <a:t>Hjelpere på fire bein</a:t>
            </a:r>
          </a:p>
          <a:p>
            <a:r>
              <a:rPr lang="nb-NO" dirty="0" smtClean="0"/>
              <a:t>Friskliv</a:t>
            </a:r>
          </a:p>
          <a:p>
            <a:r>
              <a:rPr lang="nb-NO" dirty="0" err="1" smtClean="0"/>
              <a:t>Rus-og</a:t>
            </a:r>
            <a:r>
              <a:rPr lang="nb-NO" dirty="0" smtClean="0"/>
              <a:t> psykisk helsevern</a:t>
            </a:r>
          </a:p>
          <a:p>
            <a:r>
              <a:rPr lang="nb-NO" dirty="0" smtClean="0"/>
              <a:t>Hjelpemidler</a:t>
            </a:r>
          </a:p>
          <a:p>
            <a:endParaRPr lang="nb-NO" dirty="0"/>
          </a:p>
        </p:txBody>
      </p:sp>
    </p:spTree>
    <p:extLst>
      <p:ext uri="{BB962C8B-B14F-4D97-AF65-F5344CB8AC3E}">
        <p14:creationId xmlns:p14="http://schemas.microsoft.com/office/powerpoint/2010/main" val="3476558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Neste steg</a:t>
            </a:r>
            <a:endParaRPr lang="nb-NO" dirty="0"/>
          </a:p>
        </p:txBody>
      </p:sp>
      <p:sp>
        <p:nvSpPr>
          <p:cNvPr id="3" name="Plassholder for innhold 2"/>
          <p:cNvSpPr>
            <a:spLocks noGrp="1"/>
          </p:cNvSpPr>
          <p:nvPr>
            <p:ph idx="1"/>
          </p:nvPr>
        </p:nvSpPr>
        <p:spPr/>
        <p:txBody>
          <a:bodyPr>
            <a:normAutofit fontScale="92500"/>
          </a:bodyPr>
          <a:lstStyle/>
          <a:p>
            <a:r>
              <a:rPr lang="nb-NO" dirty="0" smtClean="0"/>
              <a:t>Forebyggende hjemmebesøk &gt;75 år</a:t>
            </a:r>
          </a:p>
          <a:p>
            <a:r>
              <a:rPr lang="nb-NO" dirty="0" smtClean="0"/>
              <a:t>Dagaktivitetstilbud distrikt</a:t>
            </a:r>
          </a:p>
          <a:p>
            <a:r>
              <a:rPr lang="nb-NO" dirty="0" smtClean="0"/>
              <a:t>Hva er viktig for deg/ brukerutvikling</a:t>
            </a:r>
          </a:p>
          <a:p>
            <a:r>
              <a:rPr lang="nb-NO" sz="3600" b="1" dirty="0" smtClean="0"/>
              <a:t>Vi ser at det vi ta flere år å samle trådene, men at dersom vi får det til vil vi ha et godt verktøy som ikke er personavhengig og «hemmelig», men tilgjengelig</a:t>
            </a:r>
          </a:p>
          <a:p>
            <a:r>
              <a:rPr lang="nb-NO" dirty="0" smtClean="0"/>
              <a:t>MÅL: Plan for habilitering- og rehabilitering</a:t>
            </a:r>
            <a:endParaRPr lang="nb-NO" dirty="0"/>
          </a:p>
        </p:txBody>
      </p:sp>
    </p:spTree>
    <p:extLst>
      <p:ext uri="{BB962C8B-B14F-4D97-AF65-F5344CB8AC3E}">
        <p14:creationId xmlns:p14="http://schemas.microsoft.com/office/powerpoint/2010/main" val="2473774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95536" y="1124744"/>
            <a:ext cx="8496944" cy="4524315"/>
          </a:xfrm>
          <a:prstGeom prst="rect">
            <a:avLst/>
          </a:prstGeom>
        </p:spPr>
        <p:txBody>
          <a:bodyPr wrap="square">
            <a:spAutoFit/>
          </a:bodyPr>
          <a:lstStyle/>
          <a:p>
            <a:pPr>
              <a:spcAft>
                <a:spcPts val="0"/>
              </a:spcAft>
            </a:pPr>
            <a:r>
              <a:rPr lang="nb-NO" dirty="0" smtClean="0">
                <a:solidFill>
                  <a:srgbClr val="1F497D"/>
                </a:solidFill>
                <a:latin typeface="Calibri" panose="020F0502020204030204" pitchFamily="34" charset="0"/>
                <a:ea typeface="Calibri" panose="020F0502020204030204" pitchFamily="34" charset="0"/>
              </a:rPr>
              <a:t>I v</a:t>
            </a:r>
            <a:r>
              <a:rPr lang="nb-NO" dirty="0" smtClean="0">
                <a:solidFill>
                  <a:srgbClr val="1F497D"/>
                </a:solidFill>
                <a:latin typeface="Calibri" panose="020F0502020204030204" pitchFamily="34" charset="0"/>
                <a:ea typeface="Calibri" panose="020F0502020204030204" pitchFamily="34" charset="0"/>
              </a:rPr>
              <a:t>år </a:t>
            </a:r>
            <a:r>
              <a:rPr lang="nb-NO" dirty="0">
                <a:solidFill>
                  <a:srgbClr val="1F497D"/>
                </a:solidFill>
                <a:latin typeface="Calibri" panose="020F0502020204030204" pitchFamily="34" charset="0"/>
                <a:ea typeface="Calibri" panose="020F0502020204030204" pitchFamily="34" charset="0"/>
              </a:rPr>
              <a:t>kommune med få innbyggere er det naturlig at man har funksjoner som er tillagt stillingen som ikke er naturlig i </a:t>
            </a:r>
            <a:r>
              <a:rPr lang="nb-NO" dirty="0" smtClean="0">
                <a:solidFill>
                  <a:srgbClr val="1F497D"/>
                </a:solidFill>
                <a:latin typeface="Calibri" panose="020F0502020204030204" pitchFamily="34" charset="0"/>
                <a:ea typeface="Calibri" panose="020F0502020204030204" pitchFamily="34" charset="0"/>
              </a:rPr>
              <a:t>andre(større) </a:t>
            </a:r>
            <a:r>
              <a:rPr lang="nb-NO" dirty="0">
                <a:solidFill>
                  <a:srgbClr val="1F497D"/>
                </a:solidFill>
                <a:latin typeface="Calibri" panose="020F0502020204030204" pitchFamily="34" charset="0"/>
                <a:ea typeface="Calibri" panose="020F0502020204030204" pitchFamily="34" charset="0"/>
              </a:rPr>
              <a:t>kommuner, og at informasjon om dette er viktig å formidle. </a:t>
            </a: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r>
              <a:rPr lang="nb-NO" dirty="0" smtClean="0">
                <a:solidFill>
                  <a:srgbClr val="1F497D"/>
                </a:solidFill>
                <a:latin typeface="Calibri" panose="020F0502020204030204" pitchFamily="34" charset="0"/>
                <a:ea typeface="Calibri" panose="020F0502020204030204" pitchFamily="34" charset="0"/>
              </a:rPr>
              <a:t>Vår leder </a:t>
            </a:r>
            <a:r>
              <a:rPr lang="nb-NO" dirty="0" smtClean="0">
                <a:solidFill>
                  <a:srgbClr val="1F497D"/>
                </a:solidFill>
                <a:latin typeface="Calibri" panose="020F0502020204030204" pitchFamily="34" charset="0"/>
                <a:ea typeface="Calibri" panose="020F0502020204030204" pitchFamily="34" charset="0"/>
              </a:rPr>
              <a:t>kjenner </a:t>
            </a:r>
            <a:r>
              <a:rPr lang="nb-NO" dirty="0">
                <a:solidFill>
                  <a:srgbClr val="1F497D"/>
                </a:solidFill>
                <a:latin typeface="Calibri" panose="020F0502020204030204" pitchFamily="34" charset="0"/>
                <a:ea typeface="Calibri" panose="020F0502020204030204" pitchFamily="34" charset="0"/>
              </a:rPr>
              <a:t>f eks </a:t>
            </a:r>
            <a:r>
              <a:rPr lang="nb-NO" dirty="0" smtClean="0">
                <a:solidFill>
                  <a:srgbClr val="1F497D"/>
                </a:solidFill>
                <a:latin typeface="Calibri" panose="020F0502020204030204" pitchFamily="34" charset="0"/>
                <a:ea typeface="Calibri" panose="020F0502020204030204" pitchFamily="34" charset="0"/>
              </a:rPr>
              <a:t>ikke til </a:t>
            </a:r>
            <a:r>
              <a:rPr lang="nb-NO" dirty="0">
                <a:solidFill>
                  <a:srgbClr val="1F497D"/>
                </a:solidFill>
                <a:latin typeface="Calibri" panose="020F0502020204030204" pitchFamily="34" charset="0"/>
                <a:ea typeface="Calibri" panose="020F0502020204030204" pitchFamily="34" charset="0"/>
              </a:rPr>
              <a:t>en eneste helsesøster som er kommunal instans for hjelpemidler eller en ruskonsulent som har ansvar for dagaktivitetstilbud. Det samme gjelder for så vidt vaktmestre som er en del av tjenestetilbud som andre kommuner bare kan drømme om (matombringing, elektriske hjelpemidler, involvert i arbeidet med velferdsteknologiske løsninger i det omfanget vi har). </a:t>
            </a: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r>
              <a:rPr lang="nb-NO" dirty="0" smtClean="0">
                <a:solidFill>
                  <a:srgbClr val="1F497D"/>
                </a:solidFill>
                <a:latin typeface="Calibri" panose="020F0502020204030204" pitchFamily="34" charset="0"/>
                <a:ea typeface="Calibri" panose="020F0502020204030204" pitchFamily="34" charset="0"/>
              </a:rPr>
              <a:t>I </a:t>
            </a:r>
            <a:r>
              <a:rPr lang="nb-NO" dirty="0">
                <a:solidFill>
                  <a:srgbClr val="1F497D"/>
                </a:solidFill>
                <a:latin typeface="Calibri" panose="020F0502020204030204" pitchFamily="34" charset="0"/>
                <a:ea typeface="Calibri" panose="020F0502020204030204" pitchFamily="34" charset="0"/>
              </a:rPr>
              <a:t>stedet for å problematisere dette, tenker jeg at </a:t>
            </a:r>
            <a:r>
              <a:rPr lang="nb-NO" dirty="0" smtClean="0">
                <a:solidFill>
                  <a:srgbClr val="1F497D"/>
                </a:solidFill>
                <a:latin typeface="Calibri" panose="020F0502020204030204" pitchFamily="34" charset="0"/>
                <a:ea typeface="Calibri" panose="020F0502020204030204" pitchFamily="34" charset="0"/>
              </a:rPr>
              <a:t>må vi </a:t>
            </a:r>
            <a:r>
              <a:rPr lang="nb-NO" dirty="0">
                <a:solidFill>
                  <a:srgbClr val="1F497D"/>
                </a:solidFill>
                <a:latin typeface="Calibri" panose="020F0502020204030204" pitchFamily="34" charset="0"/>
                <a:ea typeface="Calibri" panose="020F0502020204030204" pitchFamily="34" charset="0"/>
              </a:rPr>
              <a:t>få fram verdien av samhandlingen og at det totalt sett bidrar til tverrfaglighet/ tverretatlig samarbeid som gjør tjenesten bedre og brukerne får helhetlige og sømløse tjenestetilbud. (Bygge ned siloer som ikke gagner pasienter/brukere)</a:t>
            </a:r>
            <a:endParaRPr lang="nb-NO" dirty="0">
              <a:latin typeface="Calibri" panose="020F0502020204030204" pitchFamily="34" charset="0"/>
              <a:ea typeface="Calibri" panose="020F0502020204030204" pitchFamily="34" charset="0"/>
            </a:endParaRPr>
          </a:p>
          <a:p>
            <a:pPr>
              <a:spcAft>
                <a:spcPts val="0"/>
              </a:spcAft>
            </a:pPr>
            <a:r>
              <a:rPr lang="nb-NO" dirty="0">
                <a:solidFill>
                  <a:srgbClr val="1F497D"/>
                </a:solidFill>
                <a:latin typeface="Calibri" panose="020F0502020204030204" pitchFamily="34" charset="0"/>
                <a:ea typeface="Calibri" panose="020F0502020204030204" pitchFamily="34" charset="0"/>
              </a:rPr>
              <a:t> </a:t>
            </a:r>
            <a:endParaRPr lang="nb-NO" dirty="0">
              <a:latin typeface="Calibri" panose="020F0502020204030204" pitchFamily="34" charset="0"/>
              <a:ea typeface="Calibri" panose="020F0502020204030204" pitchFamily="34" charset="0"/>
            </a:endParaRPr>
          </a:p>
          <a:p>
            <a:pPr>
              <a:spcAft>
                <a:spcPts val="0"/>
              </a:spcAft>
            </a:pPr>
            <a:r>
              <a:rPr lang="nb-NO" dirty="0">
                <a:solidFill>
                  <a:srgbClr val="1F497D"/>
                </a:solidFill>
                <a:latin typeface="Calibri" panose="020F0502020204030204" pitchFamily="34" charset="0"/>
                <a:ea typeface="Calibri" panose="020F0502020204030204" pitchFamily="34" charset="0"/>
              </a:rPr>
              <a:t> </a:t>
            </a:r>
            <a:endParaRPr lang="nb-NO"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70524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11560" y="1268760"/>
            <a:ext cx="8136904" cy="4247317"/>
          </a:xfrm>
          <a:prstGeom prst="rect">
            <a:avLst/>
          </a:prstGeom>
        </p:spPr>
        <p:txBody>
          <a:bodyPr wrap="square">
            <a:spAutoFit/>
          </a:bodyPr>
          <a:lstStyle/>
          <a:p>
            <a:pPr>
              <a:spcAft>
                <a:spcPts val="0"/>
              </a:spcAft>
            </a:pPr>
            <a:r>
              <a:rPr lang="nb-NO" dirty="0" smtClean="0">
                <a:solidFill>
                  <a:srgbClr val="1F497D"/>
                </a:solidFill>
                <a:latin typeface="Calibri" panose="020F0502020204030204" pitchFamily="34" charset="0"/>
                <a:ea typeface="Calibri" panose="020F0502020204030204" pitchFamily="34" charset="0"/>
              </a:rPr>
              <a:t>Vi </a:t>
            </a:r>
            <a:r>
              <a:rPr lang="nb-NO" dirty="0">
                <a:solidFill>
                  <a:srgbClr val="1F497D"/>
                </a:solidFill>
                <a:latin typeface="Calibri" panose="020F0502020204030204" pitchFamily="34" charset="0"/>
                <a:ea typeface="Calibri" panose="020F0502020204030204" pitchFamily="34" charset="0"/>
              </a:rPr>
              <a:t>ønsker å benytte ressursene vi har tilgjengelig på en mest kostnadseffektiv måte. Det betyr f eks at helsesøster eller ruskonsulent gjør en utredning når man likevel er i distrikt, ikke i rollen som helsesøster/ruskonsulent, men som f eks sykepleier eller som kommunal instans for hjelpemidler, leder for dagaktivitetstilbud osv. </a:t>
            </a: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r>
              <a:rPr lang="nb-NO" dirty="0" smtClean="0">
                <a:solidFill>
                  <a:srgbClr val="1F497D"/>
                </a:solidFill>
                <a:latin typeface="Calibri" panose="020F0502020204030204" pitchFamily="34" charset="0"/>
                <a:ea typeface="Calibri" panose="020F0502020204030204" pitchFamily="34" charset="0"/>
              </a:rPr>
              <a:t>Her </a:t>
            </a:r>
            <a:r>
              <a:rPr lang="nb-NO" dirty="0">
                <a:solidFill>
                  <a:srgbClr val="1F497D"/>
                </a:solidFill>
                <a:latin typeface="Calibri" panose="020F0502020204030204" pitchFamily="34" charset="0"/>
                <a:ea typeface="Calibri" panose="020F0502020204030204" pitchFamily="34" charset="0"/>
              </a:rPr>
              <a:t>er det mulig å informere mottakerne på forhånd, kommunikasjon er en viktig faktor.</a:t>
            </a:r>
            <a:endParaRPr lang="nb-NO" dirty="0">
              <a:latin typeface="Calibri" panose="020F0502020204030204" pitchFamily="34" charset="0"/>
              <a:ea typeface="Calibri" panose="020F0502020204030204" pitchFamily="34" charset="0"/>
            </a:endParaRPr>
          </a:p>
          <a:p>
            <a:pPr>
              <a:spcAft>
                <a:spcPts val="0"/>
              </a:spcAft>
            </a:pPr>
            <a:r>
              <a:rPr lang="nb-NO" dirty="0">
                <a:solidFill>
                  <a:srgbClr val="1F497D"/>
                </a:solidFill>
                <a:latin typeface="Calibri" panose="020F0502020204030204" pitchFamily="34" charset="0"/>
                <a:ea typeface="Calibri" panose="020F0502020204030204" pitchFamily="34" charset="0"/>
              </a:rPr>
              <a:t> </a:t>
            </a:r>
            <a:endParaRPr lang="nb-NO" dirty="0">
              <a:latin typeface="Calibri" panose="020F0502020204030204" pitchFamily="34" charset="0"/>
              <a:ea typeface="Calibri" panose="020F0502020204030204" pitchFamily="34" charset="0"/>
            </a:endParaRPr>
          </a:p>
          <a:p>
            <a:pPr>
              <a:spcAft>
                <a:spcPts val="0"/>
              </a:spcAft>
            </a:pPr>
            <a:r>
              <a:rPr lang="nb-NO" dirty="0">
                <a:solidFill>
                  <a:srgbClr val="1F497D"/>
                </a:solidFill>
                <a:latin typeface="Calibri" panose="020F0502020204030204" pitchFamily="34" charset="0"/>
                <a:ea typeface="Calibri" panose="020F0502020204030204" pitchFamily="34" charset="0"/>
              </a:rPr>
              <a:t>Jeg ser at dette er viktig å få fram i bakgrunnen for hvorfor vi velger å organisere arbeidet vårt slik vi gjør. </a:t>
            </a:r>
            <a:endParaRPr lang="nb-NO" dirty="0" smtClean="0">
              <a:solidFill>
                <a:srgbClr val="1F497D"/>
              </a:solidFill>
              <a:latin typeface="Calibri" panose="020F0502020204030204" pitchFamily="34" charset="0"/>
              <a:ea typeface="Calibri" panose="020F0502020204030204" pitchFamily="34" charset="0"/>
            </a:endParaRPr>
          </a:p>
          <a:p>
            <a:pPr>
              <a:spcAft>
                <a:spcPts val="0"/>
              </a:spcAft>
            </a:pPr>
            <a:endParaRPr lang="nb-NO" dirty="0">
              <a:solidFill>
                <a:srgbClr val="1F497D"/>
              </a:solidFill>
              <a:latin typeface="Calibri" panose="020F0502020204030204" pitchFamily="34" charset="0"/>
              <a:ea typeface="Calibri" panose="020F0502020204030204" pitchFamily="34" charset="0"/>
            </a:endParaRPr>
          </a:p>
          <a:p>
            <a:pPr>
              <a:spcAft>
                <a:spcPts val="0"/>
              </a:spcAft>
            </a:pPr>
            <a:r>
              <a:rPr lang="nb-NO" dirty="0" smtClean="0">
                <a:solidFill>
                  <a:srgbClr val="1F497D"/>
                </a:solidFill>
                <a:latin typeface="Calibri" panose="020F0502020204030204" pitchFamily="34" charset="0"/>
                <a:ea typeface="Calibri" panose="020F0502020204030204" pitchFamily="34" charset="0"/>
              </a:rPr>
              <a:t>Dette  </a:t>
            </a:r>
            <a:r>
              <a:rPr lang="nb-NO" dirty="0">
                <a:solidFill>
                  <a:srgbClr val="1F497D"/>
                </a:solidFill>
                <a:latin typeface="Calibri" panose="020F0502020204030204" pitchFamily="34" charset="0"/>
                <a:ea typeface="Calibri" panose="020F0502020204030204" pitchFamily="34" charset="0"/>
              </a:rPr>
              <a:t>gjøres i forbindelse med prosjekt </a:t>
            </a:r>
            <a:r>
              <a:rPr lang="nb-NO" dirty="0" err="1">
                <a:solidFill>
                  <a:srgbClr val="1F497D"/>
                </a:solidFill>
                <a:latin typeface="Calibri" panose="020F0502020204030204" pitchFamily="34" charset="0"/>
                <a:ea typeface="Calibri" panose="020F0502020204030204" pitchFamily="34" charset="0"/>
              </a:rPr>
              <a:t>habilitering</a:t>
            </a:r>
            <a:r>
              <a:rPr lang="nb-NO" dirty="0">
                <a:solidFill>
                  <a:srgbClr val="1F497D"/>
                </a:solidFill>
                <a:latin typeface="Calibri" panose="020F0502020204030204" pitchFamily="34" charset="0"/>
                <a:ea typeface="Calibri" panose="020F0502020204030204" pitchFamily="34" charset="0"/>
              </a:rPr>
              <a:t>/rehabilitering og </a:t>
            </a:r>
            <a:r>
              <a:rPr lang="nb-NO" dirty="0" smtClean="0">
                <a:solidFill>
                  <a:srgbClr val="1F497D"/>
                </a:solidFill>
                <a:latin typeface="Calibri" panose="020F0502020204030204" pitchFamily="34" charset="0"/>
                <a:ea typeface="Calibri" panose="020F0502020204030204" pitchFamily="34" charset="0"/>
              </a:rPr>
              <a:t>vil bli </a:t>
            </a:r>
            <a:r>
              <a:rPr lang="nb-NO" dirty="0">
                <a:solidFill>
                  <a:srgbClr val="1F497D"/>
                </a:solidFill>
                <a:latin typeface="Calibri" panose="020F0502020204030204" pitchFamily="34" charset="0"/>
                <a:ea typeface="Calibri" panose="020F0502020204030204" pitchFamily="34" charset="0"/>
              </a:rPr>
              <a:t>beskrevet innledningsvis i planverket vårt</a:t>
            </a:r>
            <a:r>
              <a:rPr lang="nb-NO" dirty="0" smtClean="0">
                <a:solidFill>
                  <a:srgbClr val="1F497D"/>
                </a:solidFill>
                <a:latin typeface="Calibri" panose="020F0502020204030204" pitchFamily="34" charset="0"/>
                <a:ea typeface="Calibri" panose="020F0502020204030204" pitchFamily="34" charset="0"/>
              </a:rPr>
              <a:t>.</a:t>
            </a:r>
          </a:p>
          <a:p>
            <a:pPr>
              <a:spcAft>
                <a:spcPts val="0"/>
              </a:spcAft>
            </a:pPr>
            <a:endParaRPr lang="nb-NO" dirty="0">
              <a:solidFill>
                <a:srgbClr val="1F497D"/>
              </a:solidFill>
              <a:latin typeface="Calibri" panose="020F0502020204030204" pitchFamily="34" charset="0"/>
              <a:ea typeface="Calibri" panose="020F0502020204030204" pitchFamily="34" charset="0"/>
            </a:endParaRPr>
          </a:p>
          <a:p>
            <a:pPr>
              <a:spcAft>
                <a:spcPts val="0"/>
              </a:spcAft>
            </a:pPr>
            <a:r>
              <a:rPr lang="nb-NO" dirty="0" smtClean="0">
                <a:solidFill>
                  <a:srgbClr val="1F497D"/>
                </a:solidFill>
                <a:latin typeface="Calibri" panose="020F0502020204030204" pitchFamily="34" charset="0"/>
                <a:ea typeface="Calibri" panose="020F0502020204030204" pitchFamily="34" charset="0"/>
              </a:rPr>
              <a:t>Kommunikasjon og kunnskap om kommunikasjon er viktig for å lykkes</a:t>
            </a:r>
            <a:endParaRPr lang="nb-NO"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669850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519</Words>
  <Application>Microsoft Office PowerPoint</Application>
  <PresentationFormat>Skjermfremvisning (4:3)</PresentationFormat>
  <Paragraphs>70</Paragraphs>
  <Slides>9</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9</vt:i4>
      </vt:variant>
    </vt:vector>
  </HeadingPairs>
  <TitlesOfParts>
    <vt:vector size="12" baseType="lpstr">
      <vt:lpstr>Arial</vt:lpstr>
      <vt:lpstr>Calibri</vt:lpstr>
      <vt:lpstr>Office-tema</vt:lpstr>
      <vt:lpstr>En helhetlig tjeneste</vt:lpstr>
      <vt:lpstr> </vt:lpstr>
      <vt:lpstr>PowerPoint-presentasjon</vt:lpstr>
      <vt:lpstr>Samhandling andre kommuner</vt:lpstr>
      <vt:lpstr>Resultatmål 1 og 2: Inntaksteam og tildelingskriterier</vt:lpstr>
      <vt:lpstr>Flere av våre prosjekter må ses i sammenheng</vt:lpstr>
      <vt:lpstr>Neste steg</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helhetlig tjeneste</dc:title>
  <dc:creator>Christine Trondal</dc:creator>
  <cp:lastModifiedBy>Christine Trondal</cp:lastModifiedBy>
  <cp:revision>11</cp:revision>
  <dcterms:created xsi:type="dcterms:W3CDTF">2018-02-12T12:08:57Z</dcterms:created>
  <dcterms:modified xsi:type="dcterms:W3CDTF">2018-02-14T10:24:20Z</dcterms:modified>
</cp:coreProperties>
</file>